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7" userDrawn="1">
          <p15:clr>
            <a:srgbClr val="A4A3A4"/>
          </p15:clr>
        </p15:guide>
        <p15:guide id="2" pos="3840" userDrawn="1">
          <p15:clr>
            <a:srgbClr val="A4A3A4"/>
          </p15:clr>
        </p15:guide>
        <p15:guide id="3" pos="188" userDrawn="1">
          <p15:clr>
            <a:srgbClr val="A4A3A4"/>
          </p15:clr>
        </p15:guide>
        <p15:guide id="4" orient="horz" pos="4116" userDrawn="1">
          <p15:clr>
            <a:srgbClr val="A4A3A4"/>
          </p15:clr>
        </p15:guide>
        <p15:guide id="5" pos="7492" userDrawn="1">
          <p15:clr>
            <a:srgbClr val="A4A3A4"/>
          </p15:clr>
        </p15:guide>
        <p15:guide id="6" orient="horz" pos="1003" userDrawn="1">
          <p15:clr>
            <a:srgbClr val="A4A3A4"/>
          </p15:clr>
        </p15:guide>
        <p15:guide id="7" pos="3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DB0F2B-CC02-41F0-B0C3-0084182FDF6A}" v="8" dt="2021-06-28T10:25:17.4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6"/>
  </p:normalViewPr>
  <p:slideViewPr>
    <p:cSldViewPr snapToGrid="0">
      <p:cViewPr varScale="1">
        <p:scale>
          <a:sx n="109" d="100"/>
          <a:sy n="109" d="100"/>
        </p:scale>
        <p:origin x="680" y="192"/>
      </p:cViewPr>
      <p:guideLst>
        <p:guide orient="horz" pos="187"/>
        <p:guide pos="3840"/>
        <p:guide pos="188"/>
        <p:guide orient="horz" pos="4116"/>
        <p:guide pos="7492"/>
        <p:guide orient="horz" pos="1003"/>
        <p:guide pos="3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41526C-2DF1-497C-8CB2-F215E6FD55DC}" type="datetimeFigureOut">
              <a:rPr lang="en-GB" smtClean="0"/>
              <a:t>08/07/2021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F6C68B-F3C5-4603-AABF-56685C4CB984}" type="slidenum">
              <a:rPr lang="en-GB" smtClean="0"/>
              <a:t>‹#›</a:t>
            </a:fld>
            <a:endParaRPr lang="en-GB"/>
          </a:p>
        </p:txBody>
      </p:sp>
    </p:spTree>
    <p:extLst>
      <p:ext uri="{BB962C8B-B14F-4D97-AF65-F5344CB8AC3E}">
        <p14:creationId xmlns:p14="http://schemas.microsoft.com/office/powerpoint/2010/main" val="1498872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F6C68B-F3C5-4603-AABF-56685C4CB984}" type="slidenum">
              <a:rPr lang="en-GB" smtClean="0"/>
              <a:t>1</a:t>
            </a:fld>
            <a:endParaRPr lang="en-GB"/>
          </a:p>
        </p:txBody>
      </p:sp>
    </p:spTree>
    <p:extLst>
      <p:ext uri="{BB962C8B-B14F-4D97-AF65-F5344CB8AC3E}">
        <p14:creationId xmlns:p14="http://schemas.microsoft.com/office/powerpoint/2010/main" val="2549621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F6C68B-F3C5-4603-AABF-56685C4CB984}" type="slidenum">
              <a:rPr lang="en-GB" smtClean="0"/>
              <a:t>2</a:t>
            </a:fld>
            <a:endParaRPr lang="en-GB"/>
          </a:p>
        </p:txBody>
      </p:sp>
    </p:spTree>
    <p:extLst>
      <p:ext uri="{BB962C8B-B14F-4D97-AF65-F5344CB8AC3E}">
        <p14:creationId xmlns:p14="http://schemas.microsoft.com/office/powerpoint/2010/main" val="1589621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
        <p:nvSpPr>
          <p:cNvPr id="7" name="Rectangle 6"/>
          <p:cNvSpPr/>
          <p:nvPr userDrawn="1"/>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63676" y="5927794"/>
            <a:ext cx="2129874" cy="606355"/>
          </a:xfrm>
          <a:prstGeom prst="rect">
            <a:avLst/>
          </a:prstGeom>
        </p:spPr>
      </p:pic>
    </p:spTree>
    <p:extLst>
      <p:ext uri="{BB962C8B-B14F-4D97-AF65-F5344CB8AC3E}">
        <p14:creationId xmlns:p14="http://schemas.microsoft.com/office/powerpoint/2010/main" val="255693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795789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08419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30508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3991D8-B7A6-4D82-9B45-912DECD2B9CF}" type="datetimeFigureOut">
              <a:rPr lang="en-GB" smtClean="0"/>
              <a:t>08/07/2021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57626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3991D8-B7A6-4D82-9B45-912DECD2B9CF}" type="datetimeFigureOut">
              <a:rPr lang="en-GB" smtClean="0"/>
              <a:t>08/07/2021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65161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3991D8-B7A6-4D82-9B45-912DECD2B9CF}" type="datetimeFigureOut">
              <a:rPr lang="en-GB" smtClean="0"/>
              <a:t>08/07/2021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037270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3991D8-B7A6-4D82-9B45-912DECD2B9CF}" type="datetimeFigureOut">
              <a:rPr lang="en-GB" smtClean="0"/>
              <a:t>08/07/2021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58069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991D8-B7A6-4D82-9B45-912DECD2B9CF}" type="datetimeFigureOut">
              <a:rPr lang="en-GB" smtClean="0"/>
              <a:t>08/07/2021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632238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3991D8-B7A6-4D82-9B45-912DECD2B9CF}" type="datetimeFigureOut">
              <a:rPr lang="en-GB" smtClean="0"/>
              <a:t>08/07/2021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586982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3991D8-B7A6-4D82-9B45-912DECD2B9CF}" type="datetimeFigureOut">
              <a:rPr lang="en-GB" smtClean="0"/>
              <a:t>08/07/2021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463168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991D8-B7A6-4D82-9B45-912DECD2B9CF}" type="datetimeFigureOut">
              <a:rPr lang="en-GB" smtClean="0"/>
              <a:t>08/07/2021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E1611-2686-4CAC-99F4-6933DF112970}" type="slidenum">
              <a:rPr lang="en-GB" smtClean="0"/>
              <a:t>‹#›</a:t>
            </a:fld>
            <a:endParaRPr lang="en-GB"/>
          </a:p>
        </p:txBody>
      </p:sp>
    </p:spTree>
    <p:extLst>
      <p:ext uri="{BB962C8B-B14F-4D97-AF65-F5344CB8AC3E}">
        <p14:creationId xmlns:p14="http://schemas.microsoft.com/office/powerpoint/2010/main" val="1773199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98450" y="1912828"/>
            <a:ext cx="11595100" cy="3123932"/>
          </a:xfrm>
          <a:prstGeom prst="rect">
            <a:avLst/>
          </a:prstGeom>
          <a:noFill/>
        </p:spPr>
        <p:txBody>
          <a:bodyPr wrap="square" lIns="0" tIns="0" rIns="0" bIns="45720" rtlCol="0" anchor="t">
            <a:spAutoFit/>
          </a:bodyPr>
          <a:lstStyle/>
          <a:p>
            <a:pPr marL="1166813" indent="-1166813"/>
            <a:r>
              <a:rPr lang="en-GB" sz="1000">
                <a:solidFill>
                  <a:schemeClr val="bg1"/>
                </a:solidFill>
                <a:latin typeface="Arial" panose="020B0604020202020204" pitchFamily="34" charset="0"/>
                <a:cs typeface="Arial" panose="020B0604020202020204" pitchFamily="34" charset="0"/>
              </a:rPr>
              <a:t>------------------------------------------------------------------------------------------------------------------------------------------------------------------------------------------------------------------------------------------------------------------------------ </a:t>
            </a:r>
          </a:p>
          <a:p>
            <a:pPr marL="1166813" indent="-1166813"/>
            <a:r>
              <a:rPr lang="en-GB" sz="1000">
                <a:solidFill>
                  <a:schemeClr val="bg1"/>
                </a:solidFill>
                <a:latin typeface="Arial" panose="020B0604020202020204" pitchFamily="34" charset="0"/>
                <a:cs typeface="Arial" panose="020B0604020202020204" pitchFamily="34" charset="0"/>
              </a:rPr>
              <a:t>Introductory week	</a:t>
            </a:r>
            <a:r>
              <a:rPr lang="en-GB" sz="1000">
                <a:solidFill>
                  <a:schemeClr val="accent2"/>
                </a:solidFill>
                <a:latin typeface="Arial" panose="020B0604020202020204" pitchFamily="34" charset="0"/>
                <a:cs typeface="Arial" panose="020B0604020202020204" pitchFamily="34" charset="0"/>
              </a:rPr>
              <a:t>Introductory video circulated on day one – introduction to the APT (professional and personal), and to the APT role. 5 mins. </a:t>
            </a:r>
          </a:p>
          <a:p>
            <a:pPr marL="1166813" indent="-1166813"/>
            <a:r>
              <a:rPr lang="en-GB" sz="1000">
                <a:solidFill>
                  <a:schemeClr val="bg1"/>
                </a:solidFill>
                <a:latin typeface="Arial" panose="020B0604020202020204" pitchFamily="34" charset="0"/>
                <a:cs typeface="Arial" panose="020B0604020202020204" pitchFamily="34" charset="0"/>
              </a:rPr>
              <a:t>------------------------------------------------------------------------------------------------------------------------------------------------------------------------------------------------------------------------------------------------------------------------------</a:t>
            </a:r>
          </a:p>
          <a:p>
            <a:pPr marL="1166813" indent="-1166813"/>
            <a:r>
              <a:rPr lang="en-GB" sz="1000">
                <a:solidFill>
                  <a:schemeClr val="bg1"/>
                </a:solidFill>
                <a:latin typeface="Arial" panose="020B0604020202020204" pitchFamily="34" charset="0"/>
                <a:cs typeface="Arial" panose="020B0604020202020204" pitchFamily="34" charset="0"/>
              </a:rPr>
              <a:t>Introductory week 	</a:t>
            </a:r>
            <a:r>
              <a:rPr lang="en-GB" sz="1000">
                <a:solidFill>
                  <a:schemeClr val="accent6"/>
                </a:solidFill>
                <a:latin typeface="Arial" panose="020B0604020202020204" pitchFamily="34" charset="0"/>
                <a:cs typeface="Arial" panose="020B0604020202020204" pitchFamily="34" charset="0"/>
              </a:rPr>
              <a:t>Get to know the group on the basis of pre-work.</a:t>
            </a:r>
            <a:r>
              <a:rPr lang="en-GB" sz="1000" baseline="30000">
                <a:solidFill>
                  <a:schemeClr val="accent6"/>
                </a:solidFill>
                <a:latin typeface="Arial" panose="020B0604020202020204" pitchFamily="34" charset="0"/>
                <a:cs typeface="Arial" panose="020B0604020202020204" pitchFamily="34" charset="0"/>
              </a:rPr>
              <a:t>1</a:t>
            </a:r>
            <a:r>
              <a:rPr lang="en-GB" sz="1000">
                <a:solidFill>
                  <a:schemeClr val="accent6"/>
                </a:solidFill>
                <a:latin typeface="Arial" panose="020B0604020202020204" pitchFamily="34" charset="0"/>
                <a:cs typeface="Arial" panose="020B0604020202020204" pitchFamily="34" charset="0"/>
              </a:rPr>
              <a:t> Potential for upper years students to join &amp; emphasise the importance of the APT relationship. 30 mins</a:t>
            </a:r>
          </a:p>
          <a:p>
            <a:pPr marL="1166813" indent="-1166813"/>
            <a:r>
              <a:rPr lang="en-GB" sz="1000">
                <a:solidFill>
                  <a:schemeClr val="bg1"/>
                </a:solidFill>
                <a:latin typeface="Arial" panose="020B0604020202020204" pitchFamily="34" charset="0"/>
                <a:cs typeface="Arial" panose="020B0604020202020204" pitchFamily="34" charset="0"/>
              </a:rPr>
              <a:t>------------------------------------------------------------------------------------------------------------------------------------------------------------------------------------------------------------------------------------------------------------------------------</a:t>
            </a:r>
          </a:p>
          <a:p>
            <a:pPr marL="1166813" indent="-1166813"/>
            <a:r>
              <a:rPr lang="en-GB" sz="1000">
                <a:solidFill>
                  <a:schemeClr val="bg1"/>
                </a:solidFill>
                <a:latin typeface="Arial" panose="020B0604020202020204" pitchFamily="34" charset="0"/>
                <a:cs typeface="Arial" panose="020B0604020202020204" pitchFamily="34" charset="0"/>
              </a:rPr>
              <a:t>Week 1	N/A 	</a:t>
            </a:r>
          </a:p>
          <a:p>
            <a:pPr marL="1166813" indent="-1166813"/>
            <a:r>
              <a:rPr lang="en-GB" sz="1000">
                <a:solidFill>
                  <a:schemeClr val="bg1"/>
                </a:solidFill>
                <a:latin typeface="Arial" panose="020B0604020202020204" pitchFamily="34" charset="0"/>
                <a:cs typeface="Arial" panose="020B0604020202020204" pitchFamily="34" charset="0"/>
              </a:rPr>
              <a:t>------------------------------------------------------------------------------------------------------------------------------------------------------------------------------------------------------------------------------------------------------------------------------</a:t>
            </a:r>
          </a:p>
          <a:p>
            <a:pPr marL="1166813" indent="-1166813"/>
            <a:r>
              <a:rPr lang="en-GB" sz="1000">
                <a:solidFill>
                  <a:schemeClr val="bg1"/>
                </a:solidFill>
                <a:latin typeface="Arial" panose="020B0604020202020204" pitchFamily="34" charset="0"/>
                <a:cs typeface="Arial" panose="020B0604020202020204" pitchFamily="34" charset="0"/>
              </a:rPr>
              <a:t>Week 2/3	</a:t>
            </a:r>
            <a:r>
              <a:rPr lang="en-GB" sz="1000">
                <a:solidFill>
                  <a:schemeClr val="accent1"/>
                </a:solidFill>
                <a:latin typeface="Arial" panose="020B0604020202020204" pitchFamily="34" charset="0"/>
                <a:cs typeface="Arial" panose="020B0604020202020204" pitchFamily="34" charset="0"/>
              </a:rPr>
              <a:t>‘Getting to know you’: understanding their academic &amp; employability goals &amp; e.g. family, hobbies, personality. What do they want to get out of semester one? Introduce </a:t>
            </a:r>
            <a:r>
              <a:rPr lang="en-GB" sz="1000" err="1">
                <a:solidFill>
                  <a:schemeClr val="accent1"/>
                </a:solidFill>
                <a:latin typeface="Arial" panose="020B0604020202020204" pitchFamily="34" charset="0"/>
                <a:cs typeface="Arial" panose="020B0604020202020204" pitchFamily="34" charset="0"/>
              </a:rPr>
              <a:t>PebblePad</a:t>
            </a:r>
            <a:r>
              <a:rPr lang="en-GB" sz="1000">
                <a:solidFill>
                  <a:schemeClr val="accent1"/>
                </a:solidFill>
                <a:latin typeface="Arial" panose="020B0604020202020204" pitchFamily="34" charset="0"/>
                <a:cs typeface="Arial" panose="020B0604020202020204" pitchFamily="34" charset="0"/>
              </a:rPr>
              <a:t>; explain its value. Set targets for week 7/8; signpost to resources to help with those targets. 20 mins </a:t>
            </a:r>
          </a:p>
          <a:p>
            <a:pPr marL="1166813" indent="-1166813"/>
            <a:r>
              <a:rPr lang="en-GB" sz="1000">
                <a:solidFill>
                  <a:schemeClr val="bg1"/>
                </a:solidFill>
                <a:latin typeface="Arial" panose="020B0604020202020204" pitchFamily="34" charset="0"/>
                <a:cs typeface="Arial" panose="020B0604020202020204" pitchFamily="34" charset="0"/>
              </a:rPr>
              <a:t>------------------------------------------------------------------------------------------------------------------------------------------------------------------------------------------------------------------------------------------------------------------------------</a:t>
            </a:r>
          </a:p>
          <a:p>
            <a:pPr marL="1166813" indent="-1166813"/>
            <a:r>
              <a:rPr lang="en-GB" sz="1000">
                <a:solidFill>
                  <a:schemeClr val="bg1"/>
                </a:solidFill>
                <a:latin typeface="Arial" panose="020B0604020202020204" pitchFamily="34" charset="0"/>
                <a:cs typeface="Arial" panose="020B0604020202020204" pitchFamily="34" charset="0"/>
              </a:rPr>
              <a:t>Week 7/8	</a:t>
            </a:r>
            <a:r>
              <a:rPr lang="en-GB" sz="1000">
                <a:solidFill>
                  <a:schemeClr val="accent1"/>
                </a:solidFill>
                <a:latin typeface="Arial" panose="020B0604020202020204" pitchFamily="34" charset="0"/>
                <a:cs typeface="Arial" panose="020B0604020202020204" pitchFamily="34" charset="0"/>
              </a:rPr>
              <a:t>‘Checking in’: Light touch look at LAs; discuss progression through semester one; check on health &amp; accommodation issues; reminders of wellbeing support. 15 mins</a:t>
            </a:r>
          </a:p>
          <a:p>
            <a:pPr marL="1166813" indent="-1166813"/>
            <a:r>
              <a:rPr lang="en-GB" sz="1000">
                <a:solidFill>
                  <a:schemeClr val="bg1"/>
                </a:solidFill>
                <a:latin typeface="Arial" panose="020B0604020202020204" pitchFamily="34" charset="0"/>
                <a:cs typeface="Arial" panose="020B0604020202020204" pitchFamily="34" charset="0"/>
              </a:rPr>
              <a:t>------------------------------------------------------------------------------------------------------------------------------------------------------------------------------------------------------------------------------------------------------------------------------</a:t>
            </a:r>
          </a:p>
          <a:p>
            <a:pPr marL="1166813" indent="-1166813"/>
            <a:r>
              <a:rPr lang="en-GB" sz="1000">
                <a:solidFill>
                  <a:schemeClr val="bg1"/>
                </a:solidFill>
                <a:latin typeface="Arial" panose="020B0604020202020204" pitchFamily="34" charset="0"/>
                <a:cs typeface="Arial" panose="020B0604020202020204" pitchFamily="34" charset="0"/>
              </a:rPr>
              <a:t>Week 10/11	</a:t>
            </a:r>
            <a:r>
              <a:rPr lang="en-GB" sz="1000">
                <a:solidFill>
                  <a:schemeClr val="accent1"/>
                </a:solidFill>
                <a:latin typeface="Arial" panose="020B0604020202020204" pitchFamily="34" charset="0"/>
                <a:cs typeface="Arial" panose="020B0604020202020204" pitchFamily="34" charset="0"/>
              </a:rPr>
              <a:t>‘Reflection’: looking back at semester one, including LAs; strategy for work over Christmas. 15 mins</a:t>
            </a:r>
          </a:p>
          <a:p>
            <a:pPr marL="1166813" indent="-1166813"/>
            <a:r>
              <a:rPr lang="en-GB" sz="1000">
                <a:solidFill>
                  <a:schemeClr val="bg1"/>
                </a:solidFill>
                <a:latin typeface="Arial" panose="020B0604020202020204" pitchFamily="34" charset="0"/>
                <a:cs typeface="Arial" panose="020B0604020202020204" pitchFamily="34" charset="0"/>
              </a:rPr>
              <a:t>------------------------------------------------------------------------------------------------------------------------------------------------------------------------------------------------------------------------------------------------------------------------------</a:t>
            </a:r>
          </a:p>
          <a:p>
            <a:pPr marL="1166495" indent="-1166495"/>
            <a:r>
              <a:rPr lang="en-GB" sz="1000">
                <a:solidFill>
                  <a:schemeClr val="bg1"/>
                </a:solidFill>
                <a:latin typeface="Arial"/>
                <a:cs typeface="Arial"/>
              </a:rPr>
              <a:t>Week 14/15	</a:t>
            </a:r>
            <a:r>
              <a:rPr lang="en-GB" sz="1000">
                <a:solidFill>
                  <a:schemeClr val="accent2"/>
                </a:solidFill>
                <a:latin typeface="Arial"/>
                <a:cs typeface="Arial"/>
              </a:rPr>
              <a:t>‘Welcome back’, video message, including a reminder ofsupport through e.g. academic support hours; student support and employability teams. 5 mins.</a:t>
            </a:r>
          </a:p>
          <a:p>
            <a:pPr marL="1166813" indent="-1166813"/>
            <a:r>
              <a:rPr lang="en-GB" sz="1000">
                <a:solidFill>
                  <a:schemeClr val="bg1"/>
                </a:solidFill>
                <a:latin typeface="Arial" panose="020B0604020202020204" pitchFamily="34" charset="0"/>
                <a:cs typeface="Arial" panose="020B0604020202020204" pitchFamily="34" charset="0"/>
              </a:rPr>
              <a:t>------------------------------------------------------------------------------------------------------------------------------------------------------------------------------------------------------------------------------------------------------------------------------</a:t>
            </a:r>
          </a:p>
          <a:p>
            <a:pPr marL="1166813" indent="-1166813"/>
            <a:r>
              <a:rPr lang="en-GB" sz="1000">
                <a:solidFill>
                  <a:schemeClr val="bg1"/>
                </a:solidFill>
                <a:latin typeface="Arial" panose="020B0604020202020204" pitchFamily="34" charset="0"/>
                <a:cs typeface="Arial" panose="020B0604020202020204" pitchFamily="34" charset="0"/>
              </a:rPr>
              <a:t>Week 18/19	</a:t>
            </a:r>
            <a:r>
              <a:rPr lang="en-GB" sz="1000">
                <a:solidFill>
                  <a:schemeClr val="accent1"/>
                </a:solidFill>
                <a:latin typeface="Arial" panose="020B0604020202020204" pitchFamily="34" charset="0"/>
                <a:cs typeface="Arial" panose="020B0604020202020204" pitchFamily="34" charset="0"/>
              </a:rPr>
              <a:t>‘Challenges and opportunities’: discussion of results, LAs &amp; strategy for the remainder of the year, including signposting to wellbeing/support. 20 mins.</a:t>
            </a:r>
          </a:p>
          <a:p>
            <a:pPr marL="1166813" indent="-1166813"/>
            <a:r>
              <a:rPr lang="en-GB" sz="1000">
                <a:solidFill>
                  <a:schemeClr val="bg1"/>
                </a:solidFill>
                <a:latin typeface="Arial" panose="020B0604020202020204" pitchFamily="34" charset="0"/>
                <a:cs typeface="Arial" panose="020B0604020202020204" pitchFamily="34" charset="0"/>
              </a:rPr>
              <a:t>------------------------------------------------------------------------------------------------------------------------------------------------------------------------------------------------------------------------------------------------------------------------------</a:t>
            </a:r>
          </a:p>
          <a:p>
            <a:pPr marL="1166813" indent="-1166813"/>
            <a:r>
              <a:rPr lang="en-GB" sz="1000">
                <a:solidFill>
                  <a:schemeClr val="bg1"/>
                </a:solidFill>
                <a:latin typeface="Arial" panose="020B0604020202020204" pitchFamily="34" charset="0"/>
                <a:cs typeface="Arial" panose="020B0604020202020204" pitchFamily="34" charset="0"/>
              </a:rPr>
              <a:t>Week 22/23	</a:t>
            </a:r>
            <a:r>
              <a:rPr lang="en-GB" sz="1000">
                <a:solidFill>
                  <a:schemeClr val="accent6"/>
                </a:solidFill>
                <a:latin typeface="Arial" panose="020B0604020202020204" pitchFamily="34" charset="0"/>
                <a:cs typeface="Arial" panose="020B0604020202020204" pitchFamily="34" charset="0"/>
              </a:rPr>
              <a:t>‘Challenges and opportunities’: year one group to consider strategies for challenges in exam period, having undertaken pre-work. 30 mins.</a:t>
            </a:r>
          </a:p>
          <a:p>
            <a:r>
              <a:rPr lang="en-GB" sz="1000">
                <a:solidFill>
                  <a:schemeClr val="bg1"/>
                </a:solidFill>
                <a:latin typeface="Arial" panose="020B0604020202020204" pitchFamily="34" charset="0"/>
                <a:cs typeface="Arial" panose="020B0604020202020204" pitchFamily="34" charset="0"/>
              </a:rPr>
              <a:t>------------------------------------------------------------------------------------------------------------------------------------------------------------------------------------------------------------------------------------------------------------------------------</a:t>
            </a:r>
            <a:endParaRPr lang="en-GB" sz="1000">
              <a:solidFill>
                <a:schemeClr val="accent6"/>
              </a:solidFill>
              <a:latin typeface="Arial" panose="020B0604020202020204" pitchFamily="34" charset="0"/>
              <a:cs typeface="Arial" panose="020B0604020202020204" pitchFamily="34" charset="0"/>
            </a:endParaRPr>
          </a:p>
        </p:txBody>
      </p:sp>
      <p:sp>
        <p:nvSpPr>
          <p:cNvPr id="17" name="Rectangle 16" descr="Video message colour key orange" title="Video message orange"/>
          <p:cNvSpPr/>
          <p:nvPr/>
        </p:nvSpPr>
        <p:spPr>
          <a:xfrm>
            <a:off x="3922097" y="5796053"/>
            <a:ext cx="216477" cy="216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descr="Group meeting colour key green" title="Group meeting green"/>
          <p:cNvSpPr/>
          <p:nvPr/>
        </p:nvSpPr>
        <p:spPr>
          <a:xfrm>
            <a:off x="2217935" y="5796053"/>
            <a:ext cx="216477" cy="21647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descr="Individual meeting colour key blue" title="Individual meeting blue"/>
          <p:cNvSpPr/>
          <p:nvPr/>
        </p:nvSpPr>
        <p:spPr>
          <a:xfrm>
            <a:off x="290893" y="5796053"/>
            <a:ext cx="216477" cy="216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4138574" y="5750677"/>
            <a:ext cx="1487685" cy="276999"/>
          </a:xfrm>
          <a:prstGeom prst="rect">
            <a:avLst/>
          </a:prstGeom>
          <a:noFill/>
        </p:spPr>
        <p:txBody>
          <a:bodyPr wrap="square" rtlCol="0">
            <a:spAutoFit/>
          </a:bodyPr>
          <a:lstStyle/>
          <a:p>
            <a:r>
              <a:rPr lang="en-GB" sz="1200">
                <a:solidFill>
                  <a:schemeClr val="bg1"/>
                </a:solidFill>
                <a:latin typeface="Arial" panose="020B0604020202020204" pitchFamily="34" charset="0"/>
                <a:cs typeface="Arial" panose="020B0604020202020204" pitchFamily="34" charset="0"/>
              </a:rPr>
              <a:t>Video message</a:t>
            </a:r>
          </a:p>
        </p:txBody>
      </p:sp>
      <p:sp>
        <p:nvSpPr>
          <p:cNvPr id="21" name="TextBox 20"/>
          <p:cNvSpPr txBox="1"/>
          <p:nvPr/>
        </p:nvSpPr>
        <p:spPr>
          <a:xfrm>
            <a:off x="2434412" y="5750677"/>
            <a:ext cx="1487685" cy="276999"/>
          </a:xfrm>
          <a:prstGeom prst="rect">
            <a:avLst/>
          </a:prstGeom>
          <a:noFill/>
        </p:spPr>
        <p:txBody>
          <a:bodyPr wrap="square" rtlCol="0">
            <a:spAutoFit/>
          </a:bodyPr>
          <a:lstStyle/>
          <a:p>
            <a:r>
              <a:rPr lang="en-GB" sz="1200">
                <a:solidFill>
                  <a:schemeClr val="bg1"/>
                </a:solidFill>
                <a:latin typeface="Arial" panose="020B0604020202020204" pitchFamily="34" charset="0"/>
                <a:cs typeface="Arial" panose="020B0604020202020204" pitchFamily="34" charset="0"/>
              </a:rPr>
              <a:t>Group meeting</a:t>
            </a:r>
          </a:p>
        </p:txBody>
      </p:sp>
      <p:sp>
        <p:nvSpPr>
          <p:cNvPr id="22" name="TextBox 21"/>
          <p:cNvSpPr txBox="1"/>
          <p:nvPr/>
        </p:nvSpPr>
        <p:spPr>
          <a:xfrm>
            <a:off x="514927" y="5750677"/>
            <a:ext cx="1487685" cy="276999"/>
          </a:xfrm>
          <a:prstGeom prst="rect">
            <a:avLst/>
          </a:prstGeom>
          <a:noFill/>
        </p:spPr>
        <p:txBody>
          <a:bodyPr wrap="square" rtlCol="0">
            <a:spAutoFit/>
          </a:bodyPr>
          <a:lstStyle/>
          <a:p>
            <a:r>
              <a:rPr lang="en-GB" sz="1200">
                <a:solidFill>
                  <a:schemeClr val="bg1"/>
                </a:solidFill>
                <a:latin typeface="Arial" panose="020B0604020202020204" pitchFamily="34" charset="0"/>
                <a:cs typeface="Arial" panose="020B0604020202020204" pitchFamily="34" charset="0"/>
              </a:rPr>
              <a:t>Individual meeting</a:t>
            </a:r>
          </a:p>
        </p:txBody>
      </p:sp>
      <p:sp>
        <p:nvSpPr>
          <p:cNvPr id="25" name="TextBox 24"/>
          <p:cNvSpPr txBox="1"/>
          <p:nvPr/>
        </p:nvSpPr>
        <p:spPr>
          <a:xfrm>
            <a:off x="298450" y="5086337"/>
            <a:ext cx="11595100" cy="189796"/>
          </a:xfrm>
          <a:prstGeom prst="rect">
            <a:avLst/>
          </a:prstGeom>
          <a:noFill/>
        </p:spPr>
        <p:txBody>
          <a:bodyPr wrap="square" lIns="0" tIns="0" rtlCol="0">
            <a:spAutoFit/>
          </a:bodyPr>
          <a:lstStyle/>
          <a:p>
            <a:pPr marL="180975" indent="-180975"/>
            <a:r>
              <a:rPr lang="en-GB" sz="1400" baseline="30000">
                <a:solidFill>
                  <a:schemeClr val="bg1"/>
                </a:solidFill>
                <a:latin typeface="Arial" panose="020B0604020202020204" pitchFamily="34" charset="0"/>
                <a:cs typeface="Arial" panose="020B0604020202020204" pitchFamily="34" charset="0"/>
              </a:rPr>
              <a:t>1. 	Pre-work will vary by year and meeting e.g. for the first group meeting of first years, each person could be asked to bring something with them which tells us something about them.</a:t>
            </a:r>
          </a:p>
        </p:txBody>
      </p:sp>
      <p:sp>
        <p:nvSpPr>
          <p:cNvPr id="14" name="TextBox 13"/>
          <p:cNvSpPr txBox="1"/>
          <p:nvPr/>
        </p:nvSpPr>
        <p:spPr>
          <a:xfrm>
            <a:off x="298450" y="1151177"/>
            <a:ext cx="11595100" cy="600164"/>
          </a:xfrm>
          <a:prstGeom prst="rect">
            <a:avLst/>
          </a:prstGeom>
          <a:noFill/>
        </p:spPr>
        <p:txBody>
          <a:bodyPr wrap="square" lIns="0" tIns="0" rtlCol="0">
            <a:spAutoFit/>
          </a:bodyPr>
          <a:lstStyle/>
          <a:p>
            <a:r>
              <a:rPr lang="en-GB" baseline="30000">
                <a:solidFill>
                  <a:schemeClr val="bg1"/>
                </a:solidFill>
                <a:latin typeface="Arial" panose="020B0604020202020204" pitchFamily="34" charset="0"/>
                <a:cs typeface="Arial" panose="020B0604020202020204" pitchFamily="34" charset="0"/>
              </a:rPr>
              <a:t>The summary below gives insight into how you will engage with your academic personal tutor throughout the year. You will have one to one meetings and may also have group sessions and email contact. You will have access to a </a:t>
            </a:r>
            <a:r>
              <a:rPr lang="en-GB" baseline="30000" err="1">
                <a:solidFill>
                  <a:schemeClr val="bg1"/>
                </a:solidFill>
                <a:latin typeface="Arial" panose="020B0604020202020204" pitchFamily="34" charset="0"/>
                <a:cs typeface="Arial" panose="020B0604020202020204" pitchFamily="34" charset="0"/>
              </a:rPr>
              <a:t>LeedsforLife</a:t>
            </a:r>
            <a:r>
              <a:rPr lang="en-GB" baseline="30000">
                <a:solidFill>
                  <a:schemeClr val="bg1"/>
                </a:solidFill>
                <a:latin typeface="Arial" panose="020B0604020202020204" pitchFamily="34" charset="0"/>
                <a:cs typeface="Arial" panose="020B0604020202020204" pitchFamily="34" charset="0"/>
              </a:rPr>
              <a:t> reflective workbook in </a:t>
            </a:r>
            <a:r>
              <a:rPr lang="en-GB" baseline="30000" err="1">
                <a:solidFill>
                  <a:schemeClr val="bg1"/>
                </a:solidFill>
                <a:latin typeface="Arial" panose="020B0604020202020204" pitchFamily="34" charset="0"/>
                <a:cs typeface="Arial" panose="020B0604020202020204" pitchFamily="34" charset="0"/>
              </a:rPr>
              <a:t>PebblePad</a:t>
            </a:r>
            <a:r>
              <a:rPr lang="en-GB" baseline="30000">
                <a:solidFill>
                  <a:schemeClr val="bg1"/>
                </a:solidFill>
                <a:latin typeface="Arial" panose="020B0604020202020204" pitchFamily="34" charset="0"/>
                <a:cs typeface="Arial" panose="020B0604020202020204" pitchFamily="34" charset="0"/>
              </a:rPr>
              <a:t> and this is where you will be able to create your own agenda for your meetings with your academic personal tutor and record your thoughts and actions.</a:t>
            </a:r>
          </a:p>
        </p:txBody>
      </p:sp>
      <p:sp>
        <p:nvSpPr>
          <p:cNvPr id="10" name="Title 9"/>
          <p:cNvSpPr>
            <a:spLocks noGrp="1"/>
          </p:cNvSpPr>
          <p:nvPr>
            <p:ph type="ctrTitle"/>
          </p:nvPr>
        </p:nvSpPr>
        <p:spPr>
          <a:xfrm>
            <a:off x="310416" y="296863"/>
            <a:ext cx="9144000" cy="628978"/>
          </a:xfrm>
        </p:spPr>
        <p:txBody>
          <a:bodyPr lIns="0" tIns="72000" anchor="t">
            <a:normAutofit fontScale="90000"/>
          </a:bodyPr>
          <a:lstStyle/>
          <a:p>
            <a:pPr algn="l"/>
            <a:r>
              <a:rPr lang="en-GB" sz="2800" b="1" baseline="30000">
                <a:solidFill>
                  <a:schemeClr val="bg1"/>
                </a:solidFill>
                <a:latin typeface="Arial" panose="020B0604020202020204" pitchFamily="34" charset="0"/>
                <a:cs typeface="Arial" panose="020B0604020202020204" pitchFamily="34" charset="0"/>
              </a:rPr>
              <a:t>Academic personal tutoring in the School of X</a:t>
            </a:r>
            <a:br>
              <a:rPr lang="en-GB" sz="2800" baseline="30000">
                <a:solidFill>
                  <a:schemeClr val="bg1"/>
                </a:solidFill>
                <a:latin typeface="Arial" panose="020B0604020202020204" pitchFamily="34" charset="0"/>
                <a:cs typeface="Arial" panose="020B0604020202020204" pitchFamily="34" charset="0"/>
              </a:rPr>
            </a:br>
            <a:r>
              <a:rPr lang="en-GB" sz="2400" baseline="30000">
                <a:solidFill>
                  <a:schemeClr val="bg1"/>
                </a:solidFill>
                <a:latin typeface="Arial" panose="020B0604020202020204" pitchFamily="34" charset="0"/>
                <a:cs typeface="Arial" panose="020B0604020202020204" pitchFamily="34" charset="0"/>
              </a:rPr>
              <a:t>New undergraduate and postgraduate students</a:t>
            </a:r>
            <a:r>
              <a:rPr lang="en-GB" sz="2400">
                <a:solidFill>
                  <a:schemeClr val="bg1"/>
                </a:solidFill>
                <a:latin typeface="Arial" panose="020B0604020202020204" pitchFamily="34" charset="0"/>
                <a:cs typeface="Arial" panose="020B0604020202020204" pitchFamily="34" charset="0"/>
              </a:rPr>
              <a:t> </a:t>
            </a:r>
            <a:endParaRPr lang="en-GB" sz="2400" baseline="300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226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8450" y="1912828"/>
            <a:ext cx="11595100" cy="3123932"/>
          </a:xfrm>
          <a:prstGeom prst="rect">
            <a:avLst/>
          </a:prstGeom>
          <a:noFill/>
        </p:spPr>
        <p:txBody>
          <a:bodyPr wrap="square" lIns="0" tIns="0" rIns="0" rtlCol="0">
            <a:spAutoFit/>
          </a:bodyPr>
          <a:lstStyle/>
          <a:p>
            <a:pPr marL="1166813" indent="-1166813"/>
            <a:r>
              <a:rPr lang="en-GB" sz="1000">
                <a:solidFill>
                  <a:schemeClr val="bg1"/>
                </a:solidFill>
                <a:latin typeface="Arial" panose="020B0604020202020204" pitchFamily="34" charset="0"/>
                <a:cs typeface="Arial" panose="020B0604020202020204" pitchFamily="34" charset="0"/>
              </a:rPr>
              <a:t>------------------------------------------------------------------------------------------------------------------------------------------------------------------------------------------------------------------------------------------------------------------------------ </a:t>
            </a:r>
          </a:p>
          <a:p>
            <a:pPr marL="1166813" indent="-1166813"/>
            <a:r>
              <a:rPr lang="en-GB" sz="1000">
                <a:solidFill>
                  <a:schemeClr val="bg1"/>
                </a:solidFill>
                <a:latin typeface="Arial" panose="020B0604020202020204" pitchFamily="34" charset="0"/>
                <a:cs typeface="Arial" panose="020B0604020202020204" pitchFamily="34" charset="0"/>
              </a:rPr>
              <a:t>Introductory week	</a:t>
            </a:r>
            <a:r>
              <a:rPr lang="en-GB" sz="1000">
                <a:solidFill>
                  <a:schemeClr val="accent2"/>
                </a:solidFill>
                <a:latin typeface="Arial" panose="020B0604020202020204" pitchFamily="34" charset="0"/>
                <a:cs typeface="Arial" panose="020B0604020202020204" pitchFamily="34" charset="0"/>
              </a:rPr>
              <a:t>Welcome back video circulated within the week; reminder of APT role and how to contact them. 5 mins.</a:t>
            </a:r>
          </a:p>
          <a:p>
            <a:pPr marL="1166813" indent="-1166813"/>
            <a:r>
              <a:rPr lang="en-GB" sz="1000">
                <a:solidFill>
                  <a:schemeClr val="bg1"/>
                </a:solidFill>
                <a:latin typeface="Arial" panose="020B0604020202020204" pitchFamily="34" charset="0"/>
                <a:cs typeface="Arial" panose="020B0604020202020204" pitchFamily="34" charset="0"/>
              </a:rPr>
              <a:t>------------------------------------------------------------------------------------------------------------------------------------------------------------------------------------------------------------------------------------------------------------------------------</a:t>
            </a:r>
          </a:p>
          <a:p>
            <a:pPr marL="1166813" indent="-1166813"/>
            <a:r>
              <a:rPr lang="en-GB" sz="1000">
                <a:solidFill>
                  <a:schemeClr val="bg1"/>
                </a:solidFill>
                <a:latin typeface="Arial" panose="020B0604020202020204" pitchFamily="34" charset="0"/>
                <a:cs typeface="Arial" panose="020B0604020202020204" pitchFamily="34" charset="0"/>
              </a:rPr>
              <a:t>Introductory week 	N/A 	</a:t>
            </a:r>
          </a:p>
          <a:p>
            <a:pPr marL="1166813" indent="-1166813"/>
            <a:r>
              <a:rPr lang="en-GB" sz="1000">
                <a:solidFill>
                  <a:schemeClr val="bg1"/>
                </a:solidFill>
                <a:latin typeface="Arial" panose="020B0604020202020204" pitchFamily="34" charset="0"/>
                <a:cs typeface="Arial" panose="020B0604020202020204" pitchFamily="34" charset="0"/>
              </a:rPr>
              <a:t>------------------------------------------------------------------------------------------------------------------------------------------------------------------------------------------------------------------------------------------------------------------------------</a:t>
            </a:r>
          </a:p>
          <a:p>
            <a:pPr marL="1166813" indent="-1166813"/>
            <a:r>
              <a:rPr lang="en-GB" sz="1000">
                <a:solidFill>
                  <a:schemeClr val="bg1"/>
                </a:solidFill>
                <a:latin typeface="Arial" panose="020B0604020202020204" pitchFamily="34" charset="0"/>
                <a:cs typeface="Arial" panose="020B0604020202020204" pitchFamily="34" charset="0"/>
              </a:rPr>
              <a:t>Week 1	</a:t>
            </a:r>
            <a:r>
              <a:rPr lang="en-GB" sz="1000">
                <a:solidFill>
                  <a:schemeClr val="accent6"/>
                </a:solidFill>
                <a:latin typeface="Arial" panose="020B0604020202020204" pitchFamily="34" charset="0"/>
                <a:cs typeface="Arial" panose="020B0604020202020204" pitchFamily="34" charset="0"/>
              </a:rPr>
              <a:t>Pre-work to be completed by students; structured discussion around academic and personal aims for the year in a mixed year group. 30 mins </a:t>
            </a:r>
            <a:r>
              <a:rPr lang="en-GB" sz="1000">
                <a:solidFill>
                  <a:schemeClr val="bg1"/>
                </a:solidFill>
                <a:latin typeface="Arial" panose="020B0604020202020204" pitchFamily="34" charset="0"/>
                <a:cs typeface="Arial" panose="020B0604020202020204" pitchFamily="34" charset="0"/>
              </a:rPr>
              <a:t>	</a:t>
            </a:r>
          </a:p>
          <a:p>
            <a:pPr marL="1166813" indent="-1166813"/>
            <a:r>
              <a:rPr lang="en-GB" sz="1000">
                <a:solidFill>
                  <a:schemeClr val="bg1"/>
                </a:solidFill>
                <a:latin typeface="Arial" panose="020B0604020202020204" pitchFamily="34" charset="0"/>
                <a:cs typeface="Arial" panose="020B0604020202020204" pitchFamily="34" charset="0"/>
              </a:rPr>
              <a:t>------------------------------------------------------------------------------------------------------------------------------------------------------------------------------------------------------------------------------------------------------------------------------</a:t>
            </a:r>
          </a:p>
          <a:p>
            <a:pPr marL="1166813" indent="-1166813"/>
            <a:r>
              <a:rPr lang="en-GB" sz="1000">
                <a:solidFill>
                  <a:schemeClr val="bg1"/>
                </a:solidFill>
                <a:latin typeface="Arial" panose="020B0604020202020204" pitchFamily="34" charset="0"/>
                <a:cs typeface="Arial" panose="020B0604020202020204" pitchFamily="34" charset="0"/>
              </a:rPr>
              <a:t>Week 2/3	</a:t>
            </a:r>
            <a:r>
              <a:rPr lang="en-GB" sz="1000">
                <a:solidFill>
                  <a:schemeClr val="accent1"/>
                </a:solidFill>
                <a:latin typeface="Arial" panose="020B0604020202020204" pitchFamily="34" charset="0"/>
                <a:cs typeface="Arial" panose="020B0604020202020204" pitchFamily="34" charset="0"/>
              </a:rPr>
              <a:t>‘Personal reflection’ and wellbeing/support meeting: assessment and feedback from year one; values - who do they want to be by the end of the year and/or the degree; strategy for engagement. Setting targets for semester one using previous year’s LAs and </a:t>
            </a:r>
            <a:r>
              <a:rPr lang="en-GB" sz="1000" err="1">
                <a:solidFill>
                  <a:schemeClr val="accent1"/>
                </a:solidFill>
                <a:latin typeface="Arial" panose="020B0604020202020204" pitchFamily="34" charset="0"/>
                <a:cs typeface="Arial" panose="020B0604020202020204" pitchFamily="34" charset="0"/>
              </a:rPr>
              <a:t>PebblePad</a:t>
            </a:r>
            <a:r>
              <a:rPr lang="en-GB" sz="1000">
                <a:solidFill>
                  <a:schemeClr val="accent1"/>
                </a:solidFill>
                <a:latin typeface="Arial" panose="020B0604020202020204" pitchFamily="34" charset="0"/>
                <a:cs typeface="Arial" panose="020B0604020202020204" pitchFamily="34" charset="0"/>
              </a:rPr>
              <a:t>; signposting to resources to help with those targets. 15 mins</a:t>
            </a:r>
          </a:p>
          <a:p>
            <a:pPr marL="1166813" indent="-1166813"/>
            <a:r>
              <a:rPr lang="en-GB" sz="1000">
                <a:solidFill>
                  <a:schemeClr val="bg1"/>
                </a:solidFill>
                <a:latin typeface="Arial" panose="020B0604020202020204" pitchFamily="34" charset="0"/>
                <a:cs typeface="Arial" panose="020B0604020202020204" pitchFamily="34" charset="0"/>
              </a:rPr>
              <a:t>------------------------------------------------------------------------------------------------------------------------------------------------------------------------------------------------------------------------------------------------------------------------------</a:t>
            </a:r>
          </a:p>
          <a:p>
            <a:pPr marL="1166813" indent="-1166813"/>
            <a:r>
              <a:rPr lang="en-GB" sz="1000">
                <a:solidFill>
                  <a:schemeClr val="bg1"/>
                </a:solidFill>
                <a:latin typeface="Arial" panose="020B0604020202020204" pitchFamily="34" charset="0"/>
                <a:cs typeface="Arial" panose="020B0604020202020204" pitchFamily="34" charset="0"/>
              </a:rPr>
              <a:t>Week 7/8	</a:t>
            </a:r>
            <a:r>
              <a:rPr lang="en-GB" sz="1000">
                <a:solidFill>
                  <a:schemeClr val="accent2"/>
                </a:solidFill>
                <a:latin typeface="Arial" panose="020B0604020202020204" pitchFamily="34" charset="0"/>
                <a:cs typeface="Arial" panose="020B0604020202020204" pitchFamily="34" charset="0"/>
              </a:rPr>
              <a:t>‘Personal reflection’ video message: encouraging reflection upon week 2/3 strategy and reminding them of availability of support to help with their plans. 5 mins.</a:t>
            </a:r>
          </a:p>
          <a:p>
            <a:pPr marL="1166813" indent="-1166813"/>
            <a:r>
              <a:rPr lang="en-GB" sz="1000">
                <a:solidFill>
                  <a:schemeClr val="bg1"/>
                </a:solidFill>
                <a:latin typeface="Arial" panose="020B0604020202020204" pitchFamily="34" charset="0"/>
                <a:cs typeface="Arial" panose="020B0604020202020204" pitchFamily="34" charset="0"/>
              </a:rPr>
              <a:t>------------------------------------------------------------------------------------------------------------------------------------------------------------------------------------------------------------------------------------------------------------------------------</a:t>
            </a:r>
          </a:p>
          <a:p>
            <a:pPr marL="1166813" indent="-1166813"/>
            <a:r>
              <a:rPr lang="en-GB" sz="1000">
                <a:solidFill>
                  <a:schemeClr val="bg1"/>
                </a:solidFill>
                <a:latin typeface="Arial" panose="020B0604020202020204" pitchFamily="34" charset="0"/>
                <a:cs typeface="Arial" panose="020B0604020202020204" pitchFamily="34" charset="0"/>
              </a:rPr>
              <a:t>Week 10/11	</a:t>
            </a:r>
            <a:r>
              <a:rPr lang="en-GB" sz="1000">
                <a:solidFill>
                  <a:schemeClr val="accent6"/>
                </a:solidFill>
                <a:latin typeface="Arial" panose="020B0604020202020204" pitchFamily="34" charset="0"/>
                <a:cs typeface="Arial" panose="020B0604020202020204" pitchFamily="34" charset="0"/>
              </a:rPr>
              <a:t>Reflection upon semester one through pre-work in a mixed year group; strategy for work over Christmas. 30 mins.</a:t>
            </a:r>
          </a:p>
          <a:p>
            <a:pPr marL="1166813" indent="-1166813"/>
            <a:r>
              <a:rPr lang="en-GB" sz="1000">
                <a:solidFill>
                  <a:schemeClr val="bg1"/>
                </a:solidFill>
                <a:latin typeface="Arial" panose="020B0604020202020204" pitchFamily="34" charset="0"/>
                <a:cs typeface="Arial" panose="020B0604020202020204" pitchFamily="34" charset="0"/>
              </a:rPr>
              <a:t>------------------------------------------------------------------------------------------------------------------------------------------------------------------------------------------------------------------------------------------------------------------------------</a:t>
            </a:r>
          </a:p>
          <a:p>
            <a:pPr marL="1166813" indent="-1166813"/>
            <a:r>
              <a:rPr lang="en-GB" sz="1000">
                <a:solidFill>
                  <a:schemeClr val="bg1"/>
                </a:solidFill>
                <a:latin typeface="Arial" panose="020B0604020202020204" pitchFamily="34" charset="0"/>
                <a:cs typeface="Arial" panose="020B0604020202020204" pitchFamily="34" charset="0"/>
              </a:rPr>
              <a:t>Week 14/15	</a:t>
            </a:r>
            <a:r>
              <a:rPr lang="en-GB" sz="1000">
                <a:solidFill>
                  <a:schemeClr val="accent2"/>
                </a:solidFill>
                <a:latin typeface="Arial" panose="020B0604020202020204" pitchFamily="34" charset="0"/>
                <a:cs typeface="Arial" panose="020B0604020202020204" pitchFamily="34" charset="0"/>
              </a:rPr>
              <a:t>‘Welcome back’, video message, including a reminder of support through e.g. academic support hours; student support and employability teams. 5 mins.</a:t>
            </a:r>
          </a:p>
          <a:p>
            <a:pPr marL="1166813" indent="-1166813"/>
            <a:r>
              <a:rPr lang="en-GB" sz="1000">
                <a:solidFill>
                  <a:schemeClr val="bg1"/>
                </a:solidFill>
                <a:latin typeface="Arial" panose="020B0604020202020204" pitchFamily="34" charset="0"/>
                <a:cs typeface="Arial" panose="020B0604020202020204" pitchFamily="34" charset="0"/>
              </a:rPr>
              <a:t>------------------------------------------------------------------------------------------------------------------------------------------------------------------------------------------------------------------------------------------------------------------------------</a:t>
            </a:r>
          </a:p>
          <a:p>
            <a:pPr marL="1166813" indent="-1166813"/>
            <a:r>
              <a:rPr lang="en-GB" sz="1000">
                <a:solidFill>
                  <a:schemeClr val="bg1"/>
                </a:solidFill>
                <a:latin typeface="Arial" panose="020B0604020202020204" pitchFamily="34" charset="0"/>
                <a:cs typeface="Arial" panose="020B0604020202020204" pitchFamily="34" charset="0"/>
              </a:rPr>
              <a:t>Week 18/19	</a:t>
            </a:r>
            <a:r>
              <a:rPr lang="en-GB" sz="1000">
                <a:solidFill>
                  <a:schemeClr val="accent1"/>
                </a:solidFill>
                <a:latin typeface="Arial" panose="020B0604020202020204" pitchFamily="34" charset="0"/>
                <a:cs typeface="Arial" panose="020B0604020202020204" pitchFamily="34" charset="0"/>
              </a:rPr>
              <a:t>‘Challenges and opportunities’: discussion of results &amp; LAs, and strategy for the remainder of the year and/or post-graduation including signposting to wellbeing/support. 20 mins</a:t>
            </a:r>
          </a:p>
          <a:p>
            <a:pPr marL="1166813" indent="-1166813"/>
            <a:r>
              <a:rPr lang="en-GB" sz="1000">
                <a:solidFill>
                  <a:schemeClr val="bg1"/>
                </a:solidFill>
                <a:latin typeface="Arial" panose="020B0604020202020204" pitchFamily="34" charset="0"/>
                <a:cs typeface="Arial" panose="020B0604020202020204" pitchFamily="34" charset="0"/>
              </a:rPr>
              <a:t>------------------------------------------------------------------------------------------------------------------------------------------------------------------------------------------------------------------------------------------------------------------------------</a:t>
            </a:r>
          </a:p>
          <a:p>
            <a:pPr marL="1166813" indent="-1166813"/>
            <a:r>
              <a:rPr lang="en-GB" sz="1000">
                <a:solidFill>
                  <a:schemeClr val="bg1"/>
                </a:solidFill>
                <a:latin typeface="Arial" panose="020B0604020202020204" pitchFamily="34" charset="0"/>
                <a:cs typeface="Arial" panose="020B0604020202020204" pitchFamily="34" charset="0"/>
              </a:rPr>
              <a:t>Week 22/23	</a:t>
            </a:r>
            <a:r>
              <a:rPr lang="en-GB" sz="1000">
                <a:solidFill>
                  <a:schemeClr val="accent6"/>
                </a:solidFill>
                <a:latin typeface="Arial" panose="020B0604020202020204" pitchFamily="34" charset="0"/>
                <a:cs typeface="Arial" panose="020B0604020202020204" pitchFamily="34" charset="0"/>
              </a:rPr>
              <a:t>‘Challenges and opportunities’: mixed year group to consider strategies for challenges in exam period and beyond (including graduation for finalists), having undertaken pre-work. 30 mins.</a:t>
            </a:r>
          </a:p>
          <a:p>
            <a:pPr marL="1527175" indent="-1527175"/>
            <a:r>
              <a:rPr lang="en-GB" sz="1000">
                <a:solidFill>
                  <a:schemeClr val="bg1"/>
                </a:solidFill>
                <a:latin typeface="Arial" panose="020B0604020202020204" pitchFamily="34" charset="0"/>
                <a:cs typeface="Arial" panose="020B0604020202020204" pitchFamily="34" charset="0"/>
              </a:rPr>
              <a:t>------------------------------------------------------------------------------------------------------------------------------------------------------------------------------------------------------------------------------------------------------------------------------</a:t>
            </a:r>
            <a:endParaRPr lang="en-GB" sz="1000">
              <a:solidFill>
                <a:schemeClr val="accent6"/>
              </a:solidFill>
              <a:latin typeface="Arial" panose="020B0604020202020204" pitchFamily="34" charset="0"/>
              <a:cs typeface="Arial" panose="020B0604020202020204" pitchFamily="34" charset="0"/>
            </a:endParaRPr>
          </a:p>
        </p:txBody>
      </p:sp>
      <p:sp>
        <p:nvSpPr>
          <p:cNvPr id="13" name="TextBox 12"/>
          <p:cNvSpPr txBox="1"/>
          <p:nvPr/>
        </p:nvSpPr>
        <p:spPr>
          <a:xfrm>
            <a:off x="298450" y="1151177"/>
            <a:ext cx="11595100" cy="600164"/>
          </a:xfrm>
          <a:prstGeom prst="rect">
            <a:avLst/>
          </a:prstGeom>
          <a:noFill/>
        </p:spPr>
        <p:txBody>
          <a:bodyPr wrap="square" lIns="0" tIns="0" rtlCol="0">
            <a:spAutoFit/>
          </a:bodyPr>
          <a:lstStyle/>
          <a:p>
            <a:r>
              <a:rPr lang="en-GB" baseline="30000">
                <a:solidFill>
                  <a:schemeClr val="bg1"/>
                </a:solidFill>
                <a:latin typeface="Arial" panose="020B0604020202020204" pitchFamily="34" charset="0"/>
                <a:cs typeface="Arial" panose="020B0604020202020204" pitchFamily="34" charset="0"/>
              </a:rPr>
              <a:t>The summary below gives insight into how you will engage with your academic personal tutor throughout the year. You will have one to one meetings and may also have group sessions and email contact. You will have access to a </a:t>
            </a:r>
            <a:r>
              <a:rPr lang="en-GB" baseline="30000" err="1">
                <a:solidFill>
                  <a:schemeClr val="bg1"/>
                </a:solidFill>
                <a:latin typeface="Arial" panose="020B0604020202020204" pitchFamily="34" charset="0"/>
                <a:cs typeface="Arial" panose="020B0604020202020204" pitchFamily="34" charset="0"/>
              </a:rPr>
              <a:t>LeedsforLife</a:t>
            </a:r>
            <a:r>
              <a:rPr lang="en-GB" baseline="30000">
                <a:solidFill>
                  <a:schemeClr val="bg1"/>
                </a:solidFill>
                <a:latin typeface="Arial" panose="020B0604020202020204" pitchFamily="34" charset="0"/>
                <a:cs typeface="Arial" panose="020B0604020202020204" pitchFamily="34" charset="0"/>
              </a:rPr>
              <a:t> reflective workbook in </a:t>
            </a:r>
            <a:r>
              <a:rPr lang="en-GB" baseline="30000" err="1">
                <a:solidFill>
                  <a:schemeClr val="bg1"/>
                </a:solidFill>
                <a:latin typeface="Arial" panose="020B0604020202020204" pitchFamily="34" charset="0"/>
                <a:cs typeface="Arial" panose="020B0604020202020204" pitchFamily="34" charset="0"/>
              </a:rPr>
              <a:t>PebblePad</a:t>
            </a:r>
            <a:r>
              <a:rPr lang="en-GB" baseline="30000">
                <a:solidFill>
                  <a:schemeClr val="bg1"/>
                </a:solidFill>
                <a:latin typeface="Arial" panose="020B0604020202020204" pitchFamily="34" charset="0"/>
                <a:cs typeface="Arial" panose="020B0604020202020204" pitchFamily="34" charset="0"/>
              </a:rPr>
              <a:t> and this is where you will be able to create your own agenda for your meetings with your academic personal tutor and record your thoughts and actions.</a:t>
            </a:r>
          </a:p>
        </p:txBody>
      </p:sp>
      <p:sp>
        <p:nvSpPr>
          <p:cNvPr id="14" name="TextBox 13"/>
          <p:cNvSpPr txBox="1"/>
          <p:nvPr/>
        </p:nvSpPr>
        <p:spPr>
          <a:xfrm>
            <a:off x="298450" y="5082136"/>
            <a:ext cx="11595100" cy="189796"/>
          </a:xfrm>
          <a:prstGeom prst="rect">
            <a:avLst/>
          </a:prstGeom>
          <a:noFill/>
        </p:spPr>
        <p:txBody>
          <a:bodyPr wrap="square" lIns="0" tIns="0" rtlCol="0">
            <a:spAutoFit/>
          </a:bodyPr>
          <a:lstStyle/>
          <a:p>
            <a:pPr marL="180975" indent="-180975"/>
            <a:r>
              <a:rPr lang="en-GB" sz="1400" baseline="30000">
                <a:solidFill>
                  <a:schemeClr val="bg1"/>
                </a:solidFill>
                <a:latin typeface="Arial" panose="020B0604020202020204" pitchFamily="34" charset="0"/>
                <a:cs typeface="Arial" panose="020B0604020202020204" pitchFamily="34" charset="0"/>
              </a:rPr>
              <a:t>N.B Include offers of contact with students on years abroad, years in industry etc.</a:t>
            </a:r>
          </a:p>
        </p:txBody>
      </p:sp>
      <p:sp>
        <p:nvSpPr>
          <p:cNvPr id="22" name="Title 9"/>
          <p:cNvSpPr>
            <a:spLocks noGrp="1"/>
          </p:cNvSpPr>
          <p:nvPr>
            <p:ph type="ctrTitle"/>
          </p:nvPr>
        </p:nvSpPr>
        <p:spPr>
          <a:xfrm>
            <a:off x="290893" y="336620"/>
            <a:ext cx="9144000" cy="628978"/>
          </a:xfrm>
        </p:spPr>
        <p:txBody>
          <a:bodyPr lIns="0" tIns="72000" anchor="t"/>
          <a:lstStyle/>
          <a:p>
            <a:pPr algn="l"/>
            <a:r>
              <a:rPr lang="en-GB" sz="2500" b="1" baseline="30000">
                <a:solidFill>
                  <a:schemeClr val="bg1"/>
                </a:solidFill>
                <a:latin typeface="Arial" panose="020B0604020202020204" pitchFamily="34" charset="0"/>
                <a:cs typeface="Arial" panose="020B0604020202020204" pitchFamily="34" charset="0"/>
              </a:rPr>
              <a:t>Academic personal tutoring in the School of X</a:t>
            </a:r>
            <a:br>
              <a:rPr lang="en-GB" sz="2500" baseline="30000">
                <a:solidFill>
                  <a:schemeClr val="bg1"/>
                </a:solidFill>
                <a:latin typeface="Arial" panose="020B0604020202020204" pitchFamily="34" charset="0"/>
                <a:cs typeface="Arial" panose="020B0604020202020204" pitchFamily="34" charset="0"/>
              </a:rPr>
            </a:br>
            <a:r>
              <a:rPr lang="en-GB" sz="2200" baseline="30000">
                <a:solidFill>
                  <a:schemeClr val="bg1"/>
                </a:solidFill>
                <a:latin typeface="Arial" panose="020B0604020202020204" pitchFamily="34" charset="0"/>
                <a:cs typeface="Arial" panose="020B0604020202020204" pitchFamily="34" charset="0"/>
              </a:rPr>
              <a:t>Continuing students</a:t>
            </a:r>
          </a:p>
        </p:txBody>
      </p:sp>
      <p:sp>
        <p:nvSpPr>
          <p:cNvPr id="24" name="Rectangle 23" descr="Video message colour key orange" title="Video message orange"/>
          <p:cNvSpPr/>
          <p:nvPr/>
        </p:nvSpPr>
        <p:spPr>
          <a:xfrm>
            <a:off x="3922097" y="5796053"/>
            <a:ext cx="216477" cy="216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descr="Group meeting colour key green" title="Group meeting green"/>
          <p:cNvSpPr/>
          <p:nvPr/>
        </p:nvSpPr>
        <p:spPr>
          <a:xfrm>
            <a:off x="2217935" y="5796053"/>
            <a:ext cx="216477" cy="21647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descr="Individual meeting colour key blue" title="Individual meeting blue"/>
          <p:cNvSpPr/>
          <p:nvPr/>
        </p:nvSpPr>
        <p:spPr>
          <a:xfrm>
            <a:off x="290893" y="5796053"/>
            <a:ext cx="216477" cy="216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4138574" y="5750677"/>
            <a:ext cx="1487685" cy="276999"/>
          </a:xfrm>
          <a:prstGeom prst="rect">
            <a:avLst/>
          </a:prstGeom>
          <a:noFill/>
        </p:spPr>
        <p:txBody>
          <a:bodyPr wrap="square" rtlCol="0">
            <a:spAutoFit/>
          </a:bodyPr>
          <a:lstStyle/>
          <a:p>
            <a:r>
              <a:rPr lang="en-GB" sz="1200">
                <a:solidFill>
                  <a:schemeClr val="bg1"/>
                </a:solidFill>
                <a:latin typeface="Arial" panose="020B0604020202020204" pitchFamily="34" charset="0"/>
                <a:cs typeface="Arial" panose="020B0604020202020204" pitchFamily="34" charset="0"/>
              </a:rPr>
              <a:t>Video message</a:t>
            </a:r>
          </a:p>
        </p:txBody>
      </p:sp>
      <p:sp>
        <p:nvSpPr>
          <p:cNvPr id="28" name="TextBox 27"/>
          <p:cNvSpPr txBox="1"/>
          <p:nvPr/>
        </p:nvSpPr>
        <p:spPr>
          <a:xfrm>
            <a:off x="2434412" y="5750677"/>
            <a:ext cx="1487685" cy="276999"/>
          </a:xfrm>
          <a:prstGeom prst="rect">
            <a:avLst/>
          </a:prstGeom>
          <a:noFill/>
        </p:spPr>
        <p:txBody>
          <a:bodyPr wrap="square" rtlCol="0">
            <a:spAutoFit/>
          </a:bodyPr>
          <a:lstStyle/>
          <a:p>
            <a:r>
              <a:rPr lang="en-GB" sz="1200">
                <a:solidFill>
                  <a:schemeClr val="bg1"/>
                </a:solidFill>
                <a:latin typeface="Arial" panose="020B0604020202020204" pitchFamily="34" charset="0"/>
                <a:cs typeface="Arial" panose="020B0604020202020204" pitchFamily="34" charset="0"/>
              </a:rPr>
              <a:t>Group meeting</a:t>
            </a:r>
          </a:p>
        </p:txBody>
      </p:sp>
      <p:sp>
        <p:nvSpPr>
          <p:cNvPr id="29" name="TextBox 28"/>
          <p:cNvSpPr txBox="1"/>
          <p:nvPr/>
        </p:nvSpPr>
        <p:spPr>
          <a:xfrm>
            <a:off x="514927" y="5750677"/>
            <a:ext cx="1487685" cy="276999"/>
          </a:xfrm>
          <a:prstGeom prst="rect">
            <a:avLst/>
          </a:prstGeom>
          <a:noFill/>
        </p:spPr>
        <p:txBody>
          <a:bodyPr wrap="square" rtlCol="0">
            <a:spAutoFit/>
          </a:bodyPr>
          <a:lstStyle/>
          <a:p>
            <a:r>
              <a:rPr lang="en-GB" sz="1200">
                <a:solidFill>
                  <a:schemeClr val="bg1"/>
                </a:solidFill>
                <a:latin typeface="Arial" panose="020B0604020202020204" pitchFamily="34" charset="0"/>
                <a:cs typeface="Arial" panose="020B0604020202020204" pitchFamily="34" charset="0"/>
              </a:rPr>
              <a:t>Individual meeting</a:t>
            </a:r>
          </a:p>
        </p:txBody>
      </p:sp>
    </p:spTree>
    <p:extLst>
      <p:ext uri="{BB962C8B-B14F-4D97-AF65-F5344CB8AC3E}">
        <p14:creationId xmlns:p14="http://schemas.microsoft.com/office/powerpoint/2010/main" val="3558755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13E86FE2A916A40A2DD1CBE6B1C99F8" ma:contentTypeVersion="10" ma:contentTypeDescription="Create a new document." ma:contentTypeScope="" ma:versionID="42161f736b68557e1c275719ee0d2edf">
  <xsd:schema xmlns:xsd="http://www.w3.org/2001/XMLSchema" xmlns:xs="http://www.w3.org/2001/XMLSchema" xmlns:p="http://schemas.microsoft.com/office/2006/metadata/properties" xmlns:ns3="4db5ab71-2296-4515-95c4-7029f8552e50" xmlns:ns4="ea6959ba-5064-47c5-9851-afafe812f68a" targetNamespace="http://schemas.microsoft.com/office/2006/metadata/properties" ma:root="true" ma:fieldsID="9ae96a2e90ce782d3b2e8978c4ec989c" ns3:_="" ns4:_="">
    <xsd:import namespace="4db5ab71-2296-4515-95c4-7029f8552e50"/>
    <xsd:import namespace="ea6959ba-5064-47c5-9851-afafe812f68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b5ab71-2296-4515-95c4-7029f8552e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6959ba-5064-47c5-9851-afafe812f68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1DC212-513B-48E8-8FBC-FFC43B2F0AC7}">
  <ds:schemaRefs>
    <ds:schemaRef ds:uri="4db5ab71-2296-4515-95c4-7029f8552e50"/>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ea6959ba-5064-47c5-9851-afafe812f68a"/>
    <ds:schemaRef ds:uri="http://www.w3.org/XML/1998/namespace"/>
    <ds:schemaRef ds:uri="http://purl.org/dc/dcmitype/"/>
  </ds:schemaRefs>
</ds:datastoreItem>
</file>

<file path=customXml/itemProps2.xml><?xml version="1.0" encoding="utf-8"?>
<ds:datastoreItem xmlns:ds="http://schemas.openxmlformats.org/officeDocument/2006/customXml" ds:itemID="{4F46A48B-4C66-411B-8328-26E4E59F00A7}">
  <ds:schemaRefs>
    <ds:schemaRef ds:uri="http://schemas.microsoft.com/sharepoint/v3/contenttype/forms"/>
  </ds:schemaRefs>
</ds:datastoreItem>
</file>

<file path=customXml/itemProps3.xml><?xml version="1.0" encoding="utf-8"?>
<ds:datastoreItem xmlns:ds="http://schemas.openxmlformats.org/officeDocument/2006/customXml" ds:itemID="{0C9DB036-CA70-4832-B7F5-B125BFD068CB}">
  <ds:schemaRefs>
    <ds:schemaRef ds:uri="4db5ab71-2296-4515-95c4-7029f8552e50"/>
    <ds:schemaRef ds:uri="ea6959ba-5064-47c5-9851-afafe812f68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828</Words>
  <Application>Microsoft Macintosh PowerPoint</Application>
  <PresentationFormat>Widescreen</PresentationFormat>
  <Paragraphs>52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Academic personal tutoring in the School of X New undergraduate and postgraduate students </vt:lpstr>
      <vt:lpstr>Academic personal tutoring in the School of X Continuing students</vt:lpstr>
    </vt:vector>
  </TitlesOfParts>
  <Company>University of Leeds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Santos</dc:creator>
  <cp:lastModifiedBy>Leigh Dowd</cp:lastModifiedBy>
  <cp:revision>1</cp:revision>
  <dcterms:created xsi:type="dcterms:W3CDTF">2021-06-18T08:18:31Z</dcterms:created>
  <dcterms:modified xsi:type="dcterms:W3CDTF">2021-07-08T11:58:20Z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0x010100A13E86FE2A916A40A2DD1CBE6B1C99F8</vt:lpwstr>
  </property>
</Properties>
</file>