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60" r:id="rId2"/>
    <p:sldId id="268" r:id="rId3"/>
    <p:sldId id="259" r:id="rId4"/>
    <p:sldId id="288" r:id="rId5"/>
    <p:sldId id="289" r:id="rId6"/>
    <p:sldId id="269" r:id="rId7"/>
    <p:sldId id="270" r:id="rId8"/>
    <p:sldId id="291" r:id="rId9"/>
    <p:sldId id="271" r:id="rId10"/>
    <p:sldId id="273" r:id="rId11"/>
    <p:sldId id="293" r:id="rId12"/>
    <p:sldId id="294" r:id="rId13"/>
    <p:sldId id="290" r:id="rId14"/>
    <p:sldId id="279" r:id="rId15"/>
    <p:sldId id="274" r:id="rId16"/>
    <p:sldId id="277" r:id="rId17"/>
    <p:sldId id="295" r:id="rId18"/>
    <p:sldId id="276" r:id="rId19"/>
    <p:sldId id="280" r:id="rId20"/>
    <p:sldId id="292" r:id="rId21"/>
    <p:sldId id="281" r:id="rId22"/>
    <p:sldId id="284"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9B9EA-4056-7C0C-77A5-214CED4ACE60}" v="18" dt="2021-03-29T10:56:13.645"/>
    <p1510:client id="{496916E0-2F7C-F58A-3476-B4FEEFC2F6DD}" v="124" dt="2021-06-03T15:43:06.056"/>
    <p1510:client id="{74531DA3-1089-FE3F-AEE4-0FE8DA95CB3B}" v="354" dt="2021-06-03T15:36:07.116"/>
    <p1510:client id="{30C38540-4623-3734-74A5-137C8BBC1681}" v="4871" dt="2021-06-16T09:33:50.162"/>
    <p1510:client id="{1B46BBDD-67DB-34BC-AD62-4067CB5C86E9}" v="3744" dt="2021-06-04T13:03:24.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p:cViewPr varScale="1">
        <p:scale>
          <a:sx n="109" d="100"/>
          <a:sy n="109"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C42E7-F3C8-4C70-A294-C204EF3D086B}"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en-US"/>
        </a:p>
      </dgm:t>
    </dgm:pt>
    <dgm:pt modelId="{46D76221-5F03-4B25-BBB2-0076193AEC61}">
      <dgm:prSet phldr="0"/>
      <dgm:spPr/>
      <dgm:t>
        <a:bodyPr/>
        <a:lstStyle/>
        <a:p>
          <a:pPr rtl="0"/>
          <a:r>
            <a:rPr lang="en-US"/>
            <a:t>Academic</a:t>
          </a:r>
          <a:endParaRPr lang="en-US">
            <a:latin typeface="Calibri Light" panose="020F0302020204030204"/>
          </a:endParaRPr>
        </a:p>
      </dgm:t>
    </dgm:pt>
    <dgm:pt modelId="{0C44F16B-2D7C-4144-8608-23F2C8307182}" type="parTrans" cxnId="{91A0F633-0428-4567-ADD3-7E27F03F6FD1}">
      <dgm:prSet/>
      <dgm:spPr/>
    </dgm:pt>
    <dgm:pt modelId="{41337614-3786-4C8B-9C9C-49802C8D103F}" type="sibTrans" cxnId="{91A0F633-0428-4567-ADD3-7E27F03F6FD1}">
      <dgm:prSet/>
      <dgm:spPr/>
    </dgm:pt>
    <dgm:pt modelId="{4307287C-7AD1-4911-B66C-6BA69FE4F08A}">
      <dgm:prSet phldr="0"/>
      <dgm:spPr/>
      <dgm:t>
        <a:bodyPr/>
        <a:lstStyle/>
        <a:p>
          <a:pPr rtl="0"/>
          <a:r>
            <a:rPr lang="en-US"/>
            <a:t>It's Academic. It's not your job to deal with pastoral issues other than to signpost to the right place. Likewise it's not your job to give detailed information about programmes, that's for the Programme Manager and SES.</a:t>
          </a:r>
          <a:r>
            <a:rPr lang="en-US">
              <a:latin typeface="Calibri Light" panose="020F0302020204030204"/>
            </a:rPr>
            <a:t> </a:t>
          </a:r>
          <a:endParaRPr lang="en-US"/>
        </a:p>
      </dgm:t>
    </dgm:pt>
    <dgm:pt modelId="{4173FC61-6046-4FAA-AF11-2023CCD69150}" type="parTrans" cxnId="{3311EAA9-7FC7-4166-B556-F50B7B2A9B09}">
      <dgm:prSet/>
      <dgm:spPr/>
    </dgm:pt>
    <dgm:pt modelId="{6ECD81A6-44F4-4022-8256-E9BB68ECD247}" type="sibTrans" cxnId="{3311EAA9-7FC7-4166-B556-F50B7B2A9B09}">
      <dgm:prSet/>
      <dgm:spPr/>
    </dgm:pt>
    <dgm:pt modelId="{2974D763-5CFA-43C1-B193-AB494525C7B1}">
      <dgm:prSet phldr="0"/>
      <dgm:spPr/>
      <dgm:t>
        <a:bodyPr/>
        <a:lstStyle/>
        <a:p>
          <a:pPr rtl="0"/>
          <a:r>
            <a:rPr lang="en-US"/>
            <a:t>It's Academic. It is your job to help your tutee see the coherence of their formal curricular and cocurricular progress, to help them act on academic feedback and to support academic aspects of personal development.</a:t>
          </a:r>
          <a:r>
            <a:rPr lang="en-US">
              <a:latin typeface="Calibri Light" panose="020F0302020204030204"/>
            </a:rPr>
            <a:t> </a:t>
          </a:r>
          <a:endParaRPr lang="en-US"/>
        </a:p>
      </dgm:t>
    </dgm:pt>
    <dgm:pt modelId="{EB4AFB4D-7A05-4201-925A-815E20CC6EB3}" type="parTrans" cxnId="{B63EE83D-8952-45C4-BC7F-C148D25F3289}">
      <dgm:prSet/>
      <dgm:spPr/>
    </dgm:pt>
    <dgm:pt modelId="{27C2F93F-69C8-4495-9403-7F5455691283}" type="sibTrans" cxnId="{B63EE83D-8952-45C4-BC7F-C148D25F3289}">
      <dgm:prSet/>
      <dgm:spPr/>
    </dgm:pt>
    <dgm:pt modelId="{E7CBAFF2-1F4B-49AC-AF1E-1432F3C528CE}">
      <dgm:prSet phldr="0"/>
      <dgm:spPr/>
      <dgm:t>
        <a:bodyPr/>
        <a:lstStyle/>
        <a:p>
          <a:pPr rtl="0"/>
          <a:r>
            <a:rPr lang="en-US" b="1">
              <a:latin typeface="Calibri Light" panose="020F0302020204030204"/>
            </a:rPr>
            <a:t>Personal</a:t>
          </a:r>
          <a:endParaRPr lang="en-US" b="1"/>
        </a:p>
      </dgm:t>
    </dgm:pt>
    <dgm:pt modelId="{8D19B026-F118-4D41-A19A-F7E9226854A5}" type="parTrans" cxnId="{09599173-6F6D-42AD-993C-C05DE289EA0A}">
      <dgm:prSet/>
      <dgm:spPr/>
    </dgm:pt>
    <dgm:pt modelId="{1E564E75-167B-461D-9431-6E3B30593B1E}" type="sibTrans" cxnId="{09599173-6F6D-42AD-993C-C05DE289EA0A}">
      <dgm:prSet/>
      <dgm:spPr/>
    </dgm:pt>
    <dgm:pt modelId="{DF595C5E-FD1B-4E60-839A-157EC58BFE91}">
      <dgm:prSet phldr="0"/>
      <dgm:spPr/>
      <dgm:t>
        <a:bodyPr/>
        <a:lstStyle/>
        <a:p>
          <a:r>
            <a:rPr lang="en-US"/>
            <a:t>It's Personal. It's not your job to set the Agenda for meetings. It's for your Tutee to set their Agenda, with support where needed of course. </a:t>
          </a:r>
        </a:p>
      </dgm:t>
    </dgm:pt>
    <dgm:pt modelId="{05540397-5178-4C06-9796-7638054388BD}" type="parTrans" cxnId="{C9A1C623-41DC-46E7-84FE-CE90341E19A3}">
      <dgm:prSet/>
      <dgm:spPr/>
    </dgm:pt>
    <dgm:pt modelId="{A7897386-8809-44E7-838F-A6F033E410B8}" type="sibTrans" cxnId="{C9A1C623-41DC-46E7-84FE-CE90341E19A3}">
      <dgm:prSet/>
      <dgm:spPr/>
    </dgm:pt>
    <dgm:pt modelId="{CE774CB8-3D2F-4AAB-88C5-41DE25556072}">
      <dgm:prSet phldr="0"/>
      <dgm:spPr/>
      <dgm:t>
        <a:bodyPr/>
        <a:lstStyle/>
        <a:p>
          <a:pPr rtl="0"/>
          <a:r>
            <a:rPr lang="en-US"/>
            <a:t>It's Personal. It is your job to facilitate your tutee in developing a "sense of belonging", to feel at home on their Programme and in their School.</a:t>
          </a:r>
          <a:r>
            <a:rPr lang="en-US">
              <a:latin typeface="Calibri Light" panose="020F0302020204030204"/>
            </a:rPr>
            <a:t> </a:t>
          </a:r>
        </a:p>
      </dgm:t>
    </dgm:pt>
    <dgm:pt modelId="{DBB44666-CD8E-4020-8B68-63E4D6CBB52C}" type="parTrans" cxnId="{84B2E439-EF9F-4595-B63F-5F471334C9B3}">
      <dgm:prSet/>
      <dgm:spPr/>
    </dgm:pt>
    <dgm:pt modelId="{E6C42505-17DB-455C-82A4-D1ED0BCDB275}" type="sibTrans" cxnId="{84B2E439-EF9F-4595-B63F-5F471334C9B3}">
      <dgm:prSet/>
      <dgm:spPr/>
    </dgm:pt>
    <dgm:pt modelId="{98998956-8F5B-4E0F-90CE-63CE7EF6B1CD}">
      <dgm:prSet phldr="0"/>
      <dgm:spPr/>
      <dgm:t>
        <a:bodyPr/>
        <a:lstStyle/>
        <a:p>
          <a:r>
            <a:rPr lang="en-US"/>
            <a:t>It is your job! Or at least part of it. Please make sure you have the support you need to be a good AP Tutor. </a:t>
          </a:r>
        </a:p>
      </dgm:t>
    </dgm:pt>
    <dgm:pt modelId="{735F4872-8A00-4835-91FC-9B660AD8BB50}" type="parTrans" cxnId="{ECEB3C72-B6C4-45FD-9C55-889CEB309F51}">
      <dgm:prSet/>
      <dgm:spPr/>
    </dgm:pt>
    <dgm:pt modelId="{78E83C9A-E3B9-4C2D-85A4-4F40E4CC3C92}" type="sibTrans" cxnId="{ECEB3C72-B6C4-45FD-9C55-889CEB309F51}">
      <dgm:prSet/>
      <dgm:spPr/>
    </dgm:pt>
    <dgm:pt modelId="{0E023AC3-35B8-4C85-8F62-B91BE7165C87}">
      <dgm:prSet phldr="0"/>
      <dgm:spPr/>
      <dgm:t>
        <a:bodyPr/>
        <a:lstStyle/>
        <a:p>
          <a:pPr rtl="0"/>
          <a:r>
            <a:rPr lang="en-US"/>
            <a:t>It is the University's responsibility to ensure you have the time, training and support to be a good AP Tutor. You should also be rewarded and recognised for your efforts.</a:t>
          </a:r>
          <a:r>
            <a:rPr lang="en-US">
              <a:latin typeface="Calibri Light" panose="020F0302020204030204"/>
            </a:rPr>
            <a:t> </a:t>
          </a:r>
          <a:endParaRPr lang="en-US"/>
        </a:p>
      </dgm:t>
    </dgm:pt>
    <dgm:pt modelId="{251C2C75-0C6F-434C-B4B5-7959102B8C39}" type="parTrans" cxnId="{168A20D0-7F11-4E23-966D-D5956177B76B}">
      <dgm:prSet/>
      <dgm:spPr/>
    </dgm:pt>
    <dgm:pt modelId="{D508D685-AC56-427F-940D-1DB901B567F2}" type="sibTrans" cxnId="{168A20D0-7F11-4E23-966D-D5956177B76B}">
      <dgm:prSet/>
      <dgm:spPr/>
    </dgm:pt>
    <dgm:pt modelId="{D24AC013-AAC6-4225-8818-33012B2DB745}">
      <dgm:prSet phldr="0"/>
      <dgm:spPr/>
      <dgm:t>
        <a:bodyPr/>
        <a:lstStyle/>
        <a:p>
          <a:r>
            <a:rPr lang="en-US"/>
            <a:t>Tutoring</a:t>
          </a:r>
        </a:p>
      </dgm:t>
    </dgm:pt>
    <dgm:pt modelId="{66B4017F-6767-4191-AD9A-76D84B4DF0A0}" type="parTrans" cxnId="{E0E2BE0D-C285-40EB-9BAC-951782379CC6}">
      <dgm:prSet/>
      <dgm:spPr/>
    </dgm:pt>
    <dgm:pt modelId="{B9EAC133-5013-41A8-A6E0-2999E265B86D}" type="sibTrans" cxnId="{E0E2BE0D-C285-40EB-9BAC-951782379CC6}">
      <dgm:prSet/>
      <dgm:spPr/>
    </dgm:pt>
    <dgm:pt modelId="{1B9CCE0F-2E2E-48DC-8A46-CA34772BC2C8}" type="pres">
      <dgm:prSet presAssocID="{EA7C42E7-F3C8-4C70-A294-C204EF3D086B}" presName="list" presStyleCnt="0">
        <dgm:presLayoutVars>
          <dgm:dir/>
          <dgm:animLvl val="lvl"/>
        </dgm:presLayoutVars>
      </dgm:prSet>
      <dgm:spPr/>
    </dgm:pt>
    <dgm:pt modelId="{2AF5C258-A671-4213-BD82-FF3CA3EDD5C9}" type="pres">
      <dgm:prSet presAssocID="{46D76221-5F03-4B25-BBB2-0076193AEC61}" presName="posSpace" presStyleCnt="0"/>
      <dgm:spPr/>
    </dgm:pt>
    <dgm:pt modelId="{DAFB88CB-02BE-4D0A-B270-AFE02C1C82BA}" type="pres">
      <dgm:prSet presAssocID="{46D76221-5F03-4B25-BBB2-0076193AEC61}" presName="vertFlow" presStyleCnt="0"/>
      <dgm:spPr/>
    </dgm:pt>
    <dgm:pt modelId="{3B1421E4-AE5C-4769-8A65-FEEDAFD87FF4}" type="pres">
      <dgm:prSet presAssocID="{46D76221-5F03-4B25-BBB2-0076193AEC61}" presName="topSpace" presStyleCnt="0"/>
      <dgm:spPr/>
    </dgm:pt>
    <dgm:pt modelId="{48A973F1-47C0-4681-AD27-E55957099DBA}" type="pres">
      <dgm:prSet presAssocID="{46D76221-5F03-4B25-BBB2-0076193AEC61}" presName="firstComp" presStyleCnt="0"/>
      <dgm:spPr/>
    </dgm:pt>
    <dgm:pt modelId="{2D370603-9168-4B23-BA0C-D11EFC1A1584}" type="pres">
      <dgm:prSet presAssocID="{46D76221-5F03-4B25-BBB2-0076193AEC61}" presName="firstChild" presStyleLbl="bgAccFollowNode1" presStyleIdx="0" presStyleCnt="6"/>
      <dgm:spPr/>
    </dgm:pt>
    <dgm:pt modelId="{9F655B39-76B1-4F7E-BBC5-BA05837E373D}" type="pres">
      <dgm:prSet presAssocID="{46D76221-5F03-4B25-BBB2-0076193AEC61}" presName="firstChildTx" presStyleLbl="bgAccFollowNode1" presStyleIdx="0" presStyleCnt="6">
        <dgm:presLayoutVars>
          <dgm:bulletEnabled val="1"/>
        </dgm:presLayoutVars>
      </dgm:prSet>
      <dgm:spPr/>
    </dgm:pt>
    <dgm:pt modelId="{988E2D1C-05A7-4C20-A5B6-8CFE90FBC2B4}" type="pres">
      <dgm:prSet presAssocID="{2974D763-5CFA-43C1-B193-AB494525C7B1}" presName="comp" presStyleCnt="0"/>
      <dgm:spPr/>
    </dgm:pt>
    <dgm:pt modelId="{C5444AE2-D613-4248-8256-99DD279E77B6}" type="pres">
      <dgm:prSet presAssocID="{2974D763-5CFA-43C1-B193-AB494525C7B1}" presName="child" presStyleLbl="bgAccFollowNode1" presStyleIdx="1" presStyleCnt="6"/>
      <dgm:spPr/>
    </dgm:pt>
    <dgm:pt modelId="{8F03B461-6BD2-42ED-8FDE-69BAE07F9401}" type="pres">
      <dgm:prSet presAssocID="{2974D763-5CFA-43C1-B193-AB494525C7B1}" presName="childTx" presStyleLbl="bgAccFollowNode1" presStyleIdx="1" presStyleCnt="6">
        <dgm:presLayoutVars>
          <dgm:bulletEnabled val="1"/>
        </dgm:presLayoutVars>
      </dgm:prSet>
      <dgm:spPr/>
    </dgm:pt>
    <dgm:pt modelId="{10D74B6B-885E-4CA2-8CBD-F24532A14724}" type="pres">
      <dgm:prSet presAssocID="{46D76221-5F03-4B25-BBB2-0076193AEC61}" presName="negSpace" presStyleCnt="0"/>
      <dgm:spPr/>
    </dgm:pt>
    <dgm:pt modelId="{65D603F3-AEFD-4DD8-B290-1206015DF262}" type="pres">
      <dgm:prSet presAssocID="{46D76221-5F03-4B25-BBB2-0076193AEC61}" presName="circle" presStyleLbl="node1" presStyleIdx="0" presStyleCnt="3"/>
      <dgm:spPr/>
    </dgm:pt>
    <dgm:pt modelId="{90A1FE93-EAB7-48A4-A882-83E8C929F180}" type="pres">
      <dgm:prSet presAssocID="{41337614-3786-4C8B-9C9C-49802C8D103F}" presName="transSpace" presStyleCnt="0"/>
      <dgm:spPr/>
    </dgm:pt>
    <dgm:pt modelId="{77AFD308-AB5A-43B1-B879-EE3982D746A5}" type="pres">
      <dgm:prSet presAssocID="{E7CBAFF2-1F4B-49AC-AF1E-1432F3C528CE}" presName="posSpace" presStyleCnt="0"/>
      <dgm:spPr/>
    </dgm:pt>
    <dgm:pt modelId="{3C3E7CA3-FF30-4BD8-8B3B-375DA3C90B75}" type="pres">
      <dgm:prSet presAssocID="{E7CBAFF2-1F4B-49AC-AF1E-1432F3C528CE}" presName="vertFlow" presStyleCnt="0"/>
      <dgm:spPr/>
    </dgm:pt>
    <dgm:pt modelId="{6AE4C2B9-18E4-4477-BFBF-F3B3510D509A}" type="pres">
      <dgm:prSet presAssocID="{E7CBAFF2-1F4B-49AC-AF1E-1432F3C528CE}" presName="topSpace" presStyleCnt="0"/>
      <dgm:spPr/>
    </dgm:pt>
    <dgm:pt modelId="{4FBFEB7E-DC75-4865-9AB1-309C99B6A30F}" type="pres">
      <dgm:prSet presAssocID="{E7CBAFF2-1F4B-49AC-AF1E-1432F3C528CE}" presName="firstComp" presStyleCnt="0"/>
      <dgm:spPr/>
    </dgm:pt>
    <dgm:pt modelId="{58FE9A19-826F-4FAB-AA32-0FED5B6FEC5A}" type="pres">
      <dgm:prSet presAssocID="{E7CBAFF2-1F4B-49AC-AF1E-1432F3C528CE}" presName="firstChild" presStyleLbl="bgAccFollowNode1" presStyleIdx="2" presStyleCnt="6"/>
      <dgm:spPr/>
    </dgm:pt>
    <dgm:pt modelId="{90E4EF69-FFCF-4167-A954-843F1AF43FE2}" type="pres">
      <dgm:prSet presAssocID="{E7CBAFF2-1F4B-49AC-AF1E-1432F3C528CE}" presName="firstChildTx" presStyleLbl="bgAccFollowNode1" presStyleIdx="2" presStyleCnt="6">
        <dgm:presLayoutVars>
          <dgm:bulletEnabled val="1"/>
        </dgm:presLayoutVars>
      </dgm:prSet>
      <dgm:spPr/>
    </dgm:pt>
    <dgm:pt modelId="{B559B60F-210F-4DC9-B453-9B810D04B7A3}" type="pres">
      <dgm:prSet presAssocID="{CE774CB8-3D2F-4AAB-88C5-41DE25556072}" presName="comp" presStyleCnt="0"/>
      <dgm:spPr/>
    </dgm:pt>
    <dgm:pt modelId="{EE5A7312-0135-47E4-BD8C-A593053244B9}" type="pres">
      <dgm:prSet presAssocID="{CE774CB8-3D2F-4AAB-88C5-41DE25556072}" presName="child" presStyleLbl="bgAccFollowNode1" presStyleIdx="3" presStyleCnt="6"/>
      <dgm:spPr/>
    </dgm:pt>
    <dgm:pt modelId="{009325DA-A2D3-4861-94DC-4AE18EAF26EB}" type="pres">
      <dgm:prSet presAssocID="{CE774CB8-3D2F-4AAB-88C5-41DE25556072}" presName="childTx" presStyleLbl="bgAccFollowNode1" presStyleIdx="3" presStyleCnt="6">
        <dgm:presLayoutVars>
          <dgm:bulletEnabled val="1"/>
        </dgm:presLayoutVars>
      </dgm:prSet>
      <dgm:spPr/>
    </dgm:pt>
    <dgm:pt modelId="{59B89A96-EBE4-411B-8C13-6B6E034A4F6F}" type="pres">
      <dgm:prSet presAssocID="{E7CBAFF2-1F4B-49AC-AF1E-1432F3C528CE}" presName="negSpace" presStyleCnt="0"/>
      <dgm:spPr/>
    </dgm:pt>
    <dgm:pt modelId="{4618EEF1-BD51-4B94-BDED-58D67B600429}" type="pres">
      <dgm:prSet presAssocID="{E7CBAFF2-1F4B-49AC-AF1E-1432F3C528CE}" presName="circle" presStyleLbl="node1" presStyleIdx="1" presStyleCnt="3"/>
      <dgm:spPr/>
    </dgm:pt>
    <dgm:pt modelId="{BC23B7AF-0CE8-4DA0-9269-FFB9C1996138}" type="pres">
      <dgm:prSet presAssocID="{1E564E75-167B-461D-9431-6E3B30593B1E}" presName="transSpace" presStyleCnt="0"/>
      <dgm:spPr/>
    </dgm:pt>
    <dgm:pt modelId="{A39C7967-8F8A-46DD-8EA0-62E88B46AA88}" type="pres">
      <dgm:prSet presAssocID="{D24AC013-AAC6-4225-8818-33012B2DB745}" presName="posSpace" presStyleCnt="0"/>
      <dgm:spPr/>
    </dgm:pt>
    <dgm:pt modelId="{F70EFBD0-3D0A-4A68-A115-36FB6D574B3E}" type="pres">
      <dgm:prSet presAssocID="{D24AC013-AAC6-4225-8818-33012B2DB745}" presName="vertFlow" presStyleCnt="0"/>
      <dgm:spPr/>
    </dgm:pt>
    <dgm:pt modelId="{87BCB9A8-AEA8-47F3-9409-A7574AE6B372}" type="pres">
      <dgm:prSet presAssocID="{D24AC013-AAC6-4225-8818-33012B2DB745}" presName="topSpace" presStyleCnt="0"/>
      <dgm:spPr/>
    </dgm:pt>
    <dgm:pt modelId="{95A10276-5080-4C90-BADA-3837212482C8}" type="pres">
      <dgm:prSet presAssocID="{D24AC013-AAC6-4225-8818-33012B2DB745}" presName="firstComp" presStyleCnt="0"/>
      <dgm:spPr/>
    </dgm:pt>
    <dgm:pt modelId="{78DDAA5E-9C34-4430-8EF3-D57298A91A36}" type="pres">
      <dgm:prSet presAssocID="{D24AC013-AAC6-4225-8818-33012B2DB745}" presName="firstChild" presStyleLbl="bgAccFollowNode1" presStyleIdx="4" presStyleCnt="6"/>
      <dgm:spPr/>
    </dgm:pt>
    <dgm:pt modelId="{9BC725BE-B519-489A-921E-41F7444936B3}" type="pres">
      <dgm:prSet presAssocID="{D24AC013-AAC6-4225-8818-33012B2DB745}" presName="firstChildTx" presStyleLbl="bgAccFollowNode1" presStyleIdx="4" presStyleCnt="6">
        <dgm:presLayoutVars>
          <dgm:bulletEnabled val="1"/>
        </dgm:presLayoutVars>
      </dgm:prSet>
      <dgm:spPr/>
    </dgm:pt>
    <dgm:pt modelId="{438F6F41-05FD-4C5C-B751-167D81BA5B2D}" type="pres">
      <dgm:prSet presAssocID="{0E023AC3-35B8-4C85-8F62-B91BE7165C87}" presName="comp" presStyleCnt="0"/>
      <dgm:spPr/>
    </dgm:pt>
    <dgm:pt modelId="{5CCACDCB-57BF-4A6B-9CA9-29781536FC3B}" type="pres">
      <dgm:prSet presAssocID="{0E023AC3-35B8-4C85-8F62-B91BE7165C87}" presName="child" presStyleLbl="bgAccFollowNode1" presStyleIdx="5" presStyleCnt="6"/>
      <dgm:spPr/>
    </dgm:pt>
    <dgm:pt modelId="{3BA254AB-3843-4C0D-BA94-32391791A29E}" type="pres">
      <dgm:prSet presAssocID="{0E023AC3-35B8-4C85-8F62-B91BE7165C87}" presName="childTx" presStyleLbl="bgAccFollowNode1" presStyleIdx="5" presStyleCnt="6">
        <dgm:presLayoutVars>
          <dgm:bulletEnabled val="1"/>
        </dgm:presLayoutVars>
      </dgm:prSet>
      <dgm:spPr/>
    </dgm:pt>
    <dgm:pt modelId="{A6633D84-8F58-4FBD-A995-27C6B6D7F8D8}" type="pres">
      <dgm:prSet presAssocID="{D24AC013-AAC6-4225-8818-33012B2DB745}" presName="negSpace" presStyleCnt="0"/>
      <dgm:spPr/>
    </dgm:pt>
    <dgm:pt modelId="{5A5C8AE3-9345-4AD3-85EE-D4C77C234D81}" type="pres">
      <dgm:prSet presAssocID="{D24AC013-AAC6-4225-8818-33012B2DB745}" presName="circle" presStyleLbl="node1" presStyleIdx="2" presStyleCnt="3"/>
      <dgm:spPr/>
    </dgm:pt>
  </dgm:ptLst>
  <dgm:cxnLst>
    <dgm:cxn modelId="{2AA7250D-BBFD-424F-8158-B91D40543DB2}" type="presOf" srcId="{4307287C-7AD1-4911-B66C-6BA69FE4F08A}" destId="{2D370603-9168-4B23-BA0C-D11EFC1A1584}" srcOrd="0" destOrd="0" presId="urn:microsoft.com/office/officeart/2005/8/layout/hList9"/>
    <dgm:cxn modelId="{E0E2BE0D-C285-40EB-9BAC-951782379CC6}" srcId="{EA7C42E7-F3C8-4C70-A294-C204EF3D086B}" destId="{D24AC013-AAC6-4225-8818-33012B2DB745}" srcOrd="2" destOrd="0" parTransId="{66B4017F-6767-4191-AD9A-76D84B4DF0A0}" sibTransId="{B9EAC133-5013-41A8-A6E0-2999E265B86D}"/>
    <dgm:cxn modelId="{FC619E15-B06B-4E31-9E12-6816660382C9}" type="presOf" srcId="{2974D763-5CFA-43C1-B193-AB494525C7B1}" destId="{8F03B461-6BD2-42ED-8FDE-69BAE07F9401}" srcOrd="1" destOrd="0" presId="urn:microsoft.com/office/officeart/2005/8/layout/hList9"/>
    <dgm:cxn modelId="{8E5F4917-3FDF-44AF-B1EE-508104E64292}" type="presOf" srcId="{CE774CB8-3D2F-4AAB-88C5-41DE25556072}" destId="{EE5A7312-0135-47E4-BD8C-A593053244B9}" srcOrd="0" destOrd="0" presId="urn:microsoft.com/office/officeart/2005/8/layout/hList9"/>
    <dgm:cxn modelId="{F640FF1B-642B-4C36-AAF1-12BB924E4E33}" type="presOf" srcId="{DF595C5E-FD1B-4E60-839A-157EC58BFE91}" destId="{58FE9A19-826F-4FAB-AA32-0FED5B6FEC5A}" srcOrd="0" destOrd="0" presId="urn:microsoft.com/office/officeart/2005/8/layout/hList9"/>
    <dgm:cxn modelId="{C9A1C623-41DC-46E7-84FE-CE90341E19A3}" srcId="{E7CBAFF2-1F4B-49AC-AF1E-1432F3C528CE}" destId="{DF595C5E-FD1B-4E60-839A-157EC58BFE91}" srcOrd="0" destOrd="0" parTransId="{05540397-5178-4C06-9796-7638054388BD}" sibTransId="{A7897386-8809-44E7-838F-A6F033E410B8}"/>
    <dgm:cxn modelId="{91A0F633-0428-4567-ADD3-7E27F03F6FD1}" srcId="{EA7C42E7-F3C8-4C70-A294-C204EF3D086B}" destId="{46D76221-5F03-4B25-BBB2-0076193AEC61}" srcOrd="0" destOrd="0" parTransId="{0C44F16B-2D7C-4144-8608-23F2C8307182}" sibTransId="{41337614-3786-4C8B-9C9C-49802C8D103F}"/>
    <dgm:cxn modelId="{84B2E439-EF9F-4595-B63F-5F471334C9B3}" srcId="{E7CBAFF2-1F4B-49AC-AF1E-1432F3C528CE}" destId="{CE774CB8-3D2F-4AAB-88C5-41DE25556072}" srcOrd="1" destOrd="0" parTransId="{DBB44666-CD8E-4020-8B68-63E4D6CBB52C}" sibTransId="{E6C42505-17DB-455C-82A4-D1ED0BCDB275}"/>
    <dgm:cxn modelId="{B63EE83D-8952-45C4-BC7F-C148D25F3289}" srcId="{46D76221-5F03-4B25-BBB2-0076193AEC61}" destId="{2974D763-5CFA-43C1-B193-AB494525C7B1}" srcOrd="1" destOrd="0" parTransId="{EB4AFB4D-7A05-4201-925A-815E20CC6EB3}" sibTransId="{27C2F93F-69C8-4495-9403-7F5455691283}"/>
    <dgm:cxn modelId="{A9B1334D-E0B6-4FF3-823D-FBFE036274FD}" type="presOf" srcId="{0E023AC3-35B8-4C85-8F62-B91BE7165C87}" destId="{3BA254AB-3843-4C0D-BA94-32391791A29E}" srcOrd="1" destOrd="0" presId="urn:microsoft.com/office/officeart/2005/8/layout/hList9"/>
    <dgm:cxn modelId="{117BEE50-8FF3-414D-8735-C6AA39478DA2}" type="presOf" srcId="{2974D763-5CFA-43C1-B193-AB494525C7B1}" destId="{C5444AE2-D613-4248-8256-99DD279E77B6}" srcOrd="0" destOrd="0" presId="urn:microsoft.com/office/officeart/2005/8/layout/hList9"/>
    <dgm:cxn modelId="{EB1DDD55-549D-4B95-A70C-206FCD9D010F}" type="presOf" srcId="{D24AC013-AAC6-4225-8818-33012B2DB745}" destId="{5A5C8AE3-9345-4AD3-85EE-D4C77C234D81}" srcOrd="0" destOrd="0" presId="urn:microsoft.com/office/officeart/2005/8/layout/hList9"/>
    <dgm:cxn modelId="{E5149364-C08E-4032-8CF1-29ACC318CEEC}" type="presOf" srcId="{46D76221-5F03-4B25-BBB2-0076193AEC61}" destId="{65D603F3-AEFD-4DD8-B290-1206015DF262}" srcOrd="0" destOrd="0" presId="urn:microsoft.com/office/officeart/2005/8/layout/hList9"/>
    <dgm:cxn modelId="{E8121972-9810-42E4-9F37-AEEAA335C888}" type="presOf" srcId="{4307287C-7AD1-4911-B66C-6BA69FE4F08A}" destId="{9F655B39-76B1-4F7E-BBC5-BA05837E373D}" srcOrd="1" destOrd="0" presId="urn:microsoft.com/office/officeart/2005/8/layout/hList9"/>
    <dgm:cxn modelId="{ECEB3C72-B6C4-45FD-9C55-889CEB309F51}" srcId="{D24AC013-AAC6-4225-8818-33012B2DB745}" destId="{98998956-8F5B-4E0F-90CE-63CE7EF6B1CD}" srcOrd="0" destOrd="0" parTransId="{735F4872-8A00-4835-91FC-9B660AD8BB50}" sibTransId="{78E83C9A-E3B9-4C2D-85A4-4F40E4CC3C92}"/>
    <dgm:cxn modelId="{09599173-6F6D-42AD-993C-C05DE289EA0A}" srcId="{EA7C42E7-F3C8-4C70-A294-C204EF3D086B}" destId="{E7CBAFF2-1F4B-49AC-AF1E-1432F3C528CE}" srcOrd="1" destOrd="0" parTransId="{8D19B026-F118-4D41-A19A-F7E9226854A5}" sibTransId="{1E564E75-167B-461D-9431-6E3B30593B1E}"/>
    <dgm:cxn modelId="{00B9087C-4DF4-4AB1-AACF-4FE35097085A}" type="presOf" srcId="{98998956-8F5B-4E0F-90CE-63CE7EF6B1CD}" destId="{78DDAA5E-9C34-4430-8EF3-D57298A91A36}" srcOrd="0" destOrd="0" presId="urn:microsoft.com/office/officeart/2005/8/layout/hList9"/>
    <dgm:cxn modelId="{D8DFEA82-B924-424E-95DF-3C06CE923809}" type="presOf" srcId="{E7CBAFF2-1F4B-49AC-AF1E-1432F3C528CE}" destId="{4618EEF1-BD51-4B94-BDED-58D67B600429}" srcOrd="0" destOrd="0" presId="urn:microsoft.com/office/officeart/2005/8/layout/hList9"/>
    <dgm:cxn modelId="{6A227495-BFA7-4AE7-A042-43279DF31DD3}" type="presOf" srcId="{CE774CB8-3D2F-4AAB-88C5-41DE25556072}" destId="{009325DA-A2D3-4861-94DC-4AE18EAF26EB}" srcOrd="1" destOrd="0" presId="urn:microsoft.com/office/officeart/2005/8/layout/hList9"/>
    <dgm:cxn modelId="{3311EAA9-7FC7-4166-B556-F50B7B2A9B09}" srcId="{46D76221-5F03-4B25-BBB2-0076193AEC61}" destId="{4307287C-7AD1-4911-B66C-6BA69FE4F08A}" srcOrd="0" destOrd="0" parTransId="{4173FC61-6046-4FAA-AF11-2023CCD69150}" sibTransId="{6ECD81A6-44F4-4022-8256-E9BB68ECD247}"/>
    <dgm:cxn modelId="{7B594BB9-4B8B-4BC4-8EB4-4020299F2BDD}" type="presOf" srcId="{98998956-8F5B-4E0F-90CE-63CE7EF6B1CD}" destId="{9BC725BE-B519-489A-921E-41F7444936B3}" srcOrd="1" destOrd="0" presId="urn:microsoft.com/office/officeart/2005/8/layout/hList9"/>
    <dgm:cxn modelId="{168A20D0-7F11-4E23-966D-D5956177B76B}" srcId="{D24AC013-AAC6-4225-8818-33012B2DB745}" destId="{0E023AC3-35B8-4C85-8F62-B91BE7165C87}" srcOrd="1" destOrd="0" parTransId="{251C2C75-0C6F-434C-B4B5-7959102B8C39}" sibTransId="{D508D685-AC56-427F-940D-1DB901B567F2}"/>
    <dgm:cxn modelId="{3C9169DA-488F-4BCF-8C6C-7B59C833BB37}" type="presOf" srcId="{0E023AC3-35B8-4C85-8F62-B91BE7165C87}" destId="{5CCACDCB-57BF-4A6B-9CA9-29781536FC3B}" srcOrd="0" destOrd="0" presId="urn:microsoft.com/office/officeart/2005/8/layout/hList9"/>
    <dgm:cxn modelId="{1682CFE4-E18E-4E13-B7F0-F89D9102C4ED}" type="presOf" srcId="{DF595C5E-FD1B-4E60-839A-157EC58BFE91}" destId="{90E4EF69-FFCF-4167-A954-843F1AF43FE2}" srcOrd="1" destOrd="0" presId="urn:microsoft.com/office/officeart/2005/8/layout/hList9"/>
    <dgm:cxn modelId="{59A701F3-35BA-435B-A183-834FF9329B19}" type="presOf" srcId="{EA7C42E7-F3C8-4C70-A294-C204EF3D086B}" destId="{1B9CCE0F-2E2E-48DC-8A46-CA34772BC2C8}" srcOrd="0" destOrd="0" presId="urn:microsoft.com/office/officeart/2005/8/layout/hList9"/>
    <dgm:cxn modelId="{A8F0413E-C8AF-4EA9-ACB2-DC44441EBFE4}" type="presParOf" srcId="{1B9CCE0F-2E2E-48DC-8A46-CA34772BC2C8}" destId="{2AF5C258-A671-4213-BD82-FF3CA3EDD5C9}" srcOrd="0" destOrd="0" presId="urn:microsoft.com/office/officeart/2005/8/layout/hList9"/>
    <dgm:cxn modelId="{5FD1247E-3EF1-4675-92AF-49EE8B5F7469}" type="presParOf" srcId="{1B9CCE0F-2E2E-48DC-8A46-CA34772BC2C8}" destId="{DAFB88CB-02BE-4D0A-B270-AFE02C1C82BA}" srcOrd="1" destOrd="0" presId="urn:microsoft.com/office/officeart/2005/8/layout/hList9"/>
    <dgm:cxn modelId="{F00417DC-7AB5-43E8-A924-3A3E5DFFDA08}" type="presParOf" srcId="{DAFB88CB-02BE-4D0A-B270-AFE02C1C82BA}" destId="{3B1421E4-AE5C-4769-8A65-FEEDAFD87FF4}" srcOrd="0" destOrd="0" presId="urn:microsoft.com/office/officeart/2005/8/layout/hList9"/>
    <dgm:cxn modelId="{1D458CC6-4FF8-4D1C-9217-CBD87067648A}" type="presParOf" srcId="{DAFB88CB-02BE-4D0A-B270-AFE02C1C82BA}" destId="{48A973F1-47C0-4681-AD27-E55957099DBA}" srcOrd="1" destOrd="0" presId="urn:microsoft.com/office/officeart/2005/8/layout/hList9"/>
    <dgm:cxn modelId="{DFE100E7-B829-49B2-95F4-1D3A68097701}" type="presParOf" srcId="{48A973F1-47C0-4681-AD27-E55957099DBA}" destId="{2D370603-9168-4B23-BA0C-D11EFC1A1584}" srcOrd="0" destOrd="0" presId="urn:microsoft.com/office/officeart/2005/8/layout/hList9"/>
    <dgm:cxn modelId="{434D8ED1-75DC-4CC3-B6BC-E59ADD146792}" type="presParOf" srcId="{48A973F1-47C0-4681-AD27-E55957099DBA}" destId="{9F655B39-76B1-4F7E-BBC5-BA05837E373D}" srcOrd="1" destOrd="0" presId="urn:microsoft.com/office/officeart/2005/8/layout/hList9"/>
    <dgm:cxn modelId="{AFA00F50-B5C3-466E-A8F4-9834413AF992}" type="presParOf" srcId="{DAFB88CB-02BE-4D0A-B270-AFE02C1C82BA}" destId="{988E2D1C-05A7-4C20-A5B6-8CFE90FBC2B4}" srcOrd="2" destOrd="0" presId="urn:microsoft.com/office/officeart/2005/8/layout/hList9"/>
    <dgm:cxn modelId="{D3DCE0C8-2C35-4EEE-8674-1E59CEA10E54}" type="presParOf" srcId="{988E2D1C-05A7-4C20-A5B6-8CFE90FBC2B4}" destId="{C5444AE2-D613-4248-8256-99DD279E77B6}" srcOrd="0" destOrd="0" presId="urn:microsoft.com/office/officeart/2005/8/layout/hList9"/>
    <dgm:cxn modelId="{27E1E87F-6F27-48E4-ADAA-8A02E1328073}" type="presParOf" srcId="{988E2D1C-05A7-4C20-A5B6-8CFE90FBC2B4}" destId="{8F03B461-6BD2-42ED-8FDE-69BAE07F9401}" srcOrd="1" destOrd="0" presId="urn:microsoft.com/office/officeart/2005/8/layout/hList9"/>
    <dgm:cxn modelId="{C5A95D98-B000-4D45-90DD-8064AF6C3002}" type="presParOf" srcId="{1B9CCE0F-2E2E-48DC-8A46-CA34772BC2C8}" destId="{10D74B6B-885E-4CA2-8CBD-F24532A14724}" srcOrd="2" destOrd="0" presId="urn:microsoft.com/office/officeart/2005/8/layout/hList9"/>
    <dgm:cxn modelId="{9BCB884C-9260-4DEE-8E4C-D797AD5DC937}" type="presParOf" srcId="{1B9CCE0F-2E2E-48DC-8A46-CA34772BC2C8}" destId="{65D603F3-AEFD-4DD8-B290-1206015DF262}" srcOrd="3" destOrd="0" presId="urn:microsoft.com/office/officeart/2005/8/layout/hList9"/>
    <dgm:cxn modelId="{250D979D-D99C-4819-85BC-03CE513CF306}" type="presParOf" srcId="{1B9CCE0F-2E2E-48DC-8A46-CA34772BC2C8}" destId="{90A1FE93-EAB7-48A4-A882-83E8C929F180}" srcOrd="4" destOrd="0" presId="urn:microsoft.com/office/officeart/2005/8/layout/hList9"/>
    <dgm:cxn modelId="{895CF8EE-1C67-4F4E-9C73-116CD9CE265D}" type="presParOf" srcId="{1B9CCE0F-2E2E-48DC-8A46-CA34772BC2C8}" destId="{77AFD308-AB5A-43B1-B879-EE3982D746A5}" srcOrd="5" destOrd="0" presId="urn:microsoft.com/office/officeart/2005/8/layout/hList9"/>
    <dgm:cxn modelId="{87C89C88-A245-4C04-866D-882F999A612E}" type="presParOf" srcId="{1B9CCE0F-2E2E-48DC-8A46-CA34772BC2C8}" destId="{3C3E7CA3-FF30-4BD8-8B3B-375DA3C90B75}" srcOrd="6" destOrd="0" presId="urn:microsoft.com/office/officeart/2005/8/layout/hList9"/>
    <dgm:cxn modelId="{FDC7DC9B-1903-48DB-8278-9C7FFDE55D9F}" type="presParOf" srcId="{3C3E7CA3-FF30-4BD8-8B3B-375DA3C90B75}" destId="{6AE4C2B9-18E4-4477-BFBF-F3B3510D509A}" srcOrd="0" destOrd="0" presId="urn:microsoft.com/office/officeart/2005/8/layout/hList9"/>
    <dgm:cxn modelId="{57231CD5-10BB-453C-8B59-626551F6C895}" type="presParOf" srcId="{3C3E7CA3-FF30-4BD8-8B3B-375DA3C90B75}" destId="{4FBFEB7E-DC75-4865-9AB1-309C99B6A30F}" srcOrd="1" destOrd="0" presId="urn:microsoft.com/office/officeart/2005/8/layout/hList9"/>
    <dgm:cxn modelId="{A9B5940B-016C-4A15-A58B-5A14F9643DB9}" type="presParOf" srcId="{4FBFEB7E-DC75-4865-9AB1-309C99B6A30F}" destId="{58FE9A19-826F-4FAB-AA32-0FED5B6FEC5A}" srcOrd="0" destOrd="0" presId="urn:microsoft.com/office/officeart/2005/8/layout/hList9"/>
    <dgm:cxn modelId="{CB01FD54-B48F-48CD-A3FE-DED76141F1FE}" type="presParOf" srcId="{4FBFEB7E-DC75-4865-9AB1-309C99B6A30F}" destId="{90E4EF69-FFCF-4167-A954-843F1AF43FE2}" srcOrd="1" destOrd="0" presId="urn:microsoft.com/office/officeart/2005/8/layout/hList9"/>
    <dgm:cxn modelId="{B7880268-D4F1-40CE-9E2E-41546749633A}" type="presParOf" srcId="{3C3E7CA3-FF30-4BD8-8B3B-375DA3C90B75}" destId="{B559B60F-210F-4DC9-B453-9B810D04B7A3}" srcOrd="2" destOrd="0" presId="urn:microsoft.com/office/officeart/2005/8/layout/hList9"/>
    <dgm:cxn modelId="{6A7C366C-96ED-48DD-AA8C-F1C4CFC81C74}" type="presParOf" srcId="{B559B60F-210F-4DC9-B453-9B810D04B7A3}" destId="{EE5A7312-0135-47E4-BD8C-A593053244B9}" srcOrd="0" destOrd="0" presId="urn:microsoft.com/office/officeart/2005/8/layout/hList9"/>
    <dgm:cxn modelId="{B3A17A70-C802-497F-B82C-453F9D3EB9E0}" type="presParOf" srcId="{B559B60F-210F-4DC9-B453-9B810D04B7A3}" destId="{009325DA-A2D3-4861-94DC-4AE18EAF26EB}" srcOrd="1" destOrd="0" presId="urn:microsoft.com/office/officeart/2005/8/layout/hList9"/>
    <dgm:cxn modelId="{C16EFE63-8971-4AAF-B504-B0F96DF469AC}" type="presParOf" srcId="{1B9CCE0F-2E2E-48DC-8A46-CA34772BC2C8}" destId="{59B89A96-EBE4-411B-8C13-6B6E034A4F6F}" srcOrd="7" destOrd="0" presId="urn:microsoft.com/office/officeart/2005/8/layout/hList9"/>
    <dgm:cxn modelId="{1E6DF987-A6BB-485A-A62B-34FDB37B34AB}" type="presParOf" srcId="{1B9CCE0F-2E2E-48DC-8A46-CA34772BC2C8}" destId="{4618EEF1-BD51-4B94-BDED-58D67B600429}" srcOrd="8" destOrd="0" presId="urn:microsoft.com/office/officeart/2005/8/layout/hList9"/>
    <dgm:cxn modelId="{F1F8DB69-3093-412F-B530-27402A283815}" type="presParOf" srcId="{1B9CCE0F-2E2E-48DC-8A46-CA34772BC2C8}" destId="{BC23B7AF-0CE8-4DA0-9269-FFB9C1996138}" srcOrd="9" destOrd="0" presId="urn:microsoft.com/office/officeart/2005/8/layout/hList9"/>
    <dgm:cxn modelId="{ABF0109F-14EF-4BC0-B5F3-BD47B4BED8B9}" type="presParOf" srcId="{1B9CCE0F-2E2E-48DC-8A46-CA34772BC2C8}" destId="{A39C7967-8F8A-46DD-8EA0-62E88B46AA88}" srcOrd="10" destOrd="0" presId="urn:microsoft.com/office/officeart/2005/8/layout/hList9"/>
    <dgm:cxn modelId="{B8F22CCD-F074-4BA3-872E-804E06677F6B}" type="presParOf" srcId="{1B9CCE0F-2E2E-48DC-8A46-CA34772BC2C8}" destId="{F70EFBD0-3D0A-4A68-A115-36FB6D574B3E}" srcOrd="11" destOrd="0" presId="urn:microsoft.com/office/officeart/2005/8/layout/hList9"/>
    <dgm:cxn modelId="{1A3EB4AC-3156-4EC3-9951-AA4D1D0E49C3}" type="presParOf" srcId="{F70EFBD0-3D0A-4A68-A115-36FB6D574B3E}" destId="{87BCB9A8-AEA8-47F3-9409-A7574AE6B372}" srcOrd="0" destOrd="0" presId="urn:microsoft.com/office/officeart/2005/8/layout/hList9"/>
    <dgm:cxn modelId="{D7247D3A-D60E-4614-854F-6B71806EA9B3}" type="presParOf" srcId="{F70EFBD0-3D0A-4A68-A115-36FB6D574B3E}" destId="{95A10276-5080-4C90-BADA-3837212482C8}" srcOrd="1" destOrd="0" presId="urn:microsoft.com/office/officeart/2005/8/layout/hList9"/>
    <dgm:cxn modelId="{9A7F1F5B-873E-4C5D-B438-38DA2606B44C}" type="presParOf" srcId="{95A10276-5080-4C90-BADA-3837212482C8}" destId="{78DDAA5E-9C34-4430-8EF3-D57298A91A36}" srcOrd="0" destOrd="0" presId="urn:microsoft.com/office/officeart/2005/8/layout/hList9"/>
    <dgm:cxn modelId="{E378124D-A06A-466C-994F-31B5354262C9}" type="presParOf" srcId="{95A10276-5080-4C90-BADA-3837212482C8}" destId="{9BC725BE-B519-489A-921E-41F7444936B3}" srcOrd="1" destOrd="0" presId="urn:microsoft.com/office/officeart/2005/8/layout/hList9"/>
    <dgm:cxn modelId="{992C9185-8F1F-4F2C-B496-370810C56AE1}" type="presParOf" srcId="{F70EFBD0-3D0A-4A68-A115-36FB6D574B3E}" destId="{438F6F41-05FD-4C5C-B751-167D81BA5B2D}" srcOrd="2" destOrd="0" presId="urn:microsoft.com/office/officeart/2005/8/layout/hList9"/>
    <dgm:cxn modelId="{0CD1B948-F017-46A0-A135-124F296AC535}" type="presParOf" srcId="{438F6F41-05FD-4C5C-B751-167D81BA5B2D}" destId="{5CCACDCB-57BF-4A6B-9CA9-29781536FC3B}" srcOrd="0" destOrd="0" presId="urn:microsoft.com/office/officeart/2005/8/layout/hList9"/>
    <dgm:cxn modelId="{9C73A83D-5066-4CA5-BC92-8F1E5A7D6A3E}" type="presParOf" srcId="{438F6F41-05FD-4C5C-B751-167D81BA5B2D}" destId="{3BA254AB-3843-4C0D-BA94-32391791A29E}" srcOrd="1" destOrd="0" presId="urn:microsoft.com/office/officeart/2005/8/layout/hList9"/>
    <dgm:cxn modelId="{3F4A445E-E2BC-4BA9-9AE8-0970448E9E3C}" type="presParOf" srcId="{1B9CCE0F-2E2E-48DC-8A46-CA34772BC2C8}" destId="{A6633D84-8F58-4FBD-A995-27C6B6D7F8D8}" srcOrd="12" destOrd="0" presId="urn:microsoft.com/office/officeart/2005/8/layout/hList9"/>
    <dgm:cxn modelId="{0087371E-7FDF-4C79-B20D-F84342EBFD38}" type="presParOf" srcId="{1B9CCE0F-2E2E-48DC-8A46-CA34772BC2C8}" destId="{5A5C8AE3-9345-4AD3-85EE-D4C77C234D81}"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70603-9168-4B23-BA0C-D11EFC1A1584}">
      <dsp:nvSpPr>
        <dsp:cNvPr id="0" name=""/>
        <dsp:cNvSpPr/>
      </dsp:nvSpPr>
      <dsp:spPr>
        <a:xfrm>
          <a:off x="1153096" y="1022751"/>
          <a:ext cx="2160370" cy="144096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rtl="0">
            <a:lnSpc>
              <a:spcPct val="90000"/>
            </a:lnSpc>
            <a:spcBef>
              <a:spcPct val="0"/>
            </a:spcBef>
            <a:spcAft>
              <a:spcPct val="35000"/>
            </a:spcAft>
            <a:buNone/>
          </a:pPr>
          <a:r>
            <a:rPr lang="en-US" sz="1000" kern="1200"/>
            <a:t>It's Academic. It's not your job to deal with pastoral issues other than to signpost to the right place. Likewise it's not your job to give detailed information about programmes, that's for the Programme Manager and SES.</a:t>
          </a:r>
          <a:r>
            <a:rPr lang="en-US" sz="1000" kern="1200">
              <a:latin typeface="Calibri Light" panose="020F0302020204030204"/>
            </a:rPr>
            <a:t> </a:t>
          </a:r>
          <a:endParaRPr lang="en-US" sz="1000" kern="1200"/>
        </a:p>
      </dsp:txBody>
      <dsp:txXfrm>
        <a:off x="1498755" y="1022751"/>
        <a:ext cx="1814711" cy="1440967"/>
      </dsp:txXfrm>
    </dsp:sp>
    <dsp:sp modelId="{C5444AE2-D613-4248-8256-99DD279E77B6}">
      <dsp:nvSpPr>
        <dsp:cNvPr id="0" name=""/>
        <dsp:cNvSpPr/>
      </dsp:nvSpPr>
      <dsp:spPr>
        <a:xfrm>
          <a:off x="1153096" y="2463718"/>
          <a:ext cx="2160370" cy="1440967"/>
        </a:xfrm>
        <a:prstGeom prst="rect">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rtl="0">
            <a:lnSpc>
              <a:spcPct val="90000"/>
            </a:lnSpc>
            <a:spcBef>
              <a:spcPct val="0"/>
            </a:spcBef>
            <a:spcAft>
              <a:spcPct val="35000"/>
            </a:spcAft>
            <a:buNone/>
          </a:pPr>
          <a:r>
            <a:rPr lang="en-US" sz="1000" kern="1200"/>
            <a:t>It's Academic. It is your job to help your tutee see the coherence of their formal curricular and cocurricular progress, to help them act on academic feedback and to support academic aspects of personal development.</a:t>
          </a:r>
          <a:r>
            <a:rPr lang="en-US" sz="1000" kern="1200">
              <a:latin typeface="Calibri Light" panose="020F0302020204030204"/>
            </a:rPr>
            <a:t> </a:t>
          </a:r>
          <a:endParaRPr lang="en-US" sz="1000" kern="1200"/>
        </a:p>
      </dsp:txBody>
      <dsp:txXfrm>
        <a:off x="1498755" y="2463718"/>
        <a:ext cx="1814711" cy="1440967"/>
      </dsp:txXfrm>
    </dsp:sp>
    <dsp:sp modelId="{65D603F3-AEFD-4DD8-B290-1206015DF262}">
      <dsp:nvSpPr>
        <dsp:cNvPr id="0" name=""/>
        <dsp:cNvSpPr/>
      </dsp:nvSpPr>
      <dsp:spPr>
        <a:xfrm>
          <a:off x="898" y="446652"/>
          <a:ext cx="1440246" cy="14402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a:t>Academic</a:t>
          </a:r>
          <a:endParaRPr lang="en-US" sz="2000" kern="1200">
            <a:latin typeface="Calibri Light" panose="020F0302020204030204"/>
          </a:endParaRPr>
        </a:p>
      </dsp:txBody>
      <dsp:txXfrm>
        <a:off x="211817" y="657571"/>
        <a:ext cx="1018408" cy="1018408"/>
      </dsp:txXfrm>
    </dsp:sp>
    <dsp:sp modelId="{58FE9A19-826F-4FAB-AA32-0FED5B6FEC5A}">
      <dsp:nvSpPr>
        <dsp:cNvPr id="0" name=""/>
        <dsp:cNvSpPr/>
      </dsp:nvSpPr>
      <dsp:spPr>
        <a:xfrm>
          <a:off x="4753713" y="1022751"/>
          <a:ext cx="2160370" cy="1440967"/>
        </a:xfrm>
        <a:prstGeom prst="rect">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t>It's Personal. It's not your job to set the Agenda for meetings. It's for your Tutee to set their Agenda, with support where needed of course. </a:t>
          </a:r>
        </a:p>
      </dsp:txBody>
      <dsp:txXfrm>
        <a:off x="5099372" y="1022751"/>
        <a:ext cx="1814711" cy="1440967"/>
      </dsp:txXfrm>
    </dsp:sp>
    <dsp:sp modelId="{EE5A7312-0135-47E4-BD8C-A593053244B9}">
      <dsp:nvSpPr>
        <dsp:cNvPr id="0" name=""/>
        <dsp:cNvSpPr/>
      </dsp:nvSpPr>
      <dsp:spPr>
        <a:xfrm>
          <a:off x="4753713" y="2463718"/>
          <a:ext cx="2160370" cy="1440967"/>
        </a:xfrm>
        <a:prstGeom prst="rect">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rtl="0">
            <a:lnSpc>
              <a:spcPct val="90000"/>
            </a:lnSpc>
            <a:spcBef>
              <a:spcPct val="0"/>
            </a:spcBef>
            <a:spcAft>
              <a:spcPct val="35000"/>
            </a:spcAft>
            <a:buNone/>
          </a:pPr>
          <a:r>
            <a:rPr lang="en-US" sz="1000" kern="1200"/>
            <a:t>It's Personal. It is your job to facilitate your tutee in developing a "sense of belonging", to feel at home on their Programme and in their School.</a:t>
          </a:r>
          <a:r>
            <a:rPr lang="en-US" sz="1000" kern="1200">
              <a:latin typeface="Calibri Light" panose="020F0302020204030204"/>
            </a:rPr>
            <a:t> </a:t>
          </a:r>
        </a:p>
      </dsp:txBody>
      <dsp:txXfrm>
        <a:off x="5099372" y="2463718"/>
        <a:ext cx="1814711" cy="1440967"/>
      </dsp:txXfrm>
    </dsp:sp>
    <dsp:sp modelId="{4618EEF1-BD51-4B94-BDED-58D67B600429}">
      <dsp:nvSpPr>
        <dsp:cNvPr id="0" name=""/>
        <dsp:cNvSpPr/>
      </dsp:nvSpPr>
      <dsp:spPr>
        <a:xfrm>
          <a:off x="3601515" y="446652"/>
          <a:ext cx="1440246" cy="1440246"/>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Personal</a:t>
          </a:r>
          <a:endParaRPr lang="en-US" sz="2000" b="1" kern="1200"/>
        </a:p>
      </dsp:txBody>
      <dsp:txXfrm>
        <a:off x="3812434" y="657571"/>
        <a:ext cx="1018408" cy="1018408"/>
      </dsp:txXfrm>
    </dsp:sp>
    <dsp:sp modelId="{78DDAA5E-9C34-4430-8EF3-D57298A91A36}">
      <dsp:nvSpPr>
        <dsp:cNvPr id="0" name=""/>
        <dsp:cNvSpPr/>
      </dsp:nvSpPr>
      <dsp:spPr>
        <a:xfrm>
          <a:off x="8354330" y="1022751"/>
          <a:ext cx="2160370" cy="1440967"/>
        </a:xfrm>
        <a:prstGeom prst="rect">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t>It is your job! Or at least part of it. Please make sure you have the support you need to be a good AP Tutor. </a:t>
          </a:r>
        </a:p>
      </dsp:txBody>
      <dsp:txXfrm>
        <a:off x="8699990" y="1022751"/>
        <a:ext cx="1814711" cy="1440967"/>
      </dsp:txXfrm>
    </dsp:sp>
    <dsp:sp modelId="{5CCACDCB-57BF-4A6B-9CA9-29781536FC3B}">
      <dsp:nvSpPr>
        <dsp:cNvPr id="0" name=""/>
        <dsp:cNvSpPr/>
      </dsp:nvSpPr>
      <dsp:spPr>
        <a:xfrm>
          <a:off x="8354330" y="2463718"/>
          <a:ext cx="2160370" cy="144096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rtl="0">
            <a:lnSpc>
              <a:spcPct val="90000"/>
            </a:lnSpc>
            <a:spcBef>
              <a:spcPct val="0"/>
            </a:spcBef>
            <a:spcAft>
              <a:spcPct val="35000"/>
            </a:spcAft>
            <a:buNone/>
          </a:pPr>
          <a:r>
            <a:rPr lang="en-US" sz="1000" kern="1200"/>
            <a:t>It is the University's responsibility to ensure you have the time, training and support to be a good AP Tutor. You should also be rewarded and recognised for your efforts.</a:t>
          </a:r>
          <a:r>
            <a:rPr lang="en-US" sz="1000" kern="1200">
              <a:latin typeface="Calibri Light" panose="020F0302020204030204"/>
            </a:rPr>
            <a:t> </a:t>
          </a:r>
          <a:endParaRPr lang="en-US" sz="1000" kern="1200"/>
        </a:p>
      </dsp:txBody>
      <dsp:txXfrm>
        <a:off x="8699990" y="2463718"/>
        <a:ext cx="1814711" cy="1440967"/>
      </dsp:txXfrm>
    </dsp:sp>
    <dsp:sp modelId="{5A5C8AE3-9345-4AD3-85EE-D4C77C234D81}">
      <dsp:nvSpPr>
        <dsp:cNvPr id="0" name=""/>
        <dsp:cNvSpPr/>
      </dsp:nvSpPr>
      <dsp:spPr>
        <a:xfrm>
          <a:off x="7202133" y="446652"/>
          <a:ext cx="1440246" cy="1440246"/>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Tutoring</a:t>
          </a:r>
        </a:p>
      </dsp:txBody>
      <dsp:txXfrm>
        <a:off x="7413052" y="657571"/>
        <a:ext cx="1018408" cy="101840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D80D8-42B6-4C4D-B7C4-E16066DA3280}" type="datetimeFigureOut">
              <a:rPr lang="en-US"/>
              <a:t>6/18/21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8BB35-272E-45CB-B796-433D03386D48}" type="slidenum">
              <a:rPr lang="en-US"/>
              <a:t>‹#›</a:t>
            </a:fld>
            <a:endParaRPr lang="en-US"/>
          </a:p>
        </p:txBody>
      </p:sp>
    </p:spTree>
    <p:extLst>
      <p:ext uri="{BB962C8B-B14F-4D97-AF65-F5344CB8AC3E}">
        <p14:creationId xmlns:p14="http://schemas.microsoft.com/office/powerpoint/2010/main" val="273313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a:t>
            </a:fld>
            <a:endParaRPr lang="en-US"/>
          </a:p>
        </p:txBody>
      </p:sp>
    </p:spTree>
    <p:extLst>
      <p:ext uri="{BB962C8B-B14F-4D97-AF65-F5344CB8AC3E}">
        <p14:creationId xmlns:p14="http://schemas.microsoft.com/office/powerpoint/2010/main" val="391244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10</a:t>
            </a:fld>
            <a:endParaRPr lang="en-US"/>
          </a:p>
        </p:txBody>
      </p:sp>
    </p:spTree>
    <p:extLst>
      <p:ext uri="{BB962C8B-B14F-4D97-AF65-F5344CB8AC3E}">
        <p14:creationId xmlns:p14="http://schemas.microsoft.com/office/powerpoint/2010/main" val="129051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11</a:t>
            </a:fld>
            <a:endParaRPr lang="en-US"/>
          </a:p>
        </p:txBody>
      </p:sp>
    </p:spTree>
    <p:extLst>
      <p:ext uri="{BB962C8B-B14F-4D97-AF65-F5344CB8AC3E}">
        <p14:creationId xmlns:p14="http://schemas.microsoft.com/office/powerpoint/2010/main" val="74366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12</a:t>
            </a:fld>
            <a:endParaRPr lang="en-US"/>
          </a:p>
        </p:txBody>
      </p:sp>
    </p:spTree>
    <p:extLst>
      <p:ext uri="{BB962C8B-B14F-4D97-AF65-F5344CB8AC3E}">
        <p14:creationId xmlns:p14="http://schemas.microsoft.com/office/powerpoint/2010/main" val="44916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13</a:t>
            </a:fld>
            <a:endParaRPr lang="en-US"/>
          </a:p>
        </p:txBody>
      </p:sp>
    </p:spTree>
    <p:extLst>
      <p:ext uri="{BB962C8B-B14F-4D97-AF65-F5344CB8AC3E}">
        <p14:creationId xmlns:p14="http://schemas.microsoft.com/office/powerpoint/2010/main" val="144333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14</a:t>
            </a:fld>
            <a:endParaRPr lang="en-US"/>
          </a:p>
        </p:txBody>
      </p:sp>
    </p:spTree>
    <p:extLst>
      <p:ext uri="{BB962C8B-B14F-4D97-AF65-F5344CB8AC3E}">
        <p14:creationId xmlns:p14="http://schemas.microsoft.com/office/powerpoint/2010/main" val="188244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15</a:t>
            </a:fld>
            <a:endParaRPr lang="en-US"/>
          </a:p>
        </p:txBody>
      </p:sp>
    </p:spTree>
    <p:extLst>
      <p:ext uri="{BB962C8B-B14F-4D97-AF65-F5344CB8AC3E}">
        <p14:creationId xmlns:p14="http://schemas.microsoft.com/office/powerpoint/2010/main" val="315206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16</a:t>
            </a:fld>
            <a:endParaRPr lang="en-US"/>
          </a:p>
        </p:txBody>
      </p:sp>
    </p:spTree>
    <p:extLst>
      <p:ext uri="{BB962C8B-B14F-4D97-AF65-F5344CB8AC3E}">
        <p14:creationId xmlns:p14="http://schemas.microsoft.com/office/powerpoint/2010/main" val="266984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17</a:t>
            </a:fld>
            <a:endParaRPr lang="en-US"/>
          </a:p>
        </p:txBody>
      </p:sp>
    </p:spTree>
    <p:extLst>
      <p:ext uri="{BB962C8B-B14F-4D97-AF65-F5344CB8AC3E}">
        <p14:creationId xmlns:p14="http://schemas.microsoft.com/office/powerpoint/2010/main" val="1241415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18</a:t>
            </a:fld>
            <a:endParaRPr lang="en-US"/>
          </a:p>
        </p:txBody>
      </p:sp>
    </p:spTree>
    <p:extLst>
      <p:ext uri="{BB962C8B-B14F-4D97-AF65-F5344CB8AC3E}">
        <p14:creationId xmlns:p14="http://schemas.microsoft.com/office/powerpoint/2010/main" val="637760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19</a:t>
            </a:fld>
            <a:endParaRPr lang="en-US"/>
          </a:p>
        </p:txBody>
      </p:sp>
    </p:spTree>
    <p:extLst>
      <p:ext uri="{BB962C8B-B14F-4D97-AF65-F5344CB8AC3E}">
        <p14:creationId xmlns:p14="http://schemas.microsoft.com/office/powerpoint/2010/main" val="95647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6E8BB35-272E-45CB-B796-433D03386D48}" type="slidenum">
              <a:rPr lang="en-US"/>
              <a:t>2</a:t>
            </a:fld>
            <a:endParaRPr lang="en-US"/>
          </a:p>
        </p:txBody>
      </p:sp>
    </p:spTree>
    <p:extLst>
      <p:ext uri="{BB962C8B-B14F-4D97-AF65-F5344CB8AC3E}">
        <p14:creationId xmlns:p14="http://schemas.microsoft.com/office/powerpoint/2010/main" val="2826156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20</a:t>
            </a:fld>
            <a:endParaRPr lang="en-US"/>
          </a:p>
        </p:txBody>
      </p:sp>
    </p:spTree>
    <p:extLst>
      <p:ext uri="{BB962C8B-B14F-4D97-AF65-F5344CB8AC3E}">
        <p14:creationId xmlns:p14="http://schemas.microsoft.com/office/powerpoint/2010/main" val="1747728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21</a:t>
            </a:fld>
            <a:endParaRPr lang="en-US"/>
          </a:p>
        </p:txBody>
      </p:sp>
    </p:spTree>
    <p:extLst>
      <p:ext uri="{BB962C8B-B14F-4D97-AF65-F5344CB8AC3E}">
        <p14:creationId xmlns:p14="http://schemas.microsoft.com/office/powerpoint/2010/main" val="3638187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22</a:t>
            </a:fld>
            <a:endParaRPr lang="en-US"/>
          </a:p>
        </p:txBody>
      </p:sp>
    </p:spTree>
    <p:extLst>
      <p:ext uri="{BB962C8B-B14F-4D97-AF65-F5344CB8AC3E}">
        <p14:creationId xmlns:p14="http://schemas.microsoft.com/office/powerpoint/2010/main" val="2284751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23</a:t>
            </a:fld>
            <a:endParaRPr lang="en-US"/>
          </a:p>
        </p:txBody>
      </p:sp>
    </p:spTree>
    <p:extLst>
      <p:ext uri="{BB962C8B-B14F-4D97-AF65-F5344CB8AC3E}">
        <p14:creationId xmlns:p14="http://schemas.microsoft.com/office/powerpoint/2010/main" val="2326175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24</a:t>
            </a:fld>
            <a:endParaRPr lang="en-US"/>
          </a:p>
        </p:txBody>
      </p:sp>
    </p:spTree>
    <p:extLst>
      <p:ext uri="{BB962C8B-B14F-4D97-AF65-F5344CB8AC3E}">
        <p14:creationId xmlns:p14="http://schemas.microsoft.com/office/powerpoint/2010/main" val="240433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3</a:t>
            </a:fld>
            <a:endParaRPr lang="en-US"/>
          </a:p>
        </p:txBody>
      </p:sp>
    </p:spTree>
    <p:extLst>
      <p:ext uri="{BB962C8B-B14F-4D97-AF65-F5344CB8AC3E}">
        <p14:creationId xmlns:p14="http://schemas.microsoft.com/office/powerpoint/2010/main" val="34661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4</a:t>
            </a:fld>
            <a:endParaRPr lang="en-US"/>
          </a:p>
        </p:txBody>
      </p:sp>
    </p:spTree>
    <p:extLst>
      <p:ext uri="{BB962C8B-B14F-4D97-AF65-F5344CB8AC3E}">
        <p14:creationId xmlns:p14="http://schemas.microsoft.com/office/powerpoint/2010/main" val="170131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5</a:t>
            </a:fld>
            <a:endParaRPr lang="en-US"/>
          </a:p>
        </p:txBody>
      </p:sp>
    </p:spTree>
    <p:extLst>
      <p:ext uri="{BB962C8B-B14F-4D97-AF65-F5344CB8AC3E}">
        <p14:creationId xmlns:p14="http://schemas.microsoft.com/office/powerpoint/2010/main" val="408048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6</a:t>
            </a:fld>
            <a:endParaRPr lang="en-US"/>
          </a:p>
        </p:txBody>
      </p:sp>
    </p:spTree>
    <p:extLst>
      <p:ext uri="{BB962C8B-B14F-4D97-AF65-F5344CB8AC3E}">
        <p14:creationId xmlns:p14="http://schemas.microsoft.com/office/powerpoint/2010/main" val="208057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7</a:t>
            </a:fld>
            <a:endParaRPr lang="en-US"/>
          </a:p>
        </p:txBody>
      </p:sp>
    </p:spTree>
    <p:extLst>
      <p:ext uri="{BB962C8B-B14F-4D97-AF65-F5344CB8AC3E}">
        <p14:creationId xmlns:p14="http://schemas.microsoft.com/office/powerpoint/2010/main" val="297078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8</a:t>
            </a:fld>
            <a:endParaRPr lang="en-US"/>
          </a:p>
        </p:txBody>
      </p:sp>
    </p:spTree>
    <p:extLst>
      <p:ext uri="{BB962C8B-B14F-4D97-AF65-F5344CB8AC3E}">
        <p14:creationId xmlns:p14="http://schemas.microsoft.com/office/powerpoint/2010/main" val="318956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E8BB35-272E-45CB-B796-433D03386D48}" type="slidenum">
              <a:rPr lang="en-US"/>
              <a:t>9</a:t>
            </a:fld>
            <a:endParaRPr lang="en-US"/>
          </a:p>
        </p:txBody>
      </p:sp>
    </p:spTree>
    <p:extLst>
      <p:ext uri="{BB962C8B-B14F-4D97-AF65-F5344CB8AC3E}">
        <p14:creationId xmlns:p14="http://schemas.microsoft.com/office/powerpoint/2010/main" val="269026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40AF-A4D9-4F32-915F-9436B14C4B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43823A-0983-4AC1-8F82-2B209360A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C33BC0-12D3-468D-9454-BE191048A9F5}"/>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5" name="Footer Placeholder 4">
            <a:extLst>
              <a:ext uri="{FF2B5EF4-FFF2-40B4-BE49-F238E27FC236}">
                <a16:creationId xmlns:a16="http://schemas.microsoft.com/office/drawing/2014/main" id="{B660FB08-2F50-45D6-89EA-FA950143E8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1A1523-B99B-4328-855B-FC6140CE67A9}"/>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282516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F6E5-47E2-4647-B2CE-D03CDA8F0D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F8475E-DBF0-4FBA-8F6F-3039121DD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A875D0-C256-4269-AF50-FABAC1FABBAA}"/>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5" name="Footer Placeholder 4">
            <a:extLst>
              <a:ext uri="{FF2B5EF4-FFF2-40B4-BE49-F238E27FC236}">
                <a16:creationId xmlns:a16="http://schemas.microsoft.com/office/drawing/2014/main" id="{FFABCCC1-CB5D-4D87-B0D7-72408D9077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0E7651-1D67-4B3B-9F05-D1150737B0D8}"/>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338027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24A02-F453-438C-91EA-41C0BE1BF1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86BB88-BA2A-43DD-8E18-AB8FE19E59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AB5425-684B-4D59-9C96-FDA14C7F62BB}"/>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5" name="Footer Placeholder 4">
            <a:extLst>
              <a:ext uri="{FF2B5EF4-FFF2-40B4-BE49-F238E27FC236}">
                <a16:creationId xmlns:a16="http://schemas.microsoft.com/office/drawing/2014/main" id="{B9CF300D-6975-4C49-A1FC-9C4D5279D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791AF-49CA-49B2-BCC2-F05143F5734B}"/>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312595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768E-16F1-4E52-8D72-6E6C45299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632010-730D-426A-A13F-9B1027EA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8A28D8-18F8-42B5-B02D-0AC9291CFA6B}"/>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5" name="Footer Placeholder 4">
            <a:extLst>
              <a:ext uri="{FF2B5EF4-FFF2-40B4-BE49-F238E27FC236}">
                <a16:creationId xmlns:a16="http://schemas.microsoft.com/office/drawing/2014/main" id="{C9829C4F-4300-4626-8507-9C6F5E321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E9FF01-4A96-4299-B70C-4C751BC0DA86}"/>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127552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0804-8E0B-466C-B87E-85469FE8F2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1E09A6-4573-4C87-A810-0A2A0F1C3A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44A5AB-C323-4328-AB6C-924DF18046A7}"/>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5" name="Footer Placeholder 4">
            <a:extLst>
              <a:ext uri="{FF2B5EF4-FFF2-40B4-BE49-F238E27FC236}">
                <a16:creationId xmlns:a16="http://schemas.microsoft.com/office/drawing/2014/main" id="{BC97B1AC-F657-486C-92AA-B3312F53C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919980-167E-4A0E-9F89-98248289E2CD}"/>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343388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9C54-213B-44E9-B390-09CA2E7191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7EEA2-6729-4385-921F-5A0201E413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A70913-27C4-4025-B9E4-9F388EB38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A830CC-6650-46EC-AC49-7A42F39AE14F}"/>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6" name="Footer Placeholder 5">
            <a:extLst>
              <a:ext uri="{FF2B5EF4-FFF2-40B4-BE49-F238E27FC236}">
                <a16:creationId xmlns:a16="http://schemas.microsoft.com/office/drawing/2014/main" id="{B5FCF43D-1157-42A5-8E7D-AC8B32B2FE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C535C6-0BC6-456B-AC47-5BD4906588B5}"/>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24743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F261-1246-454C-A1AB-47ED902E16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865542-181A-47FC-AEDD-F69658C89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7B1446-2138-43E9-992C-F786EC6FD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D9846D-5082-45D1-9A3C-8EC4A167B7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830279-95B7-4FA9-A2E9-1AA0F150A8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A1F321-9095-4ABF-8D0F-4C9456A0EBE2}"/>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8" name="Footer Placeholder 7">
            <a:extLst>
              <a:ext uri="{FF2B5EF4-FFF2-40B4-BE49-F238E27FC236}">
                <a16:creationId xmlns:a16="http://schemas.microsoft.com/office/drawing/2014/main" id="{936358AD-BF97-4E9F-915C-E5D53F6F57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28365F-E40F-438A-AF55-E1E12CA51650}"/>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60145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6E7-80E3-4A7F-A1CA-6D056CEA4B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02039F-067B-4DEA-9157-F3039ABCCAC2}"/>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4" name="Footer Placeholder 3">
            <a:extLst>
              <a:ext uri="{FF2B5EF4-FFF2-40B4-BE49-F238E27FC236}">
                <a16:creationId xmlns:a16="http://schemas.microsoft.com/office/drawing/2014/main" id="{C65B35F1-393A-4BF0-A8D2-B251F3DF74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40A159-1D76-4BD9-B08C-4C2DBD7191B8}"/>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283323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4BC43D-376A-4FF6-89AA-6F1C3144FAA6}"/>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3" name="Footer Placeholder 2">
            <a:extLst>
              <a:ext uri="{FF2B5EF4-FFF2-40B4-BE49-F238E27FC236}">
                <a16:creationId xmlns:a16="http://schemas.microsoft.com/office/drawing/2014/main" id="{B03B9A87-DC1C-4A00-ADBE-478415FA01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1E3363-C7AA-44E7-8BFD-221D5F28B8EF}"/>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375139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1668-38B6-4832-A74E-391F905FA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39805E-D92D-4A54-B498-8B28FC5E48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D8D725-6FDC-4ADD-9CEC-5664C780E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62395-C335-4153-B72E-D7E4FA1BAC5D}"/>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6" name="Footer Placeholder 5">
            <a:extLst>
              <a:ext uri="{FF2B5EF4-FFF2-40B4-BE49-F238E27FC236}">
                <a16:creationId xmlns:a16="http://schemas.microsoft.com/office/drawing/2014/main" id="{072E0221-C964-463C-9F0C-42F37DA0F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9BB3A7-00AA-4ED1-9A1B-03575E2ADB21}"/>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60761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8BC7-FABC-419E-8577-551143E0F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175140-A2CF-414B-9CA1-6D88C62A3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945770-75C9-4801-9072-6F625F485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4D751-4B4B-4753-B1C1-09D697FC3403}"/>
              </a:ext>
            </a:extLst>
          </p:cNvPr>
          <p:cNvSpPr>
            <a:spLocks noGrp="1"/>
          </p:cNvSpPr>
          <p:nvPr>
            <p:ph type="dt" sz="half" idx="10"/>
          </p:nvPr>
        </p:nvSpPr>
        <p:spPr/>
        <p:txBody>
          <a:bodyPr/>
          <a:lstStyle/>
          <a:p>
            <a:fld id="{2E3E045E-52F7-46C2-9764-2761291B1F55}" type="datetimeFigureOut">
              <a:rPr lang="en-GB" smtClean="0"/>
              <a:t>18/06/2021</a:t>
            </a:fld>
            <a:endParaRPr lang="en-GB"/>
          </a:p>
        </p:txBody>
      </p:sp>
      <p:sp>
        <p:nvSpPr>
          <p:cNvPr id="6" name="Footer Placeholder 5">
            <a:extLst>
              <a:ext uri="{FF2B5EF4-FFF2-40B4-BE49-F238E27FC236}">
                <a16:creationId xmlns:a16="http://schemas.microsoft.com/office/drawing/2014/main" id="{314F71AE-E861-4788-85B6-C7982E1ED7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03FC0E-3F98-4137-A550-EA0716AFF4FB}"/>
              </a:ext>
            </a:extLst>
          </p:cNvPr>
          <p:cNvSpPr>
            <a:spLocks noGrp="1"/>
          </p:cNvSpPr>
          <p:nvPr>
            <p:ph type="sldNum" sz="quarter" idx="12"/>
          </p:nvPr>
        </p:nvSpPr>
        <p:spPr/>
        <p:txBody>
          <a:bodyPr/>
          <a:lstStyle/>
          <a:p>
            <a:fld id="{420F30C2-1665-4BAD-AD19-7A9B67113F5F}" type="slidenum">
              <a:rPr lang="en-GB" smtClean="0"/>
              <a:t>‹#›</a:t>
            </a:fld>
            <a:endParaRPr lang="en-GB"/>
          </a:p>
        </p:txBody>
      </p:sp>
    </p:spTree>
    <p:extLst>
      <p:ext uri="{BB962C8B-B14F-4D97-AF65-F5344CB8AC3E}">
        <p14:creationId xmlns:p14="http://schemas.microsoft.com/office/powerpoint/2010/main" val="53155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BCC44-911E-47E0-BB30-BC335B0B16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779591-7E37-4255-98F6-447400DFB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780EB2-E90C-490A-B93C-6B33F99812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045E-52F7-46C2-9764-2761291B1F55}" type="datetimeFigureOut">
              <a:rPr lang="en-GB" smtClean="0"/>
              <a:t>18/06/2021</a:t>
            </a:fld>
            <a:endParaRPr lang="en-GB"/>
          </a:p>
        </p:txBody>
      </p:sp>
      <p:sp>
        <p:nvSpPr>
          <p:cNvPr id="5" name="Footer Placeholder 4">
            <a:extLst>
              <a:ext uri="{FF2B5EF4-FFF2-40B4-BE49-F238E27FC236}">
                <a16:creationId xmlns:a16="http://schemas.microsoft.com/office/drawing/2014/main" id="{ECACA5D4-6B43-46DD-858A-B62289D75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5B29DB-1027-48C4-BAE6-732CBB48C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F30C2-1665-4BAD-AD19-7A9B67113F5F}" type="slidenum">
              <a:rPr lang="en-GB" smtClean="0"/>
              <a:t>‹#›</a:t>
            </a:fld>
            <a:endParaRPr lang="en-GB"/>
          </a:p>
        </p:txBody>
      </p:sp>
    </p:spTree>
    <p:extLst>
      <p:ext uri="{BB962C8B-B14F-4D97-AF65-F5344CB8AC3E}">
        <p14:creationId xmlns:p14="http://schemas.microsoft.com/office/powerpoint/2010/main" val="3835513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peoplematters.in/article/strategic-hr/more-individual-development-1168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es.leeds.ac.uk/info/21900/student_opportunity/1263/leedsforlife_refresh"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LeedsforLife@leeds.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kern="1200" err="1">
                <a:solidFill>
                  <a:schemeClr val="accent1"/>
                </a:solidFill>
                <a:latin typeface="+mj-lt"/>
                <a:ea typeface="+mj-ea"/>
                <a:cs typeface="+mj-cs"/>
              </a:rPr>
              <a:t>Leeds</a:t>
            </a:r>
            <a:r>
              <a:rPr lang="en-US" sz="4800" i="1" kern="1200" err="1">
                <a:solidFill>
                  <a:schemeClr val="accent1"/>
                </a:solidFill>
                <a:latin typeface="+mj-lt"/>
                <a:ea typeface="+mj-ea"/>
                <a:cs typeface="+mj-cs"/>
              </a:rPr>
              <a:t>for</a:t>
            </a:r>
            <a:r>
              <a:rPr lang="en-US" sz="4800" kern="1200" err="1">
                <a:solidFill>
                  <a:schemeClr val="accent1"/>
                </a:solidFill>
                <a:latin typeface="+mj-lt"/>
                <a:ea typeface="+mj-ea"/>
                <a:cs typeface="+mj-cs"/>
              </a:rPr>
              <a:t>Life</a:t>
            </a:r>
            <a:br>
              <a:rPr lang="en-US">
                <a:solidFill>
                  <a:schemeClr val="accent1"/>
                </a:solidFill>
              </a:rPr>
            </a:br>
            <a:r>
              <a:rPr lang="en-US">
                <a:solidFill>
                  <a:schemeClr val="accent1"/>
                </a:solidFill>
              </a:rPr>
              <a:t> </a:t>
            </a:r>
            <a:r>
              <a:rPr lang="en-US" sz="3200" kern="1200">
                <a:solidFill>
                  <a:schemeClr val="accent1"/>
                </a:solidFill>
                <a:latin typeface="+mj-lt"/>
                <a:ea typeface="+mj-ea"/>
                <a:cs typeface="+mj-cs"/>
              </a:rPr>
              <a:t>Leadership Forum</a:t>
            </a:r>
            <a:endParaRPr lang="en-US" sz="3200" kern="1200">
              <a:solidFill>
                <a:schemeClr val="accent1"/>
              </a:solidFill>
              <a:latin typeface="+mj-lt"/>
              <a:cs typeface="Calibri Light"/>
            </a:endParaRP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250940" cy="3440438"/>
          </a:xfrm>
        </p:spPr>
        <p:txBody>
          <a:bodyPr vert="horz" lIns="91440" tIns="45720" rIns="91440" bIns="45720" rtlCol="0" anchor="b">
            <a:noAutofit/>
          </a:bodyPr>
          <a:lstStyle/>
          <a:p>
            <a:pPr marL="0" indent="0">
              <a:buNone/>
            </a:pPr>
            <a:r>
              <a:rPr lang="en-US" b="1">
                <a:cs typeface="Calibri"/>
              </a:rPr>
              <a:t>In this session...</a:t>
            </a:r>
            <a:endParaRPr lang="en-US" b="1">
              <a:ea typeface="+mn-lt"/>
              <a:cs typeface="+mn-lt"/>
            </a:endParaRPr>
          </a:p>
          <a:p>
            <a:pPr marL="285750" indent="-285750">
              <a:buFont typeface="Arial,Sans-Serif" panose="020B0604020202020204" pitchFamily="34" charset="0"/>
            </a:pPr>
            <a:r>
              <a:rPr lang="en-US">
                <a:cs typeface="Calibri"/>
              </a:rPr>
              <a:t>Refreshing the Vision </a:t>
            </a:r>
            <a:endParaRPr lang="en-US">
              <a:ea typeface="+mn-lt"/>
              <a:cs typeface="+mn-lt"/>
            </a:endParaRPr>
          </a:p>
          <a:p>
            <a:pPr marL="285750" indent="-285750">
              <a:buFont typeface="Arial,Sans-Serif" panose="020B0604020202020204" pitchFamily="34" charset="0"/>
            </a:pPr>
            <a:r>
              <a:rPr lang="en-US">
                <a:cs typeface="Calibri"/>
              </a:rPr>
              <a:t>Why now?</a:t>
            </a:r>
            <a:endParaRPr lang="en-US">
              <a:ea typeface="+mn-lt"/>
              <a:cs typeface="+mn-lt"/>
            </a:endParaRPr>
          </a:p>
          <a:p>
            <a:pPr marL="285750" indent="-285750">
              <a:buFont typeface="Arial,Sans-Serif" panose="020B0604020202020204" pitchFamily="34" charset="0"/>
            </a:pPr>
            <a:r>
              <a:rPr lang="en-US">
                <a:cs typeface="Calibri"/>
              </a:rPr>
              <a:t>Academic personal tutoring</a:t>
            </a:r>
            <a:endParaRPr lang="en-US">
              <a:ea typeface="+mn-lt"/>
              <a:cs typeface="+mn-lt"/>
            </a:endParaRPr>
          </a:p>
          <a:p>
            <a:pPr marL="285750" indent="-285750">
              <a:buFont typeface="Arial,Sans-Serif" panose="020B0604020202020204" pitchFamily="34" charset="0"/>
            </a:pPr>
            <a:r>
              <a:rPr lang="en-US">
                <a:cs typeface="Calibri"/>
              </a:rPr>
              <a:t>Supporting student-led conversations</a:t>
            </a:r>
            <a:endParaRPr lang="en-US">
              <a:ea typeface="+mn-lt"/>
              <a:cs typeface="+mn-lt"/>
            </a:endParaRPr>
          </a:p>
          <a:p>
            <a:pPr marL="285750" indent="-285750">
              <a:buFont typeface="Arial,Sans-Serif" panose="020B0604020202020204" pitchFamily="34" charset="0"/>
            </a:pPr>
            <a:r>
              <a:rPr lang="en-US">
                <a:cs typeface="Calibri"/>
              </a:rPr>
              <a:t>Training and development</a:t>
            </a:r>
            <a:endParaRPr lang="en-US"/>
          </a:p>
        </p:txBody>
      </p:sp>
      <p:sp>
        <p:nvSpPr>
          <p:cNvPr id="4" name="TextBox 3">
            <a:extLst>
              <a:ext uri="{FF2B5EF4-FFF2-40B4-BE49-F238E27FC236}">
                <a16:creationId xmlns:a16="http://schemas.microsoft.com/office/drawing/2014/main" id="{F7BD6566-25E5-44E1-A300-9F308B4F1A15}"/>
              </a:ext>
            </a:extLst>
          </p:cNvPr>
          <p:cNvSpPr txBox="1"/>
          <p:nvPr/>
        </p:nvSpPr>
        <p:spPr>
          <a:xfrm>
            <a:off x="4976030" y="3589866"/>
            <a:ext cx="4985733" cy="230462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85750">
              <a:lnSpc>
                <a:spcPct val="90000"/>
              </a:lnSpc>
              <a:spcBef>
                <a:spcPts val="1000"/>
              </a:spcBef>
              <a:buFont typeface="Arial" panose="020B0604020202020204" pitchFamily="34" charset="0"/>
              <a:buChar char="•"/>
            </a:pPr>
            <a:endParaRPr lang="en-US" sz="2800">
              <a:ea typeface="+mn-lt"/>
              <a:cs typeface="+mn-lt"/>
            </a:endParaRPr>
          </a:p>
          <a:p>
            <a:pPr indent="-285750">
              <a:lnSpc>
                <a:spcPct val="90000"/>
              </a:lnSpc>
              <a:spcBef>
                <a:spcPts val="1000"/>
              </a:spcBef>
              <a:buFont typeface="Arial" panose="020B0604020202020204" pitchFamily="34" charset="0"/>
              <a:buChar char="•"/>
            </a:pPr>
            <a:endParaRPr lang="en-US" sz="2800">
              <a:ea typeface="+mn-lt"/>
              <a:cs typeface="+mn-lt"/>
            </a:endParaRPr>
          </a:p>
          <a:p>
            <a:pPr>
              <a:lnSpc>
                <a:spcPct val="90000"/>
              </a:lnSpc>
              <a:spcBef>
                <a:spcPts val="1000"/>
              </a:spcBef>
            </a:pPr>
            <a:r>
              <a:rPr lang="en-US" sz="2800" b="1">
                <a:ea typeface="+mn-lt"/>
                <a:cs typeface="+mn-lt"/>
              </a:rPr>
              <a:t>We need your support to fulfil the promise of </a:t>
            </a:r>
            <a:r>
              <a:rPr lang="en-US" sz="2800" b="1" err="1">
                <a:ea typeface="+mn-lt"/>
                <a:cs typeface="+mn-lt"/>
              </a:rPr>
              <a:t>Leeds</a:t>
            </a:r>
            <a:r>
              <a:rPr lang="en-US" sz="2800" b="1" i="1" err="1">
                <a:ea typeface="+mn-lt"/>
                <a:cs typeface="+mn-lt"/>
              </a:rPr>
              <a:t>for</a:t>
            </a:r>
            <a:r>
              <a:rPr lang="en-US" sz="2800" b="1" err="1">
                <a:ea typeface="+mn-lt"/>
                <a:cs typeface="+mn-lt"/>
              </a:rPr>
              <a:t>Life</a:t>
            </a:r>
            <a:endParaRPr lang="en-US" sz="2800" b="1">
              <a:ea typeface="+mn-lt"/>
              <a:cs typeface="+mn-lt"/>
            </a:endParaRPr>
          </a:p>
          <a:p>
            <a:pPr indent="-228600">
              <a:lnSpc>
                <a:spcPct val="90000"/>
              </a:lnSpc>
              <a:spcAft>
                <a:spcPts val="600"/>
              </a:spcAft>
              <a:buFont typeface="Arial" panose="020B0604020202020204" pitchFamily="34" charset="0"/>
              <a:buChar char="•"/>
            </a:pPr>
            <a:endParaRPr lang="en-US" sz="2800">
              <a:cs typeface="Calibri"/>
            </a:endParaRPr>
          </a:p>
        </p:txBody>
      </p:sp>
    </p:spTree>
    <p:extLst>
      <p:ext uri="{BB962C8B-B14F-4D97-AF65-F5344CB8AC3E}">
        <p14:creationId xmlns:p14="http://schemas.microsoft.com/office/powerpoint/2010/main" val="21751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a:solidFill>
                  <a:schemeClr val="accent1"/>
                </a:solidFill>
              </a:rPr>
              <a:t>Academic personal tutoring</a:t>
            </a:r>
            <a:br>
              <a:rPr lang="en-US" sz="4800">
                <a:solidFill>
                  <a:schemeClr val="accent1"/>
                </a:solidFill>
                <a:cs typeface="Calibri Light"/>
              </a:rPr>
            </a:br>
            <a:r>
              <a:rPr lang="en-US" sz="2000">
                <a:solidFill>
                  <a:schemeClr val="accent1"/>
                </a:solidFill>
                <a:cs typeface="Calibri Light"/>
              </a:rPr>
              <a:t>Central to student experience</a:t>
            </a: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763558" cy="5050702"/>
          </a:xfrm>
        </p:spPr>
        <p:txBody>
          <a:bodyPr vert="horz" lIns="91440" tIns="45720" rIns="91440" bIns="45720" rtlCol="0" anchor="ctr">
            <a:noAutofit/>
          </a:bodyPr>
          <a:lstStyle/>
          <a:p>
            <a:pPr>
              <a:lnSpc>
                <a:spcPct val="100000"/>
              </a:lnSpc>
              <a:spcBef>
                <a:spcPts val="0"/>
              </a:spcBef>
              <a:spcAft>
                <a:spcPts val="600"/>
              </a:spcAft>
              <a:buFont typeface="Arial"/>
              <a:buChar char="•"/>
            </a:pPr>
            <a:r>
              <a:rPr lang="en-US" sz="2400" b="1">
                <a:ea typeface="+mn-lt"/>
                <a:cs typeface="+mn-lt"/>
              </a:rPr>
              <a:t>University-wide review: </a:t>
            </a:r>
            <a:r>
              <a:rPr lang="en-US" sz="2400">
                <a:ea typeface="+mn-lt"/>
                <a:cs typeface="+mn-lt"/>
              </a:rPr>
              <a:t>Academic personal tutoring remains at the heart of our commitment to all taught students through LeedsforLife</a:t>
            </a:r>
            <a:endParaRPr lang="en-US">
              <a:cs typeface="Calibri" panose="020F0502020204030204"/>
            </a:endParaRPr>
          </a:p>
          <a:p>
            <a:pPr>
              <a:lnSpc>
                <a:spcPct val="100000"/>
              </a:lnSpc>
              <a:spcBef>
                <a:spcPts val="0"/>
              </a:spcBef>
              <a:spcAft>
                <a:spcPts val="600"/>
              </a:spcAft>
              <a:buFont typeface="Arial"/>
            </a:pPr>
            <a:r>
              <a:rPr lang="en-US" sz="2400" b="1">
                <a:ea typeface="+mn-lt"/>
                <a:cs typeface="+mn-lt"/>
              </a:rPr>
              <a:t>Evidence-informed: </a:t>
            </a:r>
            <a:r>
              <a:rPr lang="en-US" sz="2400">
                <a:ea typeface="+mn-lt"/>
                <a:cs typeface="+mn-lt"/>
              </a:rPr>
              <a:t>Templates of good practice, informed by pedagogical research undertaken by LITE fellows, for schools to adapt and share</a:t>
            </a:r>
          </a:p>
          <a:p>
            <a:pPr>
              <a:lnSpc>
                <a:spcPct val="100000"/>
              </a:lnSpc>
              <a:spcBef>
                <a:spcPts val="0"/>
              </a:spcBef>
              <a:spcAft>
                <a:spcPts val="600"/>
              </a:spcAft>
              <a:buFont typeface="Arial"/>
            </a:pPr>
            <a:r>
              <a:rPr lang="en-US" sz="2400" b="1">
                <a:ea typeface="+mn-lt"/>
                <a:cs typeface="+mn-lt"/>
              </a:rPr>
              <a:t>Valuing the Partnership:</a:t>
            </a:r>
            <a:r>
              <a:rPr lang="en-US" sz="2400">
                <a:ea typeface="+mn-lt"/>
                <a:cs typeface="+mn-lt"/>
              </a:rPr>
              <a:t> student-led conversations, developing a sense of belonging </a:t>
            </a:r>
          </a:p>
        </p:txBody>
      </p:sp>
    </p:spTree>
    <p:extLst>
      <p:ext uri="{BB962C8B-B14F-4D97-AF65-F5344CB8AC3E}">
        <p14:creationId xmlns:p14="http://schemas.microsoft.com/office/powerpoint/2010/main" val="74804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a:solidFill>
                  <a:schemeClr val="accent1"/>
                </a:solidFill>
              </a:rPr>
              <a:t>Academic personal tutoring</a:t>
            </a:r>
            <a:br>
              <a:rPr lang="en-US" sz="4800">
                <a:solidFill>
                  <a:schemeClr val="accent1"/>
                </a:solidFill>
                <a:cs typeface="Calibri Light"/>
              </a:rPr>
            </a:br>
            <a:r>
              <a:rPr lang="en-US" sz="2000">
                <a:solidFill>
                  <a:schemeClr val="accent1"/>
                </a:solidFill>
                <a:cs typeface="Calibri Light"/>
              </a:rPr>
              <a:t>Central to student experience</a:t>
            </a: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652722" cy="5050702"/>
          </a:xfrm>
        </p:spPr>
        <p:txBody>
          <a:bodyPr vert="horz" lIns="91440" tIns="45720" rIns="91440" bIns="45720" rtlCol="0" anchor="ctr">
            <a:noAutofit/>
          </a:bodyPr>
          <a:lstStyle/>
          <a:p>
            <a:pPr marL="0" indent="0">
              <a:lnSpc>
                <a:spcPct val="100000"/>
              </a:lnSpc>
              <a:spcBef>
                <a:spcPts val="0"/>
              </a:spcBef>
              <a:buNone/>
            </a:pPr>
            <a:r>
              <a:rPr lang="en-US" sz="2400" b="1">
                <a:ea typeface="+mn-lt"/>
                <a:cs typeface="+mn-lt"/>
              </a:rPr>
              <a:t>Extensive consultation this year has led to: </a:t>
            </a:r>
            <a:endParaRPr lang="en-US" sz="2400" b="1">
              <a:cs typeface="Calibri"/>
            </a:endParaRPr>
          </a:p>
          <a:p>
            <a:pPr>
              <a:lnSpc>
                <a:spcPct val="100000"/>
              </a:lnSpc>
              <a:spcBef>
                <a:spcPts val="0"/>
              </a:spcBef>
              <a:buFont typeface="Arial"/>
              <a:buChar char="•"/>
            </a:pPr>
            <a:r>
              <a:rPr lang="en-US" sz="2400">
                <a:ea typeface="+mn-lt"/>
                <a:cs typeface="+mn-lt"/>
              </a:rPr>
              <a:t>A much greater understanding of the 'ask' we make of our colleagues in this important role</a:t>
            </a:r>
          </a:p>
          <a:p>
            <a:pPr>
              <a:lnSpc>
                <a:spcPct val="100000"/>
              </a:lnSpc>
              <a:spcBef>
                <a:spcPts val="0"/>
              </a:spcBef>
              <a:buFont typeface="Arial"/>
              <a:buChar char="•"/>
            </a:pPr>
            <a:r>
              <a:rPr lang="en-US" sz="2400">
                <a:ea typeface="+mn-lt"/>
                <a:cs typeface="+mn-lt"/>
              </a:rPr>
              <a:t>A new network for school leads for APT</a:t>
            </a:r>
          </a:p>
          <a:p>
            <a:pPr>
              <a:lnSpc>
                <a:spcPct val="100000"/>
              </a:lnSpc>
              <a:spcBef>
                <a:spcPts val="0"/>
              </a:spcBef>
              <a:buFont typeface="Arial"/>
              <a:buChar char="•"/>
            </a:pPr>
            <a:r>
              <a:rPr lang="en-US" sz="2400">
                <a:ea typeface="+mn-lt"/>
                <a:cs typeface="+mn-lt"/>
              </a:rPr>
              <a:t>Sharing of best practice with all APTs via Minerva </a:t>
            </a:r>
          </a:p>
        </p:txBody>
      </p:sp>
    </p:spTree>
    <p:extLst>
      <p:ext uri="{BB962C8B-B14F-4D97-AF65-F5344CB8AC3E}">
        <p14:creationId xmlns:p14="http://schemas.microsoft.com/office/powerpoint/2010/main" val="195815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a:solidFill>
                  <a:schemeClr val="accent1"/>
                </a:solidFill>
              </a:rPr>
              <a:t>Academic personal tutoring</a:t>
            </a:r>
            <a:br>
              <a:rPr lang="en-US" sz="4800">
                <a:solidFill>
                  <a:schemeClr val="accent1"/>
                </a:solidFill>
                <a:cs typeface="Calibri Light"/>
              </a:rPr>
            </a:br>
            <a:r>
              <a:rPr lang="en-US" sz="2000">
                <a:solidFill>
                  <a:schemeClr val="accent1"/>
                </a:solidFill>
                <a:cs typeface="Calibri Light"/>
              </a:rPr>
              <a:t>Central to student experience</a:t>
            </a: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652722" cy="5050702"/>
          </a:xfrm>
        </p:spPr>
        <p:txBody>
          <a:bodyPr vert="horz" lIns="91440" tIns="45720" rIns="91440" bIns="45720" rtlCol="0" anchor="ctr">
            <a:noAutofit/>
          </a:bodyPr>
          <a:lstStyle/>
          <a:p>
            <a:pPr marL="0" indent="0">
              <a:lnSpc>
                <a:spcPct val="100000"/>
              </a:lnSpc>
              <a:spcBef>
                <a:spcPts val="0"/>
              </a:spcBef>
              <a:buNone/>
            </a:pPr>
            <a:r>
              <a:rPr lang="en-US" sz="2400" b="1">
                <a:ea typeface="+mn-lt"/>
                <a:cs typeface="+mn-lt"/>
              </a:rPr>
              <a:t>Next steps</a:t>
            </a:r>
            <a:endParaRPr lang="en-US" sz="2400">
              <a:ea typeface="+mn-lt"/>
              <a:cs typeface="+mn-lt"/>
            </a:endParaRPr>
          </a:p>
          <a:p>
            <a:pPr>
              <a:lnSpc>
                <a:spcPct val="100000"/>
              </a:lnSpc>
              <a:spcBef>
                <a:spcPts val="0"/>
              </a:spcBef>
              <a:buFont typeface="Arial"/>
              <a:buChar char="•"/>
            </a:pPr>
            <a:r>
              <a:rPr lang="en-US" sz="2400">
                <a:ea typeface="+mn-lt"/>
                <a:cs typeface="+mn-lt"/>
              </a:rPr>
              <a:t>Remains a key focus for student experience</a:t>
            </a:r>
          </a:p>
          <a:p>
            <a:pPr>
              <a:lnSpc>
                <a:spcPct val="100000"/>
              </a:lnSpc>
              <a:spcBef>
                <a:spcPts val="0"/>
              </a:spcBef>
              <a:buFont typeface="Arial"/>
              <a:buChar char="•"/>
            </a:pPr>
            <a:r>
              <a:rPr lang="en-US" sz="2400">
                <a:ea typeface="+mn-lt"/>
                <a:cs typeface="+mn-lt"/>
              </a:rPr>
              <a:t>Core to developing a sense of belonging</a:t>
            </a:r>
          </a:p>
          <a:p>
            <a:pPr>
              <a:lnSpc>
                <a:spcPct val="100000"/>
              </a:lnSpc>
              <a:spcBef>
                <a:spcPts val="0"/>
              </a:spcBef>
              <a:buFont typeface="Arial"/>
              <a:buChar char="•"/>
            </a:pPr>
            <a:r>
              <a:rPr lang="en-US" sz="2400">
                <a:ea typeface="+mn-lt"/>
                <a:cs typeface="+mn-lt"/>
              </a:rPr>
              <a:t>To follow on from the essential training, a suite of development for APTs will begin in the Autumn, led by OD&amp;PL</a:t>
            </a:r>
          </a:p>
          <a:p>
            <a:pPr>
              <a:lnSpc>
                <a:spcPct val="100000"/>
              </a:lnSpc>
              <a:spcBef>
                <a:spcPts val="0"/>
              </a:spcBef>
              <a:buFont typeface="Arial"/>
              <a:buChar char="•"/>
            </a:pPr>
            <a:r>
              <a:rPr lang="en-US" sz="2400">
                <a:ea typeface="+mn-lt"/>
                <a:cs typeface="+mn-lt"/>
              </a:rPr>
              <a:t>Important work ongoing around reward and recognition and workload</a:t>
            </a:r>
          </a:p>
        </p:txBody>
      </p:sp>
    </p:spTree>
    <p:extLst>
      <p:ext uri="{BB962C8B-B14F-4D97-AF65-F5344CB8AC3E}">
        <p14:creationId xmlns:p14="http://schemas.microsoft.com/office/powerpoint/2010/main" val="169575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911154-58F9-4E4A-B49C-AE09BE73C36E}"/>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4100">
                <a:cs typeface="Calibri Light"/>
              </a:rPr>
              <a:t>A glimpse of work underway on presenting a shared vision for Academic Personal Tutoring</a:t>
            </a:r>
            <a:endParaRPr lang="en-US" sz="4100"/>
          </a:p>
        </p:txBody>
      </p:sp>
      <p:graphicFrame>
        <p:nvGraphicFramePr>
          <p:cNvPr id="6" name="Diagram 6">
            <a:extLst>
              <a:ext uri="{FF2B5EF4-FFF2-40B4-BE49-F238E27FC236}">
                <a16:creationId xmlns:a16="http://schemas.microsoft.com/office/drawing/2014/main" id="{4214951E-A1E7-4A5E-8450-97B4F9953D45}"/>
              </a:ext>
            </a:extLst>
          </p:cNvPr>
          <p:cNvGraphicFramePr>
            <a:graphicFrameLocks noGrp="1"/>
          </p:cNvGraphicFramePr>
          <p:nvPr>
            <p:ph idx="1"/>
            <p:extLst>
              <p:ext uri="{D42A27DB-BD31-4B8C-83A1-F6EECF244321}">
                <p14:modId xmlns:p14="http://schemas.microsoft.com/office/powerpoint/2010/main" val="10934839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91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10E7-E2D0-4D28-AD3E-E5499A1E9DC0}"/>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Supporting student-led conversations</a:t>
            </a:r>
          </a:p>
        </p:txBody>
      </p:sp>
      <p:sp>
        <p:nvSpPr>
          <p:cNvPr id="3" name="Text Placeholder 2">
            <a:extLst>
              <a:ext uri="{FF2B5EF4-FFF2-40B4-BE49-F238E27FC236}">
                <a16:creationId xmlns:a16="http://schemas.microsoft.com/office/drawing/2014/main" id="{75F778A2-7A52-462A-9767-09C170E059CA}"/>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a:solidFill>
                <a:schemeClr val="tx1"/>
              </a:solidFill>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dhesive notes on glass wall">
            <a:extLst>
              <a:ext uri="{FF2B5EF4-FFF2-40B4-BE49-F238E27FC236}">
                <a16:creationId xmlns:a16="http://schemas.microsoft.com/office/drawing/2014/main" id="{864C21CE-42FB-4E00-9BA2-DE951660C173}"/>
              </a:ext>
            </a:extLst>
          </p:cNvPr>
          <p:cNvPicPr>
            <a:picLocks noChangeAspect="1"/>
          </p:cNvPicPr>
          <p:nvPr/>
        </p:nvPicPr>
        <p:blipFill rotWithShape="1">
          <a:blip r:embed="rId3"/>
          <a:srcRect l="15646" r="16044" b="-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5120089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a:solidFill>
                  <a:schemeClr val="accent1"/>
                </a:solidFill>
              </a:rPr>
              <a:t>PebblePad</a:t>
            </a:r>
            <a:br>
              <a:rPr lang="en-US" sz="4800">
                <a:solidFill>
                  <a:schemeClr val="accent1"/>
                </a:solidFill>
              </a:rPr>
            </a:br>
            <a:r>
              <a:rPr lang="en-US" sz="2400">
                <a:solidFill>
                  <a:schemeClr val="accent1"/>
                </a:solidFill>
                <a:cs typeface="Calibri Light"/>
              </a:rPr>
              <a:t>New tool for Leeds</a:t>
            </a:r>
            <a:r>
              <a:rPr lang="en-US" sz="2400" i="1">
                <a:solidFill>
                  <a:schemeClr val="accent1"/>
                </a:solidFill>
                <a:cs typeface="Calibri Light"/>
              </a:rPr>
              <a:t>for</a:t>
            </a:r>
            <a:r>
              <a:rPr lang="en-US" sz="2400">
                <a:solidFill>
                  <a:schemeClr val="accent1"/>
                </a:solidFill>
                <a:cs typeface="Calibri Light"/>
              </a:rPr>
              <a:t>Life</a:t>
            </a: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763558" cy="5050702"/>
          </a:xfrm>
        </p:spPr>
        <p:txBody>
          <a:bodyPr vert="horz" lIns="91440" tIns="45720" rIns="91440" bIns="45720" rtlCol="0" anchor="ctr">
            <a:noAutofit/>
          </a:bodyPr>
          <a:lstStyle/>
          <a:p>
            <a:pPr marL="0" indent="0">
              <a:spcBef>
                <a:spcPts val="600"/>
              </a:spcBef>
              <a:buNone/>
            </a:pPr>
            <a:r>
              <a:rPr lang="en-US" sz="2400" b="1">
                <a:ea typeface="+mn-lt"/>
                <a:cs typeface="+mn-lt"/>
              </a:rPr>
              <a:t>PebblePad will host a new Leeds</a:t>
            </a:r>
            <a:r>
              <a:rPr lang="en-US" sz="2400" b="1" i="1">
                <a:ea typeface="+mn-lt"/>
                <a:cs typeface="+mn-lt"/>
              </a:rPr>
              <a:t>for</a:t>
            </a:r>
            <a:r>
              <a:rPr lang="en-US" sz="2400" b="1">
                <a:ea typeface="+mn-lt"/>
                <a:cs typeface="+mn-lt"/>
              </a:rPr>
              <a:t>Life workbook</a:t>
            </a:r>
          </a:p>
          <a:p>
            <a:pPr marL="342900" indent="-342900">
              <a:spcBef>
                <a:spcPts val="600"/>
              </a:spcBef>
            </a:pPr>
            <a:r>
              <a:rPr lang="en-US" sz="2400">
                <a:ea typeface="+mn-lt"/>
                <a:cs typeface="+mn-lt"/>
              </a:rPr>
              <a:t>Core institutional content has been developed for each of the Leeds</a:t>
            </a:r>
            <a:r>
              <a:rPr lang="en-US" sz="2400" i="1">
                <a:ea typeface="+mn-lt"/>
                <a:cs typeface="+mn-lt"/>
              </a:rPr>
              <a:t>for</a:t>
            </a:r>
            <a:r>
              <a:rPr lang="en-US" sz="2400">
                <a:ea typeface="+mn-lt"/>
                <a:cs typeface="+mn-lt"/>
              </a:rPr>
              <a:t>Life themes, appropriate to the students' level of study </a:t>
            </a:r>
          </a:p>
          <a:p>
            <a:pPr marL="342900" indent="-342900">
              <a:spcBef>
                <a:spcPts val="600"/>
              </a:spcBef>
            </a:pPr>
            <a:r>
              <a:rPr lang="en-US" sz="2400">
                <a:ea typeface="+mn-lt"/>
                <a:cs typeface="+mn-lt"/>
              </a:rPr>
              <a:t>Content visible to student and tutor</a:t>
            </a:r>
          </a:p>
          <a:p>
            <a:pPr marL="342900" indent="-342900">
              <a:spcBef>
                <a:spcPts val="600"/>
              </a:spcBef>
            </a:pPr>
            <a:r>
              <a:rPr lang="en-US" sz="2400">
                <a:ea typeface="+mn-lt"/>
                <a:cs typeface="+mn-lt"/>
              </a:rPr>
              <a:t>Encourages reflective practice </a:t>
            </a:r>
            <a:endParaRPr lang="en-US" sz="2400">
              <a:cs typeface="Calibri" panose="020F0502020204030204"/>
            </a:endParaRPr>
          </a:p>
          <a:p>
            <a:pPr marL="342900" indent="-342900">
              <a:spcBef>
                <a:spcPts val="600"/>
              </a:spcBef>
            </a:pPr>
            <a:r>
              <a:rPr lang="en-US" sz="2400">
                <a:ea typeface="+mn-lt"/>
                <a:cs typeface="+mn-lt"/>
              </a:rPr>
              <a:t>Facilitates students’ sense of belonging at Leeds</a:t>
            </a:r>
          </a:p>
          <a:p>
            <a:pPr marL="342900" indent="-342900">
              <a:spcBef>
                <a:spcPts val="600"/>
              </a:spcBef>
            </a:pPr>
            <a:r>
              <a:rPr lang="en-US" sz="2400">
                <a:ea typeface="+mn-lt"/>
                <a:cs typeface="+mn-lt"/>
              </a:rPr>
              <a:t>Student–led conversations with academic personal tutor</a:t>
            </a:r>
          </a:p>
        </p:txBody>
      </p:sp>
    </p:spTree>
    <p:extLst>
      <p:ext uri="{BB962C8B-B14F-4D97-AF65-F5344CB8AC3E}">
        <p14:creationId xmlns:p14="http://schemas.microsoft.com/office/powerpoint/2010/main" val="251203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a:solidFill>
                  <a:schemeClr val="accent1"/>
                </a:solidFill>
                <a:ea typeface="+mj-lt"/>
                <a:cs typeface="+mj-lt"/>
              </a:rPr>
              <a:t>PebblePad</a:t>
            </a:r>
            <a:br>
              <a:rPr lang="en-US" sz="2000">
                <a:solidFill>
                  <a:schemeClr val="accent1"/>
                </a:solidFill>
                <a:ea typeface="+mj-lt"/>
                <a:cs typeface="+mj-lt"/>
              </a:rPr>
            </a:br>
            <a:r>
              <a:rPr lang="en-US" sz="2400">
                <a:solidFill>
                  <a:schemeClr val="accent1"/>
                </a:solidFill>
                <a:ea typeface="+mj-lt"/>
                <a:cs typeface="+mj-lt"/>
              </a:rPr>
              <a:t>New tool for Leeds</a:t>
            </a:r>
            <a:r>
              <a:rPr lang="en-US" sz="2400" i="1">
                <a:solidFill>
                  <a:schemeClr val="accent1"/>
                </a:solidFill>
                <a:ea typeface="+mj-lt"/>
                <a:cs typeface="+mj-lt"/>
              </a:rPr>
              <a:t>for</a:t>
            </a:r>
            <a:r>
              <a:rPr lang="en-US" sz="2400">
                <a:solidFill>
                  <a:schemeClr val="accent1"/>
                </a:solidFill>
                <a:ea typeface="+mj-lt"/>
                <a:cs typeface="+mj-lt"/>
              </a:rPr>
              <a:t>Life</a:t>
            </a: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763558" cy="5050702"/>
          </a:xfrm>
        </p:spPr>
        <p:txBody>
          <a:bodyPr vert="horz" lIns="91440" tIns="45720" rIns="91440" bIns="45720" rtlCol="0" anchor="ctr">
            <a:noAutofit/>
          </a:bodyPr>
          <a:lstStyle/>
          <a:p>
            <a:pPr marL="0" indent="0">
              <a:spcBef>
                <a:spcPts val="600"/>
              </a:spcBef>
              <a:buNone/>
            </a:pPr>
            <a:r>
              <a:rPr lang="en-US" sz="2400" b="1">
                <a:ea typeface="+mn-lt"/>
                <a:cs typeface="+mn-lt"/>
              </a:rPr>
              <a:t>Timings for moving to the new tool</a:t>
            </a:r>
            <a:endParaRPr lang="en-US" sz="2400">
              <a:ea typeface="+mn-lt"/>
              <a:cs typeface="+mn-lt"/>
            </a:endParaRPr>
          </a:p>
          <a:p>
            <a:pPr marL="342900" indent="-342900">
              <a:spcBef>
                <a:spcPts val="600"/>
              </a:spcBef>
            </a:pPr>
            <a:r>
              <a:rPr lang="en-US" sz="2400">
                <a:ea typeface="+mn-lt"/>
                <a:cs typeface="+mn-lt"/>
              </a:rPr>
              <a:t>The refreshed Leeds</a:t>
            </a:r>
            <a:r>
              <a:rPr lang="en-US" sz="2400" i="1">
                <a:ea typeface="+mn-lt"/>
                <a:cs typeface="+mn-lt"/>
              </a:rPr>
              <a:t>for</a:t>
            </a:r>
            <a:r>
              <a:rPr lang="en-US" sz="2400">
                <a:ea typeface="+mn-lt"/>
                <a:cs typeface="+mn-lt"/>
              </a:rPr>
              <a:t>Life approach will be launched to students as part of Welcome, Induction, Transition from mid-August</a:t>
            </a:r>
            <a:endParaRPr lang="en-US" b="1">
              <a:ea typeface="+mn-lt"/>
              <a:cs typeface="+mn-lt"/>
            </a:endParaRPr>
          </a:p>
          <a:p>
            <a:pPr marL="342900" indent="-342900">
              <a:spcBef>
                <a:spcPts val="600"/>
              </a:spcBef>
            </a:pPr>
            <a:r>
              <a:rPr lang="en-US" sz="2400">
                <a:ea typeface="+mn-lt"/>
                <a:cs typeface="+mn-lt"/>
              </a:rPr>
              <a:t>PebblePad in use for academic personal tutoring for all UG and PGT students from the Autumn</a:t>
            </a:r>
          </a:p>
          <a:p>
            <a:pPr marL="342900" indent="-342900">
              <a:spcBef>
                <a:spcPts val="600"/>
              </a:spcBef>
            </a:pPr>
            <a:r>
              <a:rPr lang="en-US" sz="2400">
                <a:ea typeface="+mn-lt"/>
                <a:cs typeface="+mn-lt"/>
              </a:rPr>
              <a:t>PGTs who joined in January will be able to use the existing tool until end December</a:t>
            </a:r>
          </a:p>
        </p:txBody>
      </p:sp>
    </p:spTree>
    <p:extLst>
      <p:ext uri="{BB962C8B-B14F-4D97-AF65-F5344CB8AC3E}">
        <p14:creationId xmlns:p14="http://schemas.microsoft.com/office/powerpoint/2010/main" val="1927788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8">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0">
            <a:extLst>
              <a:ext uri="{FF2B5EF4-FFF2-40B4-BE49-F238E27FC236}">
                <a16:creationId xmlns:a16="http://schemas.microsoft.com/office/drawing/2014/main" id="{DFF16B65-59D7-4A0E-8C33-1F642CB64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2">
            <a:extLst>
              <a:ext uri="{FF2B5EF4-FFF2-40B4-BE49-F238E27FC236}">
                <a16:creationId xmlns:a16="http://schemas.microsoft.com/office/drawing/2014/main" id="{CC088931-6C28-48EC-B584-F9F3DECD2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4751674"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11154-58F9-4E4A-B49C-AE09BE73C36E}"/>
              </a:ext>
            </a:extLst>
          </p:cNvPr>
          <p:cNvSpPr>
            <a:spLocks noGrp="1"/>
          </p:cNvSpPr>
          <p:nvPr>
            <p:ph type="title"/>
          </p:nvPr>
        </p:nvSpPr>
        <p:spPr>
          <a:xfrm>
            <a:off x="1078753" y="1054121"/>
            <a:ext cx="4045981" cy="1184112"/>
          </a:xfrm>
        </p:spPr>
        <p:txBody>
          <a:bodyPr vert="horz" lIns="91440" tIns="45720" rIns="91440" bIns="45720" rtlCol="0">
            <a:normAutofit/>
          </a:bodyPr>
          <a:lstStyle/>
          <a:p>
            <a:r>
              <a:rPr lang="en-US" sz="2500">
                <a:cs typeface="Calibri Light"/>
              </a:rPr>
              <a:t>How will the </a:t>
            </a:r>
            <a:br>
              <a:rPr lang="en-US" sz="2500">
                <a:cs typeface="Calibri Light"/>
              </a:rPr>
            </a:br>
            <a:r>
              <a:rPr lang="en-US" sz="2500">
                <a:cs typeface="Calibri Light"/>
              </a:rPr>
              <a:t>PebblePad </a:t>
            </a:r>
            <a:br>
              <a:rPr lang="en-US" sz="2500">
                <a:cs typeface="Calibri Light"/>
              </a:rPr>
            </a:br>
            <a:r>
              <a:rPr lang="en-US" sz="2500">
                <a:cs typeface="Calibri Light"/>
              </a:rPr>
              <a:t>system look?</a:t>
            </a:r>
            <a:endParaRPr lang="en-US" sz="2500"/>
          </a:p>
        </p:txBody>
      </p:sp>
      <p:sp>
        <p:nvSpPr>
          <p:cNvPr id="8" name="Content Placeholder 7">
            <a:extLst>
              <a:ext uri="{FF2B5EF4-FFF2-40B4-BE49-F238E27FC236}">
                <a16:creationId xmlns:a16="http://schemas.microsoft.com/office/drawing/2014/main" id="{E3FDFA2B-B646-41CD-95EA-E3800CB5EDDC}"/>
              </a:ext>
            </a:extLst>
          </p:cNvPr>
          <p:cNvSpPr>
            <a:spLocks noGrp="1"/>
          </p:cNvSpPr>
          <p:nvPr>
            <p:ph idx="1"/>
          </p:nvPr>
        </p:nvSpPr>
        <p:spPr>
          <a:xfrm>
            <a:off x="1078992" y="2399100"/>
            <a:ext cx="4045742" cy="3400968"/>
          </a:xfrm>
        </p:spPr>
        <p:txBody>
          <a:bodyPr vert="horz" lIns="91440" tIns="45720" rIns="91440" bIns="45720" rtlCol="0" anchor="t">
            <a:normAutofit/>
          </a:bodyPr>
          <a:lstStyle/>
          <a:p>
            <a:r>
              <a:rPr lang="en-US" sz="2000">
                <a:cs typeface="Calibri"/>
              </a:rPr>
              <a:t>These are example views</a:t>
            </a:r>
          </a:p>
          <a:p>
            <a:r>
              <a:rPr lang="en-US" sz="2000">
                <a:cs typeface="Calibri"/>
              </a:rPr>
              <a:t>The LeedsforLife workbook is being built in the system at the moment</a:t>
            </a:r>
          </a:p>
        </p:txBody>
      </p:sp>
      <p:pic>
        <p:nvPicPr>
          <p:cNvPr id="4" name="Picture 4" descr="Graphical user interface, application&#10;&#10;Description automatically generated">
            <a:extLst>
              <a:ext uri="{FF2B5EF4-FFF2-40B4-BE49-F238E27FC236}">
                <a16:creationId xmlns:a16="http://schemas.microsoft.com/office/drawing/2014/main" id="{330DDCBA-1A61-4E02-AFA4-FA6A98584E0E}"/>
              </a:ext>
            </a:extLst>
          </p:cNvPr>
          <p:cNvPicPr>
            <a:picLocks noChangeAspect="1"/>
          </p:cNvPicPr>
          <p:nvPr/>
        </p:nvPicPr>
        <p:blipFill>
          <a:blip r:embed="rId3"/>
          <a:stretch>
            <a:fillRect/>
          </a:stretch>
        </p:blipFill>
        <p:spPr>
          <a:xfrm>
            <a:off x="6095695" y="3362522"/>
            <a:ext cx="5467189" cy="2063864"/>
          </a:xfrm>
          <a:prstGeom prst="rect">
            <a:avLst/>
          </a:prstGeom>
          <a:effectLst>
            <a:outerShdw blurRad="406400" dist="317500" dir="5400000" sx="89000" sy="89000" rotWithShape="0">
              <a:prstClr val="black">
                <a:alpha val="15000"/>
              </a:prstClr>
            </a:outerShdw>
          </a:effectLst>
        </p:spPr>
      </p:pic>
      <p:pic>
        <p:nvPicPr>
          <p:cNvPr id="3" name="Picture 3" descr="Graphical user interface, application&#10;&#10;Description automatically generated">
            <a:extLst>
              <a:ext uri="{FF2B5EF4-FFF2-40B4-BE49-F238E27FC236}">
                <a16:creationId xmlns:a16="http://schemas.microsoft.com/office/drawing/2014/main" id="{4D940125-67AA-4362-B2DA-0F64FBD12FAC}"/>
              </a:ext>
            </a:extLst>
          </p:cNvPr>
          <p:cNvPicPr>
            <a:picLocks noChangeAspect="1"/>
          </p:cNvPicPr>
          <p:nvPr/>
        </p:nvPicPr>
        <p:blipFill>
          <a:blip r:embed="rId4"/>
          <a:stretch>
            <a:fillRect/>
          </a:stretch>
        </p:blipFill>
        <p:spPr>
          <a:xfrm>
            <a:off x="6068410" y="1325773"/>
            <a:ext cx="1732795" cy="905385"/>
          </a:xfrm>
          <a:prstGeom prst="rect">
            <a:avLst/>
          </a:prstGeom>
          <a:effectLst>
            <a:outerShdw blurRad="406400" dist="317500" dir="5400000" sx="89000" sy="89000" rotWithShape="0">
              <a:prstClr val="black">
                <a:alpha val="15000"/>
              </a:prstClr>
            </a:outerShdw>
          </a:effectLst>
        </p:spPr>
      </p:pic>
      <p:pic>
        <p:nvPicPr>
          <p:cNvPr id="5" name="Picture 5" descr="A picture containing text, screenshot, aquatic bird&#10;&#10;Description automatically generated">
            <a:extLst>
              <a:ext uri="{FF2B5EF4-FFF2-40B4-BE49-F238E27FC236}">
                <a16:creationId xmlns:a16="http://schemas.microsoft.com/office/drawing/2014/main" id="{589B2C4D-31FE-41C1-8FDF-094D9D98730D}"/>
              </a:ext>
            </a:extLst>
          </p:cNvPr>
          <p:cNvPicPr>
            <a:picLocks noChangeAspect="1"/>
          </p:cNvPicPr>
          <p:nvPr/>
        </p:nvPicPr>
        <p:blipFill>
          <a:blip r:embed="rId5"/>
          <a:stretch>
            <a:fillRect/>
          </a:stretch>
        </p:blipFill>
        <p:spPr>
          <a:xfrm>
            <a:off x="7962074" y="1356097"/>
            <a:ext cx="1732795" cy="844737"/>
          </a:xfrm>
          <a:prstGeom prst="rect">
            <a:avLst/>
          </a:prstGeom>
          <a:effectLst>
            <a:outerShdw blurRad="406400" dist="317500" dir="5400000" sx="89000" sy="89000" rotWithShape="0">
              <a:prstClr val="black">
                <a:alpha val="15000"/>
              </a:prstClr>
            </a:outerShdw>
          </a:effectLst>
        </p:spPr>
      </p:pic>
      <p:pic>
        <p:nvPicPr>
          <p:cNvPr id="7" name="Picture 8">
            <a:extLst>
              <a:ext uri="{FF2B5EF4-FFF2-40B4-BE49-F238E27FC236}">
                <a16:creationId xmlns:a16="http://schemas.microsoft.com/office/drawing/2014/main" id="{E212C20F-DD9D-4E6C-9861-0C45008CA1DF}"/>
              </a:ext>
            </a:extLst>
          </p:cNvPr>
          <p:cNvPicPr>
            <a:picLocks noChangeAspect="1"/>
          </p:cNvPicPr>
          <p:nvPr/>
        </p:nvPicPr>
        <p:blipFill>
          <a:blip r:embed="rId6"/>
          <a:stretch>
            <a:fillRect/>
          </a:stretch>
        </p:blipFill>
        <p:spPr>
          <a:xfrm>
            <a:off x="9855737" y="1386051"/>
            <a:ext cx="1734430" cy="784829"/>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288379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a:solidFill>
                  <a:schemeClr val="accent1"/>
                </a:solidFill>
              </a:rPr>
              <a:t>Learning Analytics</a:t>
            </a:r>
            <a:br>
              <a:rPr lang="en-US" sz="4800">
                <a:cs typeface="Calibri Light"/>
              </a:rPr>
            </a:br>
            <a:r>
              <a:rPr lang="en-US" sz="2400">
                <a:solidFill>
                  <a:schemeClr val="accent1"/>
                </a:solidFill>
                <a:cs typeface="Calibri Light"/>
              </a:rPr>
              <a:t>Informing conversations</a:t>
            </a:r>
            <a:endParaRPr lang="en-US" sz="2400">
              <a:solidFill>
                <a:schemeClr val="accent1"/>
              </a:solidFill>
            </a:endParaRP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763558" cy="5050702"/>
          </a:xfrm>
        </p:spPr>
        <p:txBody>
          <a:bodyPr vert="horz" lIns="91440" tIns="45720" rIns="91440" bIns="45720" rtlCol="0" anchor="ctr">
            <a:noAutofit/>
          </a:bodyPr>
          <a:lstStyle/>
          <a:p>
            <a:pPr>
              <a:buFont typeface="Arial"/>
              <a:buChar char="•"/>
            </a:pPr>
            <a:r>
              <a:rPr lang="en-US" sz="2400" b="1">
                <a:ea typeface="+mn-lt"/>
                <a:cs typeface="+mn-lt"/>
              </a:rPr>
              <a:t>Will provide individual student dashboards </a:t>
            </a:r>
            <a:r>
              <a:rPr lang="en-US" sz="2400">
                <a:ea typeface="+mn-lt"/>
                <a:cs typeface="+mn-lt"/>
              </a:rPr>
              <a:t>with up-to-date learning engagement information on use of digital education resources. Helps inform conversations between students and tutors about academic progress</a:t>
            </a:r>
            <a:endParaRPr lang="en-US" sz="2400">
              <a:cs typeface="Calibri" panose="020F0502020204030204"/>
            </a:endParaRPr>
          </a:p>
          <a:p>
            <a:pPr>
              <a:buFont typeface="Arial"/>
              <a:buChar char="•"/>
            </a:pPr>
            <a:r>
              <a:rPr lang="en-US" sz="2400" b="1">
                <a:ea typeface="+mn-lt"/>
                <a:cs typeface="+mn-lt"/>
              </a:rPr>
              <a:t>Will provide students with increased autonomy</a:t>
            </a:r>
            <a:r>
              <a:rPr lang="en-US" sz="2400">
                <a:ea typeface="+mn-lt"/>
                <a:cs typeface="+mn-lt"/>
              </a:rPr>
              <a:t> over their learning journey and help them to shape and structure their own approaches to learning alongside their own personal goals &amp; measures of success </a:t>
            </a:r>
            <a:endParaRPr lang="en-US" sz="2400">
              <a:cs typeface="Calibri"/>
            </a:endParaRPr>
          </a:p>
        </p:txBody>
      </p:sp>
    </p:spTree>
    <p:extLst>
      <p:ext uri="{BB962C8B-B14F-4D97-AF65-F5344CB8AC3E}">
        <p14:creationId xmlns:p14="http://schemas.microsoft.com/office/powerpoint/2010/main" val="222451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a:solidFill>
                  <a:schemeClr val="accent1"/>
                </a:solidFill>
              </a:rPr>
              <a:t>Learning Analytics</a:t>
            </a:r>
            <a:br>
              <a:rPr lang="en-US" sz="4800">
                <a:cs typeface="Calibri Light"/>
              </a:rPr>
            </a:br>
            <a:r>
              <a:rPr lang="en-US" sz="2400">
                <a:solidFill>
                  <a:schemeClr val="accent1"/>
                </a:solidFill>
                <a:cs typeface="Calibri Light"/>
              </a:rPr>
              <a:t>Informing conversations</a:t>
            </a:r>
            <a:endParaRPr lang="en-US" sz="2400">
              <a:solidFill>
                <a:schemeClr val="accent1"/>
              </a:solidFill>
            </a:endParaRP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763558" cy="5050702"/>
          </a:xfrm>
        </p:spPr>
        <p:txBody>
          <a:bodyPr vert="horz" lIns="91440" tIns="45720" rIns="91440" bIns="45720" rtlCol="0" anchor="ctr">
            <a:noAutofit/>
          </a:bodyPr>
          <a:lstStyle/>
          <a:p>
            <a:pPr>
              <a:buFont typeface="Arial"/>
              <a:buChar char="•"/>
            </a:pPr>
            <a:r>
              <a:rPr lang="en-US" sz="2400">
                <a:ea typeface="+mn-lt"/>
                <a:cs typeface="+mn-lt"/>
              </a:rPr>
              <a:t>Piloted across a number of Schools with students, academic &amp; professional service colleagues</a:t>
            </a:r>
            <a:endParaRPr lang="en-US"/>
          </a:p>
          <a:p>
            <a:pPr>
              <a:buFont typeface="Arial"/>
              <a:buChar char="•"/>
            </a:pPr>
            <a:r>
              <a:rPr lang="en-US" sz="2400">
                <a:ea typeface="+mn-lt"/>
                <a:cs typeface="+mn-lt"/>
              </a:rPr>
              <a:t>Staff &amp; students providing feedback to help inform the system &amp; its wider roll-out in September </a:t>
            </a:r>
            <a:endParaRPr lang="en-US"/>
          </a:p>
          <a:p>
            <a:pPr>
              <a:buFont typeface="Arial"/>
              <a:buChar char="•"/>
            </a:pPr>
            <a:r>
              <a:rPr lang="en-US" sz="2400">
                <a:ea typeface="+mn-lt"/>
                <a:cs typeface="+mn-lt"/>
              </a:rPr>
              <a:t>Virtual classrooms (BB Collaborate, MS Teams, Zoom), Banner, Minerva, Library eResource and loan, and MS Stream data, will all be integrated for September launch</a:t>
            </a:r>
            <a:endParaRPr lang="en-US" sz="2400">
              <a:cs typeface="Calibri"/>
            </a:endParaRPr>
          </a:p>
        </p:txBody>
      </p:sp>
    </p:spTree>
    <p:extLst>
      <p:ext uri="{BB962C8B-B14F-4D97-AF65-F5344CB8AC3E}">
        <p14:creationId xmlns:p14="http://schemas.microsoft.com/office/powerpoint/2010/main" val="350765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CC62-FF20-4C9D-A08D-21CFC5F4BF0E}"/>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Refreshing the vision</a:t>
            </a:r>
          </a:p>
        </p:txBody>
      </p:sp>
      <p:sp>
        <p:nvSpPr>
          <p:cNvPr id="3" name="Text Placeholder 2">
            <a:extLst>
              <a:ext uri="{FF2B5EF4-FFF2-40B4-BE49-F238E27FC236}">
                <a16:creationId xmlns:a16="http://schemas.microsoft.com/office/drawing/2014/main" id="{AAE38CEF-914C-4722-B8A1-E3E05B0EAC14}"/>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a:solidFill>
                <a:schemeClr val="tx1"/>
              </a:solidFill>
              <a:cs typeface="Calibri"/>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Phoroptor">
            <a:extLst>
              <a:ext uri="{FF2B5EF4-FFF2-40B4-BE49-F238E27FC236}">
                <a16:creationId xmlns:a16="http://schemas.microsoft.com/office/drawing/2014/main" id="{8D6E1E55-151F-4164-942E-DEDB52308D20}"/>
              </a:ext>
            </a:extLst>
          </p:cNvPr>
          <p:cNvPicPr>
            <a:picLocks noChangeAspect="1"/>
          </p:cNvPicPr>
          <p:nvPr/>
        </p:nvPicPr>
        <p:blipFill rotWithShape="1">
          <a:blip r:embed="rId3"/>
          <a:srcRect l="31694" r="-3" b="-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774090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8">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911154-58F9-4E4A-B49C-AE09BE73C36E}"/>
              </a:ext>
            </a:extLst>
          </p:cNvPr>
          <p:cNvSpPr>
            <a:spLocks noGrp="1"/>
          </p:cNvSpPr>
          <p:nvPr>
            <p:ph type="title"/>
          </p:nvPr>
        </p:nvSpPr>
        <p:spPr>
          <a:xfrm>
            <a:off x="838200" y="365125"/>
            <a:ext cx="3200400" cy="1325563"/>
          </a:xfrm>
        </p:spPr>
        <p:txBody>
          <a:bodyPr vert="horz" lIns="91440" tIns="45720" rIns="91440" bIns="45720" rtlCol="0">
            <a:normAutofit/>
          </a:bodyPr>
          <a:lstStyle/>
          <a:p>
            <a:r>
              <a:rPr lang="en-US" sz="2700">
                <a:cs typeface="Calibri Light"/>
              </a:rPr>
              <a:t>How will the </a:t>
            </a:r>
            <a:br>
              <a:rPr lang="en-US" sz="2700">
                <a:cs typeface="Calibri Light"/>
              </a:rPr>
            </a:br>
            <a:r>
              <a:rPr lang="en-US" sz="2700">
                <a:cs typeface="Calibri Light"/>
              </a:rPr>
              <a:t>learning analytics dashboards look?</a:t>
            </a:r>
            <a:endParaRPr lang="en-US" sz="2700"/>
          </a:p>
        </p:txBody>
      </p:sp>
      <p:sp>
        <p:nvSpPr>
          <p:cNvPr id="8" name="Content Placeholder 7">
            <a:extLst>
              <a:ext uri="{FF2B5EF4-FFF2-40B4-BE49-F238E27FC236}">
                <a16:creationId xmlns:a16="http://schemas.microsoft.com/office/drawing/2014/main" id="{E3FDFA2B-B646-41CD-95EA-E3800CB5EDDC}"/>
              </a:ext>
            </a:extLst>
          </p:cNvPr>
          <p:cNvSpPr>
            <a:spLocks noGrp="1"/>
          </p:cNvSpPr>
          <p:nvPr>
            <p:ph idx="1"/>
          </p:nvPr>
        </p:nvSpPr>
        <p:spPr>
          <a:xfrm>
            <a:off x="838201" y="1825625"/>
            <a:ext cx="3200400" cy="4351338"/>
          </a:xfrm>
        </p:spPr>
        <p:txBody>
          <a:bodyPr>
            <a:normAutofit/>
          </a:bodyPr>
          <a:lstStyle/>
          <a:p>
            <a:endParaRPr lang="en-US" sz="1800"/>
          </a:p>
        </p:txBody>
      </p:sp>
      <p:sp>
        <p:nvSpPr>
          <p:cNvPr id="34"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505A6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10;&#10;Description automatically generated">
            <a:extLst>
              <a:ext uri="{FF2B5EF4-FFF2-40B4-BE49-F238E27FC236}">
                <a16:creationId xmlns:a16="http://schemas.microsoft.com/office/drawing/2014/main" id="{6C456A7E-19B7-48BE-AF2F-2C82553FF533}"/>
              </a:ext>
            </a:extLst>
          </p:cNvPr>
          <p:cNvPicPr>
            <a:picLocks noChangeAspect="1"/>
          </p:cNvPicPr>
          <p:nvPr/>
        </p:nvPicPr>
        <p:blipFill rotWithShape="1">
          <a:blip r:embed="rId3"/>
          <a:srcRect r="6894" b="3"/>
          <a:stretch/>
        </p:blipFill>
        <p:spPr>
          <a:xfrm>
            <a:off x="5603706" y="1258529"/>
            <a:ext cx="5638853" cy="4330205"/>
          </a:xfrm>
          <a:prstGeom prst="rect">
            <a:avLst/>
          </a:prstGeom>
        </p:spPr>
      </p:pic>
    </p:spTree>
    <p:extLst>
      <p:ext uri="{BB962C8B-B14F-4D97-AF65-F5344CB8AC3E}">
        <p14:creationId xmlns:p14="http://schemas.microsoft.com/office/powerpoint/2010/main" val="66905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3077-8F22-466A-B9E6-2CEA1F25333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Training and development</a:t>
            </a:r>
          </a:p>
        </p:txBody>
      </p:sp>
      <p:sp>
        <p:nvSpPr>
          <p:cNvPr id="3" name="Text Placeholder 2">
            <a:extLst>
              <a:ext uri="{FF2B5EF4-FFF2-40B4-BE49-F238E27FC236}">
                <a16:creationId xmlns:a16="http://schemas.microsoft.com/office/drawing/2014/main" id="{81363204-005B-41C7-B031-649DE9D90798}"/>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a:solidFill>
                <a:schemeClr val="tx1"/>
              </a:solidFill>
            </a:endParaRP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a:extLst>
              <a:ext uri="{FF2B5EF4-FFF2-40B4-BE49-F238E27FC236}">
                <a16:creationId xmlns:a16="http://schemas.microsoft.com/office/drawing/2014/main" id="{4C135FA1-9480-4D08-97BC-1759DD16454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974" r="2537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829543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a:solidFill>
                  <a:schemeClr val="accent1"/>
                </a:solidFill>
              </a:rPr>
              <a:t>Training &amp; Development</a:t>
            </a:r>
            <a:br>
              <a:rPr lang="en-US" sz="4800">
                <a:cs typeface="Calibri Light"/>
              </a:rPr>
            </a:br>
            <a:r>
              <a:rPr lang="en-US" sz="2400">
                <a:solidFill>
                  <a:schemeClr val="accent1"/>
                </a:solidFill>
                <a:cs typeface="Calibri Light"/>
              </a:rPr>
              <a:t>Supporting colleagues</a:t>
            </a: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763558" cy="5050702"/>
          </a:xfrm>
        </p:spPr>
        <p:txBody>
          <a:bodyPr vert="horz" lIns="91440" tIns="45720" rIns="91440" bIns="45720" rtlCol="0" anchor="ctr">
            <a:noAutofit/>
          </a:bodyPr>
          <a:lstStyle/>
          <a:p>
            <a:pPr marL="0" indent="0">
              <a:buNone/>
            </a:pPr>
            <a:r>
              <a:rPr lang="en-US" sz="2400" b="1">
                <a:ea typeface="+mn-lt"/>
                <a:cs typeface="+mn-lt"/>
              </a:rPr>
              <a:t>Combining development with practical training on systems </a:t>
            </a:r>
            <a:endParaRPr lang="en-US">
              <a:cs typeface="Calibri"/>
            </a:endParaRPr>
          </a:p>
          <a:p>
            <a:pPr marL="342900" indent="-342900"/>
            <a:r>
              <a:rPr lang="en-US" sz="2400" b="1">
                <a:cs typeface="Calibri"/>
              </a:rPr>
              <a:t>Faculty Leeds</a:t>
            </a:r>
            <a:r>
              <a:rPr lang="en-US" sz="2400" b="1" i="1">
                <a:cs typeface="Calibri"/>
              </a:rPr>
              <a:t>for</a:t>
            </a:r>
            <a:r>
              <a:rPr lang="en-US" sz="2400" b="1">
                <a:cs typeface="Calibri"/>
              </a:rPr>
              <a:t>Life briefings </a:t>
            </a:r>
            <a:r>
              <a:rPr lang="en-US" sz="2400">
                <a:cs typeface="Calibri"/>
              </a:rPr>
              <a:t>hosted by your Faculty Pro Dean for Student Education </a:t>
            </a:r>
            <a:br>
              <a:rPr lang="en-US" sz="2400">
                <a:cs typeface="Calibri"/>
              </a:rPr>
            </a:br>
            <a:r>
              <a:rPr lang="en-US" sz="2400">
                <a:cs typeface="Calibri"/>
              </a:rPr>
              <a:t>24 June – 8 July, </a:t>
            </a:r>
            <a:r>
              <a:rPr lang="en-US" sz="2400" i="1">
                <a:cs typeface="Calibri"/>
              </a:rPr>
              <a:t>50mins</a:t>
            </a:r>
            <a:endParaRPr lang="en-US">
              <a:cs typeface="Calibri"/>
            </a:endParaRPr>
          </a:p>
          <a:p>
            <a:pPr marL="342900" indent="-342900">
              <a:buFont typeface="Arial"/>
            </a:pPr>
            <a:r>
              <a:rPr lang="en-US" sz="2400" b="1">
                <a:cs typeface="Calibri"/>
              </a:rPr>
              <a:t>Essential training for Academic Personal Tutors</a:t>
            </a:r>
            <a:r>
              <a:rPr lang="en-US" sz="2400">
                <a:cs typeface="Calibri"/>
              </a:rPr>
              <a:t> </a:t>
            </a:r>
            <a:br>
              <a:rPr lang="en-US" sz="2400">
                <a:cs typeface="Calibri"/>
              </a:rPr>
            </a:br>
            <a:r>
              <a:rPr lang="en-US" sz="2400">
                <a:cs typeface="Calibri"/>
              </a:rPr>
              <a:t>including use of systems, sharing good practice, developing a sense of belonging </a:t>
            </a:r>
            <a:br>
              <a:rPr lang="en-US" sz="2400">
                <a:cs typeface="Calibri"/>
              </a:rPr>
            </a:br>
            <a:r>
              <a:rPr lang="en-US" sz="2400">
                <a:cs typeface="Calibri"/>
              </a:rPr>
              <a:t>July onwards, </a:t>
            </a:r>
            <a:r>
              <a:rPr lang="en-US" sz="2400" i="1">
                <a:cs typeface="Calibri"/>
              </a:rPr>
              <a:t>90mins</a:t>
            </a:r>
          </a:p>
        </p:txBody>
      </p:sp>
    </p:spTree>
    <p:extLst>
      <p:ext uri="{BB962C8B-B14F-4D97-AF65-F5344CB8AC3E}">
        <p14:creationId xmlns:p14="http://schemas.microsoft.com/office/powerpoint/2010/main" val="158498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7B74-2BC4-460F-B73C-B5EEB70E4C50}"/>
              </a:ext>
            </a:extLst>
          </p:cNvPr>
          <p:cNvSpPr>
            <a:spLocks noGrp="1"/>
          </p:cNvSpPr>
          <p:nvPr>
            <p:ph type="title"/>
          </p:nvPr>
        </p:nvSpPr>
        <p:spPr>
          <a:xfrm>
            <a:off x="7464614" y="1783959"/>
            <a:ext cx="4253560" cy="2889114"/>
          </a:xfrm>
        </p:spPr>
        <p:txBody>
          <a:bodyPr vert="horz" lIns="91440" tIns="45720" rIns="91440" bIns="45720" rtlCol="0" anchor="b">
            <a:normAutofit/>
          </a:bodyPr>
          <a:lstStyle/>
          <a:p>
            <a:r>
              <a:rPr lang="en-US" sz="4200" b="1"/>
              <a:t>We need your support to fulfil the promise of Leeds</a:t>
            </a:r>
            <a:r>
              <a:rPr lang="en-US" sz="4200" b="1" i="1"/>
              <a:t>for</a:t>
            </a:r>
            <a:r>
              <a:rPr lang="en-US" sz="4200" b="1"/>
              <a:t>Life</a:t>
            </a:r>
            <a:endParaRPr lang="en-US" sz="4200"/>
          </a:p>
        </p:txBody>
      </p:sp>
      <p:sp>
        <p:nvSpPr>
          <p:cNvPr id="3" name="Content Placeholder 2">
            <a:extLst>
              <a:ext uri="{FF2B5EF4-FFF2-40B4-BE49-F238E27FC236}">
                <a16:creationId xmlns:a16="http://schemas.microsoft.com/office/drawing/2014/main" id="{AC35B403-194F-4D1B-BD00-2FD79A9AAC25}"/>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a:solidFill>
                <a:schemeClr val="tx1"/>
              </a:solidFill>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White puzzle with one red piece">
            <a:extLst>
              <a:ext uri="{FF2B5EF4-FFF2-40B4-BE49-F238E27FC236}">
                <a16:creationId xmlns:a16="http://schemas.microsoft.com/office/drawing/2014/main" id="{E90D57B9-662F-47D6-97BA-902D7ED6FB54}"/>
              </a:ext>
            </a:extLst>
          </p:cNvPr>
          <p:cNvPicPr>
            <a:picLocks noChangeAspect="1"/>
          </p:cNvPicPr>
          <p:nvPr/>
        </p:nvPicPr>
        <p:blipFill rotWithShape="1">
          <a:blip r:embed="rId3"/>
          <a:srcRect l="21998" r="2035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2373597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a:solidFill>
                  <a:schemeClr val="accent1"/>
                </a:solidFill>
              </a:rPr>
              <a:t>Leeds</a:t>
            </a:r>
            <a:r>
              <a:rPr lang="en-US" sz="4800" i="1">
                <a:solidFill>
                  <a:schemeClr val="accent1"/>
                </a:solidFill>
              </a:rPr>
              <a:t>for</a:t>
            </a:r>
            <a:r>
              <a:rPr lang="en-US" sz="4800">
                <a:solidFill>
                  <a:schemeClr val="accent1"/>
                </a:solidFill>
              </a:rPr>
              <a:t>Life</a:t>
            </a:r>
            <a:br>
              <a:rPr lang="en-US" sz="2400">
                <a:solidFill>
                  <a:schemeClr val="accent1"/>
                </a:solidFill>
                <a:cs typeface="Calibri Light"/>
              </a:rPr>
            </a:br>
            <a:r>
              <a:rPr lang="en-US" sz="4000" b="1">
                <a:solidFill>
                  <a:schemeClr val="accent1"/>
                </a:solidFill>
                <a:cs typeface="Calibri Light"/>
              </a:rPr>
              <a:t> </a:t>
            </a:r>
            <a:r>
              <a:rPr lang="en-US" sz="4000" b="1">
                <a:solidFill>
                  <a:schemeClr val="accent1"/>
                </a:solidFill>
                <a:ea typeface="+mj-lt"/>
                <a:cs typeface="+mj-lt"/>
              </a:rPr>
              <a:t>Needs you!</a:t>
            </a: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763558" cy="5050702"/>
          </a:xfrm>
        </p:spPr>
        <p:txBody>
          <a:bodyPr vert="horz" lIns="91440" tIns="45720" rIns="91440" bIns="45720" rtlCol="0" anchor="ctr">
            <a:noAutofit/>
          </a:bodyPr>
          <a:lstStyle/>
          <a:p>
            <a:pPr>
              <a:buFont typeface="Arial"/>
              <a:buChar char="•"/>
            </a:pPr>
            <a:r>
              <a:rPr lang="en-US" sz="2400" b="1">
                <a:ea typeface="+mn-lt"/>
                <a:cs typeface="+mn-lt"/>
              </a:rPr>
              <a:t>Your leadership</a:t>
            </a:r>
          </a:p>
          <a:p>
            <a:pPr lvl="1">
              <a:buFont typeface="Arial"/>
              <a:buChar char="•"/>
            </a:pPr>
            <a:r>
              <a:rPr lang="en-US" sz="2000">
                <a:ea typeface="+mn-lt"/>
                <a:cs typeface="+mn-lt"/>
              </a:rPr>
              <a:t>Please encourage colleagues to engage</a:t>
            </a:r>
          </a:p>
          <a:p>
            <a:pPr lvl="1">
              <a:buFont typeface="Arial"/>
              <a:buChar char="•"/>
            </a:pPr>
            <a:r>
              <a:rPr lang="en-US" sz="2000">
                <a:ea typeface="+mn-lt"/>
                <a:cs typeface="+mn-lt"/>
              </a:rPr>
              <a:t>And help them make time for this important role</a:t>
            </a:r>
          </a:p>
          <a:p>
            <a:pPr>
              <a:buFont typeface="Arial"/>
              <a:buChar char="•"/>
            </a:pPr>
            <a:r>
              <a:rPr lang="en-US" sz="2400" b="1">
                <a:ea typeface="+mn-lt"/>
                <a:cs typeface="+mn-lt"/>
              </a:rPr>
              <a:t>We will keep you informed</a:t>
            </a:r>
          </a:p>
          <a:p>
            <a:pPr lvl="1">
              <a:buFont typeface="Arial"/>
              <a:buChar char="•"/>
            </a:pPr>
            <a:r>
              <a:rPr lang="en-US" sz="2000">
                <a:ea typeface="+mn-lt"/>
                <a:cs typeface="+mn-lt"/>
              </a:rPr>
              <a:t>Fortnightly Leeds</a:t>
            </a:r>
            <a:r>
              <a:rPr lang="en-US" sz="2000" i="1">
                <a:ea typeface="+mn-lt"/>
                <a:cs typeface="+mn-lt"/>
              </a:rPr>
              <a:t>for</a:t>
            </a:r>
            <a:r>
              <a:rPr lang="en-US" sz="2000">
                <a:ea typeface="+mn-lt"/>
                <a:cs typeface="+mn-lt"/>
              </a:rPr>
              <a:t>Life updates across MS Teams</a:t>
            </a:r>
          </a:p>
          <a:p>
            <a:pPr>
              <a:buFont typeface="Arial"/>
              <a:buChar char="•"/>
            </a:pPr>
            <a:r>
              <a:rPr lang="en-US" sz="2400" b="1">
                <a:ea typeface="+mn-lt"/>
                <a:cs typeface="+mn-lt"/>
              </a:rPr>
              <a:t>Stay in touch </a:t>
            </a:r>
          </a:p>
          <a:p>
            <a:pPr lvl="1">
              <a:buFont typeface="Arial"/>
              <a:buChar char="•"/>
            </a:pPr>
            <a:r>
              <a:rPr lang="en-US" sz="2000">
                <a:ea typeface="+mn-lt"/>
                <a:cs typeface="+mn-lt"/>
              </a:rPr>
              <a:t>View all the latest news and resources on our </a:t>
            </a:r>
            <a:r>
              <a:rPr lang="en-US" sz="2000">
                <a:ea typeface="+mn-lt"/>
                <a:cs typeface="+mn-lt"/>
                <a:hlinkClick r:id="rId3"/>
              </a:rPr>
              <a:t>project website</a:t>
            </a:r>
            <a:r>
              <a:rPr lang="en-US" sz="2000">
                <a:ea typeface="+mn-lt"/>
                <a:cs typeface="+mn-lt"/>
              </a:rPr>
              <a:t> or get in touch </a:t>
            </a:r>
            <a:r>
              <a:rPr lang="en-US" sz="2000">
                <a:ea typeface="+mn-lt"/>
                <a:cs typeface="+mn-lt"/>
                <a:hlinkClick r:id="rId4"/>
              </a:rPr>
              <a:t>Leeds</a:t>
            </a:r>
            <a:r>
              <a:rPr lang="en-US" sz="2000" i="1">
                <a:ea typeface="+mn-lt"/>
                <a:cs typeface="+mn-lt"/>
                <a:hlinkClick r:id="rId4"/>
              </a:rPr>
              <a:t>for</a:t>
            </a:r>
            <a:r>
              <a:rPr lang="en-US" sz="2000">
                <a:ea typeface="+mn-lt"/>
                <a:cs typeface="+mn-lt"/>
                <a:hlinkClick r:id="rId4"/>
              </a:rPr>
              <a:t>Life@leeds.ac.uk</a:t>
            </a:r>
            <a:endParaRPr lang="en-US" sz="2000">
              <a:ea typeface="+mn-lt"/>
              <a:cs typeface="+mn-lt"/>
            </a:endParaRPr>
          </a:p>
        </p:txBody>
      </p:sp>
    </p:spTree>
    <p:extLst>
      <p:ext uri="{BB962C8B-B14F-4D97-AF65-F5344CB8AC3E}">
        <p14:creationId xmlns:p14="http://schemas.microsoft.com/office/powerpoint/2010/main" val="367511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B4362-9915-4B0B-AF30-F428F0F24255}"/>
              </a:ext>
            </a:extLst>
          </p:cNvPr>
          <p:cNvSpPr>
            <a:spLocks noGrp="1"/>
          </p:cNvSpPr>
          <p:nvPr>
            <p:ph type="title"/>
          </p:nvPr>
        </p:nvSpPr>
        <p:spPr>
          <a:xfrm>
            <a:off x="838200" y="963877"/>
            <a:ext cx="3494362" cy="4930246"/>
          </a:xfrm>
        </p:spPr>
        <p:txBody>
          <a:bodyPr>
            <a:normAutofit/>
          </a:bodyPr>
          <a:lstStyle/>
          <a:p>
            <a:pPr algn="r"/>
            <a:r>
              <a:rPr lang="en-US" b="1" err="1">
                <a:cs typeface="Calibri Light"/>
              </a:rPr>
              <a:t>Leeds</a:t>
            </a:r>
            <a:r>
              <a:rPr lang="en-US" b="1" i="1" err="1">
                <a:cs typeface="Calibri Light"/>
              </a:rPr>
              <a:t>for</a:t>
            </a:r>
            <a:r>
              <a:rPr lang="en-US" b="1" err="1">
                <a:cs typeface="Calibri Light"/>
              </a:rPr>
              <a:t>Life</a:t>
            </a:r>
            <a:r>
              <a:rPr lang="en-US" b="1">
                <a:cs typeface="Calibri Light"/>
              </a:rPr>
              <a:t> </a:t>
            </a:r>
            <a:br>
              <a:rPr lang="en-US"/>
            </a:br>
            <a:r>
              <a:rPr lang="en-US" sz="3200">
                <a:solidFill>
                  <a:srgbClr val="FFFF00"/>
                </a:solidFill>
                <a:ea typeface="+mj-lt"/>
                <a:cs typeface="+mj-lt"/>
              </a:rPr>
              <a:t>Making the most of your time at Leeds!</a:t>
            </a:r>
          </a:p>
        </p:txBody>
      </p:sp>
      <p:cxnSp>
        <p:nvCxnSpPr>
          <p:cNvPr id="29" name="Straight Connector 2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AFEF67-C814-4672-938E-D67AAF25E85E}"/>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2400">
                <a:cs typeface="Calibri"/>
              </a:rPr>
              <a:t>We will empower you to prepare for your future, enabling you to be successful in a way that is meaningful to you.</a:t>
            </a:r>
          </a:p>
        </p:txBody>
      </p:sp>
    </p:spTree>
    <p:extLst>
      <p:ext uri="{BB962C8B-B14F-4D97-AF65-F5344CB8AC3E}">
        <p14:creationId xmlns:p14="http://schemas.microsoft.com/office/powerpoint/2010/main" val="403453277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B4362-9915-4B0B-AF30-F428F0F24255}"/>
              </a:ext>
            </a:extLst>
          </p:cNvPr>
          <p:cNvSpPr>
            <a:spLocks noGrp="1"/>
          </p:cNvSpPr>
          <p:nvPr>
            <p:ph type="title"/>
          </p:nvPr>
        </p:nvSpPr>
        <p:spPr>
          <a:xfrm>
            <a:off x="943276" y="712268"/>
            <a:ext cx="10410524" cy="1193533"/>
          </a:xfrm>
        </p:spPr>
        <p:txBody>
          <a:bodyPr>
            <a:normAutofit/>
          </a:bodyPr>
          <a:lstStyle/>
          <a:p>
            <a:r>
              <a:rPr lang="en-US" sz="3700" b="1">
                <a:solidFill>
                  <a:srgbClr val="FFFFFF"/>
                </a:solidFill>
                <a:cs typeface="Calibri Light"/>
              </a:rPr>
              <a:t>Leeds</a:t>
            </a:r>
            <a:r>
              <a:rPr lang="en-US" sz="3700" b="1" i="1">
                <a:solidFill>
                  <a:srgbClr val="FFFFFF"/>
                </a:solidFill>
                <a:cs typeface="Calibri Light"/>
              </a:rPr>
              <a:t>for</a:t>
            </a:r>
            <a:r>
              <a:rPr lang="en-US" sz="3700" b="1">
                <a:solidFill>
                  <a:srgbClr val="FFFFFF"/>
                </a:solidFill>
                <a:cs typeface="Calibri Light"/>
              </a:rPr>
              <a:t>Life </a:t>
            </a:r>
            <a:br>
              <a:rPr lang="en-US" sz="3700">
                <a:solidFill>
                  <a:srgbClr val="FFFFFF"/>
                </a:solidFill>
              </a:rPr>
            </a:br>
            <a:r>
              <a:rPr lang="en-US" sz="3700">
                <a:solidFill>
                  <a:srgbClr val="FFFFFF"/>
                </a:solidFill>
                <a:ea typeface="+mj-lt"/>
                <a:cs typeface="+mj-lt"/>
              </a:rPr>
              <a:t>Making the most of your time at Leeds!</a:t>
            </a:r>
          </a:p>
        </p:txBody>
      </p:sp>
      <p:cxnSp>
        <p:nvCxnSpPr>
          <p:cNvPr id="60" name="Straight Connector 5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4" name="Content Placeholder 33">
            <a:extLst>
              <a:ext uri="{FF2B5EF4-FFF2-40B4-BE49-F238E27FC236}">
                <a16:creationId xmlns:a16="http://schemas.microsoft.com/office/drawing/2014/main" id="{C3E7E39A-379F-401D-A515-09A6AF80F1D7}"/>
              </a:ext>
            </a:extLst>
          </p:cNvPr>
          <p:cNvSpPr>
            <a:spLocks noGrp="1"/>
          </p:cNvSpPr>
          <p:nvPr>
            <p:ph idx="1"/>
          </p:nvPr>
        </p:nvSpPr>
        <p:spPr>
          <a:xfrm>
            <a:off x="943276" y="2050181"/>
            <a:ext cx="10410524" cy="4126782"/>
          </a:xfrm>
        </p:spPr>
        <p:txBody>
          <a:bodyPr vert="horz" lIns="91440" tIns="45720" rIns="91440" bIns="45720" rtlCol="0" anchor="t">
            <a:normAutofit/>
          </a:bodyPr>
          <a:lstStyle/>
          <a:p>
            <a:pPr marL="0" indent="0">
              <a:spcBef>
                <a:spcPts val="300"/>
              </a:spcBef>
              <a:buNone/>
            </a:pPr>
            <a:r>
              <a:rPr lang="en-US" sz="2400" b="1">
                <a:solidFill>
                  <a:srgbClr val="FFFF00"/>
                </a:solidFill>
                <a:ea typeface="+mn-lt"/>
                <a:cs typeface="+mn-lt"/>
              </a:rPr>
              <a:t>Our commitment. </a:t>
            </a:r>
            <a:r>
              <a:rPr lang="en-US" sz="2400" b="1">
                <a:solidFill>
                  <a:srgbClr val="FFFFFF"/>
                </a:solidFill>
                <a:ea typeface="+mn-lt"/>
                <a:cs typeface="+mn-lt"/>
              </a:rPr>
              <a:t>Together we will:</a:t>
            </a:r>
            <a:endParaRPr lang="en-US" sz="2400">
              <a:solidFill>
                <a:srgbClr val="FFFFFF"/>
              </a:solidFill>
              <a:ea typeface="+mn-lt"/>
              <a:cs typeface="+mn-lt"/>
            </a:endParaRPr>
          </a:p>
          <a:p>
            <a:pPr marL="457200" indent="-457200">
              <a:spcBef>
                <a:spcPts val="300"/>
              </a:spcBef>
            </a:pPr>
            <a:r>
              <a:rPr lang="en-US" sz="2000">
                <a:solidFill>
                  <a:srgbClr val="FFFF00"/>
                </a:solidFill>
                <a:ea typeface="+mn-lt"/>
                <a:cs typeface="+mn-lt"/>
              </a:rPr>
              <a:t>Ensure </a:t>
            </a:r>
            <a:r>
              <a:rPr lang="en-US" sz="2000" b="1">
                <a:solidFill>
                  <a:srgbClr val="FFFF00"/>
                </a:solidFill>
                <a:ea typeface="+mn-lt"/>
                <a:cs typeface="+mn-lt"/>
              </a:rPr>
              <a:t>you are valued </a:t>
            </a:r>
            <a:r>
              <a:rPr lang="en-US" sz="2000">
                <a:solidFill>
                  <a:srgbClr val="FFFFFF"/>
                </a:solidFill>
                <a:ea typeface="+mn-lt"/>
                <a:cs typeface="+mn-lt"/>
              </a:rPr>
              <a:t>as an individual and as a member of our community.</a:t>
            </a:r>
          </a:p>
          <a:p>
            <a:pPr marL="457200" indent="-457200">
              <a:spcBef>
                <a:spcPts val="300"/>
              </a:spcBef>
            </a:pPr>
            <a:r>
              <a:rPr lang="en-US" sz="2000">
                <a:solidFill>
                  <a:srgbClr val="FFFF00"/>
                </a:solidFill>
                <a:ea typeface="+mn-lt"/>
                <a:cs typeface="+mn-lt"/>
              </a:rPr>
              <a:t>Encourage you to </a:t>
            </a:r>
            <a:r>
              <a:rPr lang="en-US" sz="2000" b="1">
                <a:solidFill>
                  <a:srgbClr val="FFFF00"/>
                </a:solidFill>
                <a:ea typeface="+mn-lt"/>
                <a:cs typeface="+mn-lt"/>
              </a:rPr>
              <a:t>reflect on what success means for you.</a:t>
            </a:r>
            <a:r>
              <a:rPr lang="en-US" sz="2000">
                <a:solidFill>
                  <a:srgbClr val="FFFFFF"/>
                </a:solidFill>
                <a:ea typeface="+mn-lt"/>
                <a:cs typeface="+mn-lt"/>
              </a:rPr>
              <a:t> How do you see your future?</a:t>
            </a:r>
          </a:p>
          <a:p>
            <a:pPr marL="457200" indent="-457200">
              <a:spcBef>
                <a:spcPts val="300"/>
              </a:spcBef>
            </a:pPr>
            <a:r>
              <a:rPr lang="en-US" sz="2000">
                <a:solidFill>
                  <a:srgbClr val="FFFF00"/>
                </a:solidFill>
                <a:ea typeface="+mn-lt"/>
                <a:cs typeface="+mn-lt"/>
              </a:rPr>
              <a:t>Articulate your </a:t>
            </a:r>
            <a:r>
              <a:rPr lang="en-US" sz="2000" b="1">
                <a:solidFill>
                  <a:srgbClr val="FFFF00"/>
                </a:solidFill>
                <a:ea typeface="+mn-lt"/>
                <a:cs typeface="+mn-lt"/>
              </a:rPr>
              <a:t>skills and attributes.</a:t>
            </a:r>
            <a:r>
              <a:rPr lang="en-US" sz="2000">
                <a:solidFill>
                  <a:srgbClr val="FFFF00"/>
                </a:solidFill>
                <a:ea typeface="+mn-lt"/>
                <a:cs typeface="+mn-lt"/>
              </a:rPr>
              <a:t> </a:t>
            </a:r>
            <a:r>
              <a:rPr lang="en-US" sz="2000">
                <a:solidFill>
                  <a:srgbClr val="FFFFFF"/>
                </a:solidFill>
                <a:ea typeface="+mn-lt"/>
                <a:cs typeface="+mn-lt"/>
              </a:rPr>
              <a:t>You will be developing through all your experiences on your course and beyond.</a:t>
            </a:r>
          </a:p>
          <a:p>
            <a:pPr marL="457200" indent="-457200">
              <a:spcBef>
                <a:spcPts val="300"/>
              </a:spcBef>
            </a:pPr>
            <a:r>
              <a:rPr lang="en-US" sz="2000">
                <a:solidFill>
                  <a:srgbClr val="FFFF00"/>
                </a:solidFill>
                <a:ea typeface="+mn-lt"/>
                <a:cs typeface="+mn-lt"/>
              </a:rPr>
              <a:t>Identify your </a:t>
            </a:r>
            <a:r>
              <a:rPr lang="en-US" sz="2000" b="1">
                <a:solidFill>
                  <a:srgbClr val="FFFF00"/>
                </a:solidFill>
                <a:ea typeface="+mn-lt"/>
                <a:cs typeface="+mn-lt"/>
              </a:rPr>
              <a:t>development needs </a:t>
            </a:r>
            <a:r>
              <a:rPr lang="en-US" sz="2000">
                <a:solidFill>
                  <a:srgbClr val="FFFFFF"/>
                </a:solidFill>
                <a:ea typeface="+mn-lt"/>
                <a:cs typeface="+mn-lt"/>
              </a:rPr>
              <a:t>in terms of knowledge, skills and understanding, all with your future in mind.</a:t>
            </a:r>
          </a:p>
          <a:p>
            <a:pPr marL="457200" indent="-457200">
              <a:spcBef>
                <a:spcPts val="300"/>
              </a:spcBef>
            </a:pPr>
            <a:r>
              <a:rPr lang="en-US" sz="2000">
                <a:solidFill>
                  <a:srgbClr val="FFFF00"/>
                </a:solidFill>
                <a:ea typeface="+mn-lt"/>
                <a:cs typeface="+mn-lt"/>
              </a:rPr>
              <a:t>Empower you to </a:t>
            </a:r>
            <a:r>
              <a:rPr lang="en-US" sz="2000" b="1">
                <a:solidFill>
                  <a:srgbClr val="FFFF00"/>
                </a:solidFill>
                <a:ea typeface="+mn-lt"/>
                <a:cs typeface="+mn-lt"/>
              </a:rPr>
              <a:t>make informed choices, </a:t>
            </a:r>
            <a:r>
              <a:rPr lang="en-US" sz="2000">
                <a:solidFill>
                  <a:srgbClr val="FFFFFF"/>
                </a:solidFill>
                <a:ea typeface="+mn-lt"/>
                <a:cs typeface="+mn-lt"/>
              </a:rPr>
              <a:t>helping you to navigate:</a:t>
            </a:r>
          </a:p>
          <a:p>
            <a:pPr marL="914400" lvl="1" indent="-457200">
              <a:spcBef>
                <a:spcPts val="300"/>
              </a:spcBef>
            </a:pPr>
            <a:r>
              <a:rPr lang="en-US" sz="2000">
                <a:solidFill>
                  <a:srgbClr val="FFFFFF"/>
                </a:solidFill>
                <a:ea typeface="+mn-lt"/>
                <a:cs typeface="+mn-lt"/>
              </a:rPr>
              <a:t>Student opportunities </a:t>
            </a:r>
          </a:p>
          <a:p>
            <a:pPr marL="914400" lvl="1" indent="-457200">
              <a:spcBef>
                <a:spcPts val="300"/>
              </a:spcBef>
            </a:pPr>
            <a:r>
              <a:rPr lang="en-US" sz="2000">
                <a:solidFill>
                  <a:srgbClr val="FFFFFF"/>
                </a:solidFill>
                <a:ea typeface="+mn-lt"/>
                <a:cs typeface="+mn-lt"/>
              </a:rPr>
              <a:t>Curriculum options </a:t>
            </a:r>
          </a:p>
          <a:p>
            <a:pPr marL="914400" lvl="1" indent="-457200">
              <a:spcBef>
                <a:spcPts val="300"/>
              </a:spcBef>
            </a:pPr>
            <a:r>
              <a:rPr lang="en-US" sz="2000">
                <a:solidFill>
                  <a:srgbClr val="FFFFFF"/>
                </a:solidFill>
                <a:ea typeface="+mn-lt"/>
                <a:cs typeface="+mn-lt"/>
              </a:rPr>
              <a:t>Support services</a:t>
            </a:r>
          </a:p>
          <a:p>
            <a:pPr marL="457200" indent="-457200">
              <a:spcBef>
                <a:spcPts val="300"/>
              </a:spcBef>
            </a:pPr>
            <a:r>
              <a:rPr lang="en-US" sz="2000">
                <a:solidFill>
                  <a:srgbClr val="FFFF00"/>
                </a:solidFill>
                <a:ea typeface="+mn-lt"/>
                <a:cs typeface="+mn-lt"/>
              </a:rPr>
              <a:t>Support your development as a </a:t>
            </a:r>
            <a:r>
              <a:rPr lang="en-US" sz="2000" b="1">
                <a:solidFill>
                  <a:srgbClr val="FFFF00"/>
                </a:solidFill>
                <a:ea typeface="+mn-lt"/>
                <a:cs typeface="+mn-lt"/>
              </a:rPr>
              <a:t>lifelong learner;</a:t>
            </a:r>
            <a:r>
              <a:rPr lang="en-US" sz="2000">
                <a:solidFill>
                  <a:srgbClr val="FFFFFF"/>
                </a:solidFill>
                <a:ea typeface="+mn-lt"/>
                <a:cs typeface="+mn-lt"/>
              </a:rPr>
              <a:t> here for you beyond graduation.</a:t>
            </a:r>
          </a:p>
        </p:txBody>
      </p:sp>
    </p:spTree>
    <p:extLst>
      <p:ext uri="{BB962C8B-B14F-4D97-AF65-F5344CB8AC3E}">
        <p14:creationId xmlns:p14="http://schemas.microsoft.com/office/powerpoint/2010/main" val="26467968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B4362-9915-4B0B-AF30-F428F0F24255}"/>
              </a:ext>
            </a:extLst>
          </p:cNvPr>
          <p:cNvSpPr>
            <a:spLocks noGrp="1"/>
          </p:cNvSpPr>
          <p:nvPr>
            <p:ph type="title"/>
          </p:nvPr>
        </p:nvSpPr>
        <p:spPr>
          <a:xfrm>
            <a:off x="943276" y="712268"/>
            <a:ext cx="10410524" cy="1193533"/>
          </a:xfrm>
        </p:spPr>
        <p:txBody>
          <a:bodyPr>
            <a:normAutofit/>
          </a:bodyPr>
          <a:lstStyle/>
          <a:p>
            <a:r>
              <a:rPr lang="en-US" sz="3700" b="1">
                <a:solidFill>
                  <a:srgbClr val="FFFFFF"/>
                </a:solidFill>
                <a:cs typeface="Calibri Light"/>
              </a:rPr>
              <a:t>Leeds</a:t>
            </a:r>
            <a:r>
              <a:rPr lang="en-US" sz="3700" b="1" i="1">
                <a:solidFill>
                  <a:srgbClr val="FFFFFF"/>
                </a:solidFill>
                <a:cs typeface="Calibri Light"/>
              </a:rPr>
              <a:t>for</a:t>
            </a:r>
            <a:r>
              <a:rPr lang="en-US" sz="3700" b="1">
                <a:solidFill>
                  <a:srgbClr val="FFFFFF"/>
                </a:solidFill>
                <a:cs typeface="Calibri Light"/>
              </a:rPr>
              <a:t>Life </a:t>
            </a:r>
            <a:br>
              <a:rPr lang="en-US" sz="3700">
                <a:solidFill>
                  <a:srgbClr val="FFFFFF"/>
                </a:solidFill>
              </a:rPr>
            </a:br>
            <a:r>
              <a:rPr lang="en-US" sz="3700">
                <a:solidFill>
                  <a:srgbClr val="FFFFFF"/>
                </a:solidFill>
                <a:ea typeface="+mj-lt"/>
                <a:cs typeface="+mj-lt"/>
              </a:rPr>
              <a:t>Making the most of your time at Leeds!</a:t>
            </a:r>
          </a:p>
        </p:txBody>
      </p:sp>
      <p:cxnSp>
        <p:nvCxnSpPr>
          <p:cNvPr id="78" name="Straight Connector 77">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4" name="Content Placeholder 33">
            <a:extLst>
              <a:ext uri="{FF2B5EF4-FFF2-40B4-BE49-F238E27FC236}">
                <a16:creationId xmlns:a16="http://schemas.microsoft.com/office/drawing/2014/main" id="{C3E7E39A-379F-401D-A515-09A6AF80F1D7}"/>
              </a:ext>
            </a:extLst>
          </p:cNvPr>
          <p:cNvSpPr>
            <a:spLocks noGrp="1"/>
          </p:cNvSpPr>
          <p:nvPr>
            <p:ph idx="1"/>
          </p:nvPr>
        </p:nvSpPr>
        <p:spPr>
          <a:xfrm>
            <a:off x="943276" y="2050181"/>
            <a:ext cx="10410524" cy="4126782"/>
          </a:xfrm>
        </p:spPr>
        <p:txBody>
          <a:bodyPr vert="horz" lIns="91440" tIns="45720" rIns="91440" bIns="45720" rtlCol="0" anchor="t">
            <a:normAutofit/>
          </a:bodyPr>
          <a:lstStyle/>
          <a:p>
            <a:pPr marL="0" indent="0">
              <a:buNone/>
            </a:pPr>
            <a:r>
              <a:rPr lang="en-US" sz="2400" b="1">
                <a:solidFill>
                  <a:srgbClr val="FFFF00"/>
                </a:solidFill>
                <a:ea typeface="+mn-lt"/>
                <a:cs typeface="+mn-lt"/>
              </a:rPr>
              <a:t>Informed choices. </a:t>
            </a:r>
            <a:endParaRPr lang="en-US" sz="2400">
              <a:solidFill>
                <a:srgbClr val="FFFF00"/>
              </a:solidFill>
              <a:ea typeface="+mn-lt"/>
              <a:cs typeface="+mn-lt"/>
            </a:endParaRPr>
          </a:p>
          <a:p>
            <a:pPr marL="0" indent="0">
              <a:buNone/>
            </a:pPr>
            <a:r>
              <a:rPr lang="en-US" sz="2000">
                <a:solidFill>
                  <a:srgbClr val="FFFFFF"/>
                </a:solidFill>
                <a:ea typeface="+mn-lt"/>
                <a:cs typeface="+mn-lt"/>
              </a:rPr>
              <a:t>We will help you navigate...</a:t>
            </a:r>
          </a:p>
          <a:p>
            <a:pPr marL="0" indent="0">
              <a:buNone/>
            </a:pPr>
            <a:r>
              <a:rPr lang="en-US" sz="2000" b="1">
                <a:solidFill>
                  <a:srgbClr val="FFFF00"/>
                </a:solidFill>
                <a:ea typeface="+mn-lt"/>
                <a:cs typeface="+mn-lt"/>
              </a:rPr>
              <a:t>Student opportunities </a:t>
            </a:r>
          </a:p>
          <a:p>
            <a:pPr marL="0" indent="0">
              <a:spcBef>
                <a:spcPts val="0"/>
              </a:spcBef>
              <a:buNone/>
            </a:pPr>
            <a:r>
              <a:rPr lang="en-US" sz="2000">
                <a:solidFill>
                  <a:srgbClr val="FFFFFF"/>
                </a:solidFill>
                <a:ea typeface="+mn-lt"/>
                <a:cs typeface="+mn-lt"/>
              </a:rPr>
              <a:t>volunteering, employment experience, study and work placements, careers information, advice and guidance, enterprise, preparing for further study</a:t>
            </a:r>
          </a:p>
          <a:p>
            <a:pPr marL="0" indent="0">
              <a:buNone/>
            </a:pPr>
            <a:r>
              <a:rPr lang="en-US" sz="2000" b="1">
                <a:solidFill>
                  <a:srgbClr val="FFFF00"/>
                </a:solidFill>
                <a:ea typeface="+mn-lt"/>
                <a:cs typeface="+mn-lt"/>
              </a:rPr>
              <a:t>Curriculum options </a:t>
            </a:r>
          </a:p>
          <a:p>
            <a:pPr marL="0" indent="0">
              <a:spcBef>
                <a:spcPts val="0"/>
              </a:spcBef>
              <a:buNone/>
            </a:pPr>
            <a:r>
              <a:rPr lang="en-US" sz="2000">
                <a:solidFill>
                  <a:srgbClr val="FFFFFF"/>
                </a:solidFill>
                <a:ea typeface="+mn-lt"/>
                <a:cs typeface="+mn-lt"/>
              </a:rPr>
              <a:t>using the flexibility within your course (optional modules, discovery themes, project or dissertation choices) to help you prepare for your future</a:t>
            </a:r>
          </a:p>
          <a:p>
            <a:pPr marL="0" indent="0">
              <a:buNone/>
            </a:pPr>
            <a:r>
              <a:rPr lang="en-US" sz="2000" b="1">
                <a:solidFill>
                  <a:srgbClr val="FFFF00"/>
                </a:solidFill>
                <a:ea typeface="+mn-lt"/>
                <a:cs typeface="+mn-lt"/>
              </a:rPr>
              <a:t>Support services</a:t>
            </a:r>
          </a:p>
          <a:p>
            <a:pPr marL="0" indent="0">
              <a:spcBef>
                <a:spcPts val="0"/>
              </a:spcBef>
              <a:buNone/>
            </a:pPr>
            <a:r>
              <a:rPr lang="en-US" sz="2000">
                <a:solidFill>
                  <a:srgbClr val="FFFFFF"/>
                </a:solidFill>
                <a:ea typeface="+mn-lt"/>
                <a:cs typeface="+mn-lt"/>
              </a:rPr>
              <a:t>accessing the range of professional services to help you succeed on your course and in the future</a:t>
            </a:r>
          </a:p>
          <a:p>
            <a:endParaRPr lang="en-US" sz="2000" b="1">
              <a:solidFill>
                <a:srgbClr val="FFFFFF"/>
              </a:solidFill>
              <a:cs typeface="Calibri"/>
            </a:endParaRPr>
          </a:p>
        </p:txBody>
      </p:sp>
    </p:spTree>
    <p:extLst>
      <p:ext uri="{BB962C8B-B14F-4D97-AF65-F5344CB8AC3E}">
        <p14:creationId xmlns:p14="http://schemas.microsoft.com/office/powerpoint/2010/main" val="20762131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206E-1224-4330-ABB7-0C8C1324EE26}"/>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Why now?</a:t>
            </a:r>
          </a:p>
        </p:txBody>
      </p:sp>
      <p:sp>
        <p:nvSpPr>
          <p:cNvPr id="3" name="Text Placeholder 2">
            <a:extLst>
              <a:ext uri="{FF2B5EF4-FFF2-40B4-BE49-F238E27FC236}">
                <a16:creationId xmlns:a16="http://schemas.microsoft.com/office/drawing/2014/main" id="{100507B6-60A1-43EA-802B-D1E37157021E}"/>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a:solidFill>
                <a:schemeClr val="tx1"/>
              </a:solidFill>
              <a:cs typeface="Calibri"/>
            </a:endParaRP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Hourglass">
            <a:extLst>
              <a:ext uri="{FF2B5EF4-FFF2-40B4-BE49-F238E27FC236}">
                <a16:creationId xmlns:a16="http://schemas.microsoft.com/office/drawing/2014/main" id="{85595DEB-2D36-4E7C-ADF2-765C49A37A5D}"/>
              </a:ext>
            </a:extLst>
          </p:cNvPr>
          <p:cNvPicPr>
            <a:picLocks noChangeAspect="1"/>
          </p:cNvPicPr>
          <p:nvPr/>
        </p:nvPicPr>
        <p:blipFill rotWithShape="1">
          <a:blip r:embed="rId3"/>
          <a:srcRect l="26889"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200922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kern="1200">
                <a:solidFill>
                  <a:schemeClr val="accent1"/>
                </a:solidFill>
                <a:latin typeface="+mj-lt"/>
                <a:ea typeface="+mj-ea"/>
                <a:cs typeface="+mj-cs"/>
              </a:rPr>
              <a:t>Leeds</a:t>
            </a:r>
            <a:r>
              <a:rPr lang="en-US" sz="4800" i="1" kern="1200">
                <a:solidFill>
                  <a:schemeClr val="accent1"/>
                </a:solidFill>
                <a:latin typeface="+mj-lt"/>
                <a:ea typeface="+mj-ea"/>
                <a:cs typeface="+mj-cs"/>
              </a:rPr>
              <a:t>for</a:t>
            </a:r>
            <a:r>
              <a:rPr lang="en-US" sz="4800" kern="1200">
                <a:solidFill>
                  <a:schemeClr val="accent1"/>
                </a:solidFill>
                <a:latin typeface="+mj-lt"/>
                <a:ea typeface="+mj-ea"/>
                <a:cs typeface="+mj-cs"/>
              </a:rPr>
              <a:t>Life</a:t>
            </a:r>
            <a:br>
              <a:rPr lang="en-US"/>
            </a:br>
            <a:r>
              <a:rPr lang="en-US">
                <a:solidFill>
                  <a:schemeClr val="accent1"/>
                </a:solidFill>
              </a:rPr>
              <a:t> </a:t>
            </a:r>
            <a:r>
              <a:rPr lang="en-US" sz="3200">
                <a:solidFill>
                  <a:schemeClr val="accent1"/>
                </a:solidFill>
              </a:rPr>
              <a:t>Why change now?</a:t>
            </a:r>
            <a:endParaRPr lang="en-US" sz="3200" kern="1200">
              <a:solidFill>
                <a:schemeClr val="accent1"/>
              </a:solidFill>
              <a:latin typeface="+mj-lt"/>
              <a:cs typeface="Calibri Light"/>
            </a:endParaRP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763558" cy="5050702"/>
          </a:xfrm>
        </p:spPr>
        <p:txBody>
          <a:bodyPr vert="horz" lIns="91440" tIns="45720" rIns="91440" bIns="45720" rtlCol="0" anchor="ctr">
            <a:noAutofit/>
          </a:bodyPr>
          <a:lstStyle/>
          <a:p>
            <a:pPr marL="0" indent="0">
              <a:spcBef>
                <a:spcPts val="0"/>
              </a:spcBef>
              <a:spcAft>
                <a:spcPts val="100"/>
              </a:spcAft>
              <a:buNone/>
            </a:pPr>
            <a:r>
              <a:rPr lang="en-US" sz="2400" b="1">
                <a:ea typeface="+mn-lt"/>
                <a:cs typeface="+mn-lt"/>
              </a:rPr>
              <a:t>Student experience, success and futures</a:t>
            </a:r>
            <a:endParaRPr lang="en-US" sz="2400" b="1">
              <a:cs typeface="Calibri" panose="020F0502020204030204"/>
            </a:endParaRPr>
          </a:p>
          <a:p>
            <a:pPr marL="514350" indent="-285750">
              <a:spcBef>
                <a:spcPts val="0"/>
              </a:spcBef>
              <a:spcAft>
                <a:spcPts val="100"/>
              </a:spcAft>
              <a:buFont typeface="Arial,Sans-Serif"/>
              <a:buChar char="•"/>
            </a:pPr>
            <a:r>
              <a:rPr lang="en-US" sz="2400">
                <a:ea typeface="+mn-lt"/>
                <a:cs typeface="+mn-lt"/>
              </a:rPr>
              <a:t>Importance of developing a sense of belonging</a:t>
            </a:r>
          </a:p>
          <a:p>
            <a:pPr marL="514350" indent="-285750">
              <a:spcBef>
                <a:spcPts val="0"/>
              </a:spcBef>
              <a:spcAft>
                <a:spcPts val="100"/>
              </a:spcAft>
              <a:buFont typeface="Arial,Sans-Serif"/>
              <a:buChar char="•"/>
            </a:pPr>
            <a:r>
              <a:rPr lang="en-US" sz="2400">
                <a:ea typeface="+mn-lt"/>
                <a:cs typeface="+mn-lt"/>
              </a:rPr>
              <a:t>Student expectations are changing </a:t>
            </a:r>
          </a:p>
          <a:p>
            <a:pPr marL="514350" indent="-285750">
              <a:spcBef>
                <a:spcPts val="0"/>
              </a:spcBef>
              <a:spcAft>
                <a:spcPts val="100"/>
              </a:spcAft>
              <a:buFont typeface="Arial,Sans-Serif"/>
              <a:buChar char="•"/>
            </a:pPr>
            <a:r>
              <a:rPr lang="en-US" sz="2400">
                <a:ea typeface="+mn-lt"/>
                <a:cs typeface="+mn-lt"/>
              </a:rPr>
              <a:t>Digital student experience 'art of the possible' - wide involvement staff and students, key message around easily accessible content</a:t>
            </a:r>
          </a:p>
          <a:p>
            <a:pPr marL="514350" indent="-285750">
              <a:spcBef>
                <a:spcPts val="0"/>
              </a:spcBef>
              <a:spcAft>
                <a:spcPts val="100"/>
              </a:spcAft>
              <a:buFont typeface="Arial,Sans-Serif"/>
              <a:buChar char="•"/>
            </a:pPr>
            <a:r>
              <a:rPr lang="en-US" sz="2400">
                <a:ea typeface="+mn-lt"/>
                <a:cs typeface="+mn-lt"/>
              </a:rPr>
              <a:t>Academic personal tutoring relationship remains at the heart of LeedsforLife </a:t>
            </a:r>
            <a:endParaRPr lang="en-US" sz="2400">
              <a:cs typeface="Calibri" panose="020F0502020204030204"/>
            </a:endParaRPr>
          </a:p>
        </p:txBody>
      </p:sp>
    </p:spTree>
    <p:extLst>
      <p:ext uri="{BB962C8B-B14F-4D97-AF65-F5344CB8AC3E}">
        <p14:creationId xmlns:p14="http://schemas.microsoft.com/office/powerpoint/2010/main" val="110871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C9AD1-B9BB-4FCB-B6F4-E17B9234C3BF}"/>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800" kern="1200">
                <a:solidFill>
                  <a:schemeClr val="accent1"/>
                </a:solidFill>
                <a:latin typeface="+mj-lt"/>
                <a:ea typeface="+mj-ea"/>
                <a:cs typeface="+mj-cs"/>
              </a:rPr>
              <a:t>Leeds</a:t>
            </a:r>
            <a:r>
              <a:rPr lang="en-US" sz="4800" i="1" kern="1200">
                <a:solidFill>
                  <a:schemeClr val="accent1"/>
                </a:solidFill>
                <a:latin typeface="+mj-lt"/>
                <a:ea typeface="+mj-ea"/>
                <a:cs typeface="+mj-cs"/>
              </a:rPr>
              <a:t>for</a:t>
            </a:r>
            <a:r>
              <a:rPr lang="en-US" sz="4800" kern="1200">
                <a:solidFill>
                  <a:schemeClr val="accent1"/>
                </a:solidFill>
                <a:latin typeface="+mj-lt"/>
                <a:ea typeface="+mj-ea"/>
                <a:cs typeface="+mj-cs"/>
              </a:rPr>
              <a:t>Life</a:t>
            </a:r>
            <a:br>
              <a:rPr lang="en-US"/>
            </a:br>
            <a:r>
              <a:rPr lang="en-US">
                <a:solidFill>
                  <a:schemeClr val="accent1"/>
                </a:solidFill>
              </a:rPr>
              <a:t> </a:t>
            </a:r>
            <a:r>
              <a:rPr lang="en-US" sz="3200">
                <a:solidFill>
                  <a:schemeClr val="accent1"/>
                </a:solidFill>
              </a:rPr>
              <a:t>Why change now?</a:t>
            </a:r>
            <a:endParaRPr lang="en-US" sz="3200" kern="1200">
              <a:solidFill>
                <a:schemeClr val="accent1"/>
              </a:solidFill>
              <a:latin typeface="+mj-lt"/>
              <a:cs typeface="Calibri Light"/>
            </a:endParaRPr>
          </a:p>
        </p:txBody>
      </p:sp>
      <p:cxnSp>
        <p:nvCxnSpPr>
          <p:cNvPr id="36" name="Straight Connector 3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8ECA4-3E78-43A0-A31E-7773BC408CB8}"/>
              </a:ext>
            </a:extLst>
          </p:cNvPr>
          <p:cNvSpPr>
            <a:spLocks noGrp="1"/>
          </p:cNvSpPr>
          <p:nvPr>
            <p:ph idx="1"/>
          </p:nvPr>
        </p:nvSpPr>
        <p:spPr>
          <a:xfrm>
            <a:off x="4976030" y="963507"/>
            <a:ext cx="6763558" cy="5050702"/>
          </a:xfrm>
        </p:spPr>
        <p:txBody>
          <a:bodyPr vert="horz" lIns="91440" tIns="45720" rIns="91440" bIns="45720" rtlCol="0" anchor="ctr">
            <a:noAutofit/>
          </a:bodyPr>
          <a:lstStyle/>
          <a:p>
            <a:pPr marL="0" indent="0">
              <a:spcBef>
                <a:spcPts val="0"/>
              </a:spcBef>
              <a:spcAft>
                <a:spcPts val="100"/>
              </a:spcAft>
              <a:buNone/>
            </a:pPr>
            <a:r>
              <a:rPr lang="en-US" sz="2400" b="1">
                <a:ea typeface="+mn-lt"/>
                <a:cs typeface="+mn-lt"/>
              </a:rPr>
              <a:t>Functionality that meets our needs </a:t>
            </a:r>
            <a:endParaRPr lang="en-US"/>
          </a:p>
          <a:p>
            <a:pPr marL="514350" indent="-285750">
              <a:spcBef>
                <a:spcPts val="0"/>
              </a:spcBef>
              <a:spcAft>
                <a:spcPts val="100"/>
              </a:spcAft>
              <a:buFont typeface="Arial,Sans-Serif"/>
            </a:pPr>
            <a:r>
              <a:rPr lang="en-US" sz="2400">
                <a:ea typeface="+mn-lt"/>
                <a:cs typeface="+mn-lt"/>
              </a:rPr>
              <a:t>Reviewed existing Leeds</a:t>
            </a:r>
            <a:r>
              <a:rPr lang="en-US" sz="2400" i="1">
                <a:ea typeface="+mn-lt"/>
                <a:cs typeface="+mn-lt"/>
              </a:rPr>
              <a:t>for</a:t>
            </a:r>
            <a:r>
              <a:rPr lang="en-US" sz="2400">
                <a:ea typeface="+mn-lt"/>
                <a:cs typeface="+mn-lt"/>
              </a:rPr>
              <a:t>Life systems</a:t>
            </a:r>
          </a:p>
          <a:p>
            <a:pPr marL="514350" indent="-285750">
              <a:spcBef>
                <a:spcPts val="0"/>
              </a:spcBef>
              <a:spcAft>
                <a:spcPts val="100"/>
              </a:spcAft>
              <a:buFont typeface="Arial,Sans-Serif"/>
            </a:pPr>
            <a:r>
              <a:rPr lang="en-US" sz="2400">
                <a:ea typeface="+mn-lt"/>
                <a:cs typeface="+mn-lt"/>
              </a:rPr>
              <a:t>Currently use unsupported technologies, no longer fit for purpose</a:t>
            </a:r>
          </a:p>
          <a:p>
            <a:pPr marL="514350" indent="-285750">
              <a:spcBef>
                <a:spcPts val="0"/>
              </a:spcBef>
              <a:spcAft>
                <a:spcPts val="100"/>
              </a:spcAft>
              <a:buFont typeface="Arial,Sans-Serif"/>
            </a:pPr>
            <a:r>
              <a:rPr lang="en-US" sz="2400">
                <a:ea typeface="+mn-lt"/>
                <a:cs typeface="+mn-lt"/>
              </a:rPr>
              <a:t>Identified a plan</a:t>
            </a:r>
          </a:p>
          <a:p>
            <a:pPr marL="971550" lvl="1" indent="-285750">
              <a:spcBef>
                <a:spcPts val="0"/>
              </a:spcBef>
              <a:spcAft>
                <a:spcPts val="100"/>
              </a:spcAft>
              <a:buFont typeface="Arial,Sans-Serif"/>
            </a:pPr>
            <a:r>
              <a:rPr lang="en-US">
                <a:ea typeface="+mn-lt"/>
                <a:cs typeface="+mn-lt"/>
              </a:rPr>
              <a:t>decommission in-house systems</a:t>
            </a:r>
          </a:p>
          <a:p>
            <a:pPr marL="971550" lvl="1" indent="-285750">
              <a:spcBef>
                <a:spcPts val="0"/>
              </a:spcBef>
              <a:spcAft>
                <a:spcPts val="100"/>
              </a:spcAft>
              <a:buFont typeface="Arial,Sans-Serif"/>
            </a:pPr>
            <a:r>
              <a:rPr lang="en-US">
                <a:ea typeface="+mn-lt"/>
                <a:cs typeface="+mn-lt"/>
              </a:rPr>
              <a:t>move to new &amp; existing tools, with wider applications </a:t>
            </a:r>
            <a:endParaRPr lang="en-US">
              <a:cs typeface="Calibri" panose="020F0502020204030204"/>
            </a:endParaRPr>
          </a:p>
        </p:txBody>
      </p:sp>
    </p:spTree>
    <p:extLst>
      <p:ext uri="{BB962C8B-B14F-4D97-AF65-F5344CB8AC3E}">
        <p14:creationId xmlns:p14="http://schemas.microsoft.com/office/powerpoint/2010/main" val="250219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6E62-4495-45AA-85F6-4C0FD3CF6D0C}"/>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endParaRPr lang="en-US" sz="5400"/>
          </a:p>
          <a:p>
            <a:r>
              <a:rPr lang="en-US">
                <a:cs typeface="Calibri Light"/>
              </a:rPr>
              <a:t>Academic Personal Tutoring</a:t>
            </a:r>
            <a:endParaRPr lang="en-US"/>
          </a:p>
        </p:txBody>
      </p:sp>
      <p:sp>
        <p:nvSpPr>
          <p:cNvPr id="3" name="Content Placeholder 2">
            <a:extLst>
              <a:ext uri="{FF2B5EF4-FFF2-40B4-BE49-F238E27FC236}">
                <a16:creationId xmlns:a16="http://schemas.microsoft.com/office/drawing/2014/main" id="{31903F15-4DB3-4577-A442-436301A265ED}"/>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a:solidFill>
                <a:schemeClr val="tx1"/>
              </a:solidFill>
            </a:endParaRPr>
          </a:p>
        </p:txBody>
      </p:sp>
      <p:sp>
        <p:nvSpPr>
          <p:cNvPr id="6"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a:extLst>
              <a:ext uri="{FF2B5EF4-FFF2-40B4-BE49-F238E27FC236}">
                <a16:creationId xmlns:a16="http://schemas.microsoft.com/office/drawing/2014/main" id="{4BF66CA2-1616-40F7-BFEB-ED5AC2F8D8B1}"/>
              </a:ext>
            </a:extLst>
          </p:cNvPr>
          <p:cNvPicPr>
            <a:picLocks noChangeAspect="1"/>
          </p:cNvPicPr>
          <p:nvPr/>
        </p:nvPicPr>
        <p:blipFill rotWithShape="1">
          <a:blip r:embed="rId3"/>
          <a:srcRect l="8614" r="14524" b="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3128561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1307</Words>
  <Application>Microsoft Macintosh PowerPoint</Application>
  <PresentationFormat>Widescreen</PresentationFormat>
  <Paragraphs>136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Arial,Sans-Serif</vt:lpstr>
      <vt:lpstr>Calibri</vt:lpstr>
      <vt:lpstr>Calibri Light</vt:lpstr>
      <vt:lpstr>Office Theme</vt:lpstr>
      <vt:lpstr>LeedsforLife  Leadership Forum</vt:lpstr>
      <vt:lpstr>Refreshing the vision</vt:lpstr>
      <vt:lpstr>LeedsforLife  Making the most of your time at Leeds!</vt:lpstr>
      <vt:lpstr>LeedsforLife  Making the most of your time at Leeds!</vt:lpstr>
      <vt:lpstr>LeedsforLife  Making the most of your time at Leeds!</vt:lpstr>
      <vt:lpstr>Why now?</vt:lpstr>
      <vt:lpstr>LeedsforLife  Why change now?</vt:lpstr>
      <vt:lpstr>LeedsforLife  Why change now?</vt:lpstr>
      <vt:lpstr> Academic Personal Tutoring</vt:lpstr>
      <vt:lpstr>Academic personal tutoring Central to student experience</vt:lpstr>
      <vt:lpstr>Academic personal tutoring Central to student experience</vt:lpstr>
      <vt:lpstr>Academic personal tutoring Central to student experience</vt:lpstr>
      <vt:lpstr>A glimpse of work underway on presenting a shared vision for Academic Personal Tutoring</vt:lpstr>
      <vt:lpstr>Supporting student-led conversations</vt:lpstr>
      <vt:lpstr>PebblePad New tool for LeedsforLife</vt:lpstr>
      <vt:lpstr>PebblePad New tool for LeedsforLife</vt:lpstr>
      <vt:lpstr>How will the  PebblePad  system look?</vt:lpstr>
      <vt:lpstr>Learning Analytics Informing conversations</vt:lpstr>
      <vt:lpstr>Learning Analytics Informing conversations</vt:lpstr>
      <vt:lpstr>How will the  learning analytics dashboards look?</vt:lpstr>
      <vt:lpstr>Training and development</vt:lpstr>
      <vt:lpstr>Training &amp; Development Supporting colleagues</vt:lpstr>
      <vt:lpstr>We need your support to fulfil the promise of LeedsforLife</vt:lpstr>
      <vt:lpstr>LeedsforLife  Needs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Leigh Dowd</cp:lastModifiedBy>
  <cp:revision>2</cp:revision>
  <dcterms:created xsi:type="dcterms:W3CDTF">2021-03-29T10:55:36Z</dcterms:created>
  <dcterms:modified xsi:type="dcterms:W3CDTF">2021-06-18T14:28:57Z</dcterms:modified>
</cp:coreProperties>
</file>