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notesMasterIdLst>
    <p:notesMasterId r:id="rId19"/>
  </p:notesMasterIdLst>
  <p:sldIdLst>
    <p:sldId id="288" r:id="rId4"/>
    <p:sldId id="287" r:id="rId5"/>
    <p:sldId id="286" r:id="rId6"/>
    <p:sldId id="284" r:id="rId7"/>
    <p:sldId id="285" r:id="rId8"/>
    <p:sldId id="273" r:id="rId9"/>
    <p:sldId id="275" r:id="rId10"/>
    <p:sldId id="274" r:id="rId11"/>
    <p:sldId id="283" r:id="rId12"/>
    <p:sldId id="277" r:id="rId13"/>
    <p:sldId id="276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E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D8A7-C8E1-4594-AC57-DA067BA6D82E}" v="7" dt="2021-03-17T14:15:21.693"/>
    <p1510:client id="{29866064-D0D3-505F-6EDB-A4512A6D3235}" v="6" dt="2021-03-16T11:57:30.174"/>
    <p1510:client id="{2C7F0908-D16C-2C5F-B80B-777D873A6960}" v="323" dt="2021-03-29T21:18:57.993"/>
    <p1510:client id="{48F6ECA2-35E1-E7FD-7A60-247C10AA05BA}" v="389" dt="2021-03-25T12:12:47.951"/>
    <p1510:client id="{5AD24B7F-1AF6-4AEA-B35C-6AC191F8A72D}" v="1" dt="2021-04-09T09:20:05.002"/>
    <p1510:client id="{91917DE8-6EDA-6E2E-5BCE-68C448235863}" v="685" dt="2021-03-16T15:14:47.182"/>
    <p1510:client id="{92E6543F-B4ED-F687-2095-0A784E850581}" v="504" dt="2021-03-16T11:44:38.374"/>
    <p1510:client id="{94B3D804-9596-400C-9D47-D976FB3F5F09}" v="16" dt="2021-03-12T16:53:39.946"/>
    <p1510:client id="{9E3D71F0-F87E-4921-B657-BC37B4810913}" v="69" dt="2021-03-12T15:21:37.099"/>
    <p1510:client id="{B848E2B5-ECF9-4634-9AB8-CB6A957A2078}" v="867" dt="2021-03-17T12:37:33.646"/>
    <p1510:client id="{C9F9C669-F260-E27D-CF36-F61D455AA71A}" v="124" dt="2021-03-31T09:50:24.669"/>
    <p1510:client id="{D26B0ED7-A868-4208-2396-FD6031D4A365}" v="10" dt="2021-04-09T09:20:38.399"/>
    <p1510:client id="{D2D27CFE-EF9B-4E29-190E-4BF5AFDB7E43}" v="1" dt="2021-03-13T00:37:55.593"/>
    <p1510:client id="{D5700EBC-FDC6-0E3B-626D-5049FD62EE00}" v="493" dt="2021-03-12T14:45:16.573"/>
    <p1510:client id="{FD79E3C2-6E0E-3C5D-26A5-4B70A9DAE6E9}" v="4" dt="2021-03-17T14:05:19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72723-8A5A-4953-B1A6-BEB982665323}" type="datetimeFigureOut">
              <a:rPr lang="en-US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E1D1-A26E-4F8C-ADDB-274F6725146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7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40AF-A4D9-4F32-915F-9436B14C4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3823A-0983-4AC1-8F82-2B209360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33BC0-12D3-468D-9454-BE191048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0FB08-2F50-45D6-89EA-FA950143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1523-B99B-4328-855B-FC6140CE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6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768E-16F1-4E52-8D72-6E6C4529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2010-730D-426A-A13F-9B1027EAF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A28D8-18F8-42B5-B02D-0AC9291C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9C4F-4300-4626-8507-9C6F5E32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9FF01-4A96-4299-B70C-4C751BC0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2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0804-8E0B-466C-B87E-85469FE8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E09A6-4573-4C87-A810-0A2A0F1C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4A5AB-C323-4328-AB6C-924DF180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B1AC-F657-486C-92AA-B3312F53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9980-167E-4A0E-9F89-98248289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8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9C54-213B-44E9-B390-09CA2E71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EEA2-6729-4385-921F-5A0201E41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70913-27C4-4025-B9E4-9F388EB38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830CC-6650-46EC-AC49-7A42F39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CF43D-1157-42A5-8E7D-AC8B32B2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535C6-0BC6-456B-AC47-5BD4906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F261-1246-454C-A1AB-47ED902E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65542-181A-47FC-AEDD-F69658C8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B1446-2138-43E9-992C-F786EC6FD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9846D-5082-45D1-9A3C-8EC4A167B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30279-95B7-4FA9-A2E9-1AA0F150A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1F321-9095-4ABF-8D0F-4C9456A0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6358AD-BF97-4E9F-915C-E5D53F6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8365F-E40F-438A-AF55-E1E12CA5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5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6E7-80E3-4A7F-A1CA-6D056CEA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2039F-067B-4DEA-9157-F3039ABC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B35F1-393A-4BF0-A8D2-B251F3DF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0A159-1D76-4BD9-B08C-4C2DBD71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3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BC43D-376A-4FF6-89AA-6F1C3144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B9A87-DC1C-4A00-ADBE-478415FA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E3363-C7AA-44E7-8BFD-221D5F28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9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1668-38B6-4832-A74E-391F905F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9805E-D92D-4A54-B498-8B28FC5E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8D725-6FDC-4ADD-9CEC-5664C780E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62395-C335-4153-B72E-D7E4FA1B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E0221-C964-463C-9F0C-42F37DA0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BB3A7-00AA-4ED1-9A1B-03575E2A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1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2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8BC7-FABC-419E-8577-551143E0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75140-A2CF-414B-9CA1-6D88C62A3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45770-75C9-4801-9072-6F625F485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4D751-4B4B-4753-B1C1-09D697FC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F71AE-E861-4788-85B6-C7982E1E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3FC0E-3F98-4137-A550-EA0716AF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5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F6E5-47E2-4647-B2CE-D03CDA8F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8475E-DBF0-4FBA-8F6F-3039121D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875D0-C256-4269-AF50-FABAC1FA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BCCC1-CB5D-4D87-B0D7-72408D90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7651-1D67-4B3B-9F05-D1150737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7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24A02-F453-438C-91EA-41C0BE1BF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6BB88-BA2A-43DD-8E18-AB8FE19E5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B5425-684B-4D59-9C96-FDA14C7F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F300D-6975-4C49-A1FC-9C4D5279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791AF-49CA-49B2-BCC2-F05143F5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54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81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1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26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29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12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36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9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2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19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23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8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3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BCC44-911E-47E0-BB30-BC335B0B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79591-7E37-4255-98F6-447400DF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80EB2-E90C-490A-B93C-6B33F9981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045E-52F7-46C2-9764-2761291B1F5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CA5D4-6B43-46DD-858A-B62289D75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B29DB-1027-48C4-BAE6-732CBB48C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30C2-1665-4BAD-AD19-7A9B6711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1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CE88-0CA2-44BD-8726-0DB14F3C5DA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CC0C-21AA-42C8-88AD-EE717CD0E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cs typeface="Calibri Light"/>
              </a:rPr>
              <a:t>Leeds</a:t>
            </a:r>
            <a:r>
              <a:rPr lang="en-US" sz="4000" b="1" i="1" dirty="0" err="1">
                <a:solidFill>
                  <a:schemeClr val="bg1"/>
                </a:solidFill>
                <a:cs typeface="Calibri Light"/>
              </a:rPr>
              <a:t>for</a:t>
            </a:r>
            <a:r>
              <a:rPr lang="en-US" sz="4000" b="1" dirty="0" err="1">
                <a:solidFill>
                  <a:schemeClr val="bg1"/>
                </a:solidFill>
                <a:cs typeface="Calibri Light"/>
              </a:rPr>
              <a:t>Life</a:t>
            </a:r>
            <a:r>
              <a:rPr lang="en-US" sz="4000" b="1" dirty="0">
                <a:solidFill>
                  <a:schemeClr val="bg1"/>
                </a:solidFill>
                <a:cs typeface="Calibri Light"/>
              </a:rPr>
              <a:t> </a:t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  <a:ea typeface="+mj-lt"/>
                <a:cs typeface="+mj-lt"/>
              </a:rPr>
              <a:t>Make the most of your time at Leeds!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We will empower you to prepare for your future, enabling you to be successful in a way that is meaningful to you.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593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What is PebblePad?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258" y="1065862"/>
            <a:ext cx="6869098" cy="47262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endParaRPr lang="en-GB" sz="2400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 err="1">
                <a:solidFill>
                  <a:srgbClr val="FFFFFF"/>
                </a:solidFill>
              </a:rPr>
              <a:t>Pebblepad</a:t>
            </a:r>
            <a:r>
              <a:rPr lang="en-GB" sz="2400">
                <a:solidFill>
                  <a:srgbClr val="FFFFFF"/>
                </a:solidFill>
              </a:rPr>
              <a:t> is a</a:t>
            </a:r>
            <a:r>
              <a:rPr lang="en-GB" sz="2400" b="1">
                <a:solidFill>
                  <a:srgbClr val="FFFFFF"/>
                </a:solidFill>
              </a:rPr>
              <a:t> new platform,</a:t>
            </a:r>
            <a:r>
              <a:rPr lang="en-GB" sz="2400">
                <a:solidFill>
                  <a:srgbClr val="FFFFFF"/>
                </a:solidFill>
              </a:rPr>
              <a:t> replacing the academic personal tutoring functionality that is currently in Leeds</a:t>
            </a:r>
            <a:r>
              <a:rPr lang="en-GB" sz="2400" i="1">
                <a:solidFill>
                  <a:srgbClr val="FFFFFF"/>
                </a:solidFill>
              </a:rPr>
              <a:t>for</a:t>
            </a:r>
            <a:r>
              <a:rPr lang="en-GB" sz="2400">
                <a:solidFill>
                  <a:srgbClr val="FFFFFF"/>
                </a:solidFill>
              </a:rPr>
              <a:t>Life </a:t>
            </a:r>
            <a:endParaRPr lang="en-GB" sz="2400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>
                <a:solidFill>
                  <a:srgbClr val="FFFFFF"/>
                </a:solidFill>
              </a:rPr>
              <a:t>It offers a completely </a:t>
            </a:r>
            <a:r>
              <a:rPr lang="en-GB" sz="2400" b="1">
                <a:solidFill>
                  <a:srgbClr val="FFFFFF"/>
                </a:solidFill>
              </a:rPr>
              <a:t>fresh, reflective approach</a:t>
            </a:r>
            <a:r>
              <a:rPr lang="en-GB" sz="2400">
                <a:solidFill>
                  <a:srgbClr val="FFFFFF"/>
                </a:solidFill>
              </a:rPr>
              <a:t> that allows students to lead their own experience of tutoring &amp; make best use of face-to-face time with their tutors </a:t>
            </a:r>
            <a:endParaRPr lang="en-GB" sz="2400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>
                <a:solidFill>
                  <a:srgbClr val="FFFFFF"/>
                </a:solidFill>
              </a:rPr>
              <a:t>It is excellent for </a:t>
            </a:r>
            <a:r>
              <a:rPr lang="en-GB" sz="2400" b="1">
                <a:solidFill>
                  <a:srgbClr val="FFFFFF"/>
                </a:solidFill>
              </a:rPr>
              <a:t>auditing &amp; developing transferable skills </a:t>
            </a:r>
            <a:r>
              <a:rPr lang="en-GB" sz="2400">
                <a:solidFill>
                  <a:srgbClr val="FFFFFF"/>
                </a:solidFill>
              </a:rPr>
              <a:t>&amp; evidencing employability skills  </a:t>
            </a:r>
            <a:endParaRPr lang="en-GB" sz="2400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 b="1">
                <a:solidFill>
                  <a:srgbClr val="FFFFFF"/>
                </a:solidFill>
              </a:rPr>
              <a:t>Core content, agreed at institutional level,</a:t>
            </a:r>
            <a:r>
              <a:rPr lang="en-GB" sz="2400">
                <a:solidFill>
                  <a:srgbClr val="FFFFFF"/>
                </a:solidFill>
              </a:rPr>
              <a:t> will ensure there is a standard of tutoring experience below which no student can fall  </a:t>
            </a:r>
            <a:endParaRPr lang="en-GB" sz="2400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>
                <a:solidFill>
                  <a:srgbClr val="FFFFFF"/>
                </a:solidFill>
              </a:rPr>
              <a:t>Use of ePortfolio will provide students with a way to gather their experiences &amp; understanding in a single place &amp; </a:t>
            </a:r>
            <a:r>
              <a:rPr lang="en-GB" sz="2400" b="1">
                <a:solidFill>
                  <a:srgbClr val="FFFFFF"/>
                </a:solidFill>
              </a:rPr>
              <a:t>provide a holistic overview </a:t>
            </a:r>
            <a:endParaRPr lang="en-GB" sz="2400" b="1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04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16" y="1065862"/>
            <a:ext cx="3991529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Calibri Light"/>
              </a:rPr>
              <a:t>Recommendations for </a:t>
            </a:r>
            <a:r>
              <a:rPr lang="en-US" sz="4000" b="1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Calibri Light"/>
              </a:rPr>
              <a:t>PebblePad</a:t>
            </a:r>
            <a:r>
              <a:rPr lang="en-US" sz="4000" b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Calibri Light"/>
              </a:rPr>
              <a:t> implementation </a:t>
            </a:r>
            <a:endParaRPr lang="en-US" sz="4000">
              <a:ln w="22225">
                <a:solidFill>
                  <a:srgbClr val="FFFFFF"/>
                </a:solidFill>
              </a:ln>
              <a:solidFill>
                <a:srgbClr val="FFFFFF"/>
              </a:solidFill>
              <a:ea typeface="+mj-lt"/>
              <a:cs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FFFF"/>
                </a:solidFill>
              </a:rPr>
              <a:t>For Academic Personal Tutoring</a:t>
            </a:r>
            <a:endParaRPr lang="en-US" sz="24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</a:rPr>
              <a:t>From September 2021</a:t>
            </a:r>
            <a:endParaRPr lang="en-US" sz="2400" b="1">
              <a:solidFill>
                <a:srgbClr val="FFFFFF"/>
              </a:solidFill>
              <a:cs typeface="Calibri"/>
            </a:endParaRPr>
          </a:p>
          <a:p>
            <a:pPr marL="342900" indent="-342900"/>
            <a:r>
              <a:rPr lang="en-US" sz="2400">
                <a:solidFill>
                  <a:srgbClr val="FFFFFF"/>
                </a:solidFill>
              </a:rPr>
              <a:t>Available for ALL undergraduates and ALL taught postgraduates </a:t>
            </a:r>
            <a:br>
              <a:rPr lang="en-US" sz="2400"/>
            </a:br>
            <a:r>
              <a:rPr lang="en-US" sz="1400">
                <a:solidFill>
                  <a:srgbClr val="FFFFFF"/>
                </a:solidFill>
              </a:rPr>
              <a:t>(replacing current L4L system, which will be decommissioned by Sept)</a:t>
            </a:r>
            <a:endParaRPr lang="en-US" sz="1400">
              <a:solidFill>
                <a:srgbClr val="FFFFFF"/>
              </a:solidFill>
              <a:cs typeface="Calibri"/>
            </a:endParaRPr>
          </a:p>
          <a:p>
            <a:pPr marL="342900" indent="-342900"/>
            <a:r>
              <a:rPr lang="en-US" sz="2400">
                <a:cs typeface="Calibri"/>
              </a:rPr>
              <a:t>Please use for all cohorts: </a:t>
            </a:r>
          </a:p>
          <a:p>
            <a:pPr marL="800100" lvl="1"/>
            <a:r>
              <a:rPr lang="en-US" sz="2000">
                <a:cs typeface="Calibri"/>
              </a:rPr>
              <a:t>Reasons: Better functionality, consistent experience, supports learning analytics</a:t>
            </a:r>
          </a:p>
          <a:p>
            <a:pPr marL="0" indent="0">
              <a:buNone/>
            </a:pPr>
            <a:r>
              <a:rPr lang="en-US" sz="2400" b="1">
                <a:solidFill>
                  <a:srgbClr val="FFFFFF"/>
                </a:solidFill>
              </a:rPr>
              <a:t>From September 2022</a:t>
            </a:r>
            <a:endParaRPr lang="en-US" sz="2400" b="1">
              <a:solidFill>
                <a:srgbClr val="FFFFFF"/>
              </a:solidFill>
              <a:cs typeface="Calibri"/>
            </a:endParaRPr>
          </a:p>
          <a:p>
            <a:pPr marL="342900" indent="-342900"/>
            <a:r>
              <a:rPr lang="en-US" sz="2400">
                <a:solidFill>
                  <a:srgbClr val="FFFFFF"/>
                </a:solidFill>
              </a:rPr>
              <a:t>Must use for ALL years of undergraduate and ALL taught postgraduates 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55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Creation of core content will support the themes of </a:t>
            </a:r>
            <a:r>
              <a:rPr lang="en-US" sz="400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Leeds</a:t>
            </a:r>
            <a:r>
              <a:rPr lang="en-US" sz="4000" i="1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for</a:t>
            </a:r>
            <a:r>
              <a:rPr lang="en-US" sz="400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Life</a:t>
            </a:r>
            <a:r>
              <a:rPr lang="en-US" sz="40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GB" sz="2400">
                <a:solidFill>
                  <a:srgbClr val="FFFFFF"/>
                </a:solidFill>
              </a:rPr>
              <a:t>Sense of Belonging </a:t>
            </a:r>
            <a:br>
              <a:rPr lang="en-GB" sz="2400">
                <a:solidFill>
                  <a:srgbClr val="FFFFFF"/>
                </a:solidFill>
              </a:rPr>
            </a:br>
            <a:r>
              <a:rPr lang="en-GB" sz="2400" i="1">
                <a:solidFill>
                  <a:srgbClr val="FFFFFF"/>
                </a:solidFill>
              </a:rPr>
              <a:t>checking-in and wellbeing</a:t>
            </a:r>
          </a:p>
          <a:p>
            <a:pPr fontAlgn="base"/>
            <a:r>
              <a:rPr lang="en-GB" sz="2400">
                <a:solidFill>
                  <a:srgbClr val="FFFFFF"/>
                </a:solidFill>
              </a:rPr>
              <a:t>Student Success </a:t>
            </a:r>
            <a:br>
              <a:rPr lang="en-GB" sz="2400">
                <a:solidFill>
                  <a:srgbClr val="FFFFFF"/>
                </a:solidFill>
                <a:cs typeface="Calibri"/>
              </a:rPr>
            </a:br>
            <a:r>
              <a:rPr lang="en-GB" sz="2400" i="1">
                <a:solidFill>
                  <a:srgbClr val="FFFFFF"/>
                </a:solidFill>
              </a:rPr>
              <a:t>academic</a:t>
            </a:r>
            <a:endParaRPr lang="en-GB" sz="2400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>
                <a:solidFill>
                  <a:srgbClr val="FFFFFF"/>
                </a:solidFill>
              </a:rPr>
              <a:t>Future Ambitions </a:t>
            </a:r>
            <a:br>
              <a:rPr lang="en-GB" sz="2400">
                <a:solidFill>
                  <a:srgbClr val="FFFFFF"/>
                </a:solidFill>
                <a:cs typeface="Calibri"/>
              </a:rPr>
            </a:br>
            <a:r>
              <a:rPr lang="en-GB" sz="2400" i="1">
                <a:solidFill>
                  <a:srgbClr val="FFFFFF"/>
                </a:solidFill>
              </a:rPr>
              <a:t>meaningful outcomes</a:t>
            </a:r>
            <a:endParaRPr lang="en-GB" sz="2400" i="1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>
                <a:solidFill>
                  <a:srgbClr val="FFFFFF"/>
                </a:solidFill>
              </a:rPr>
              <a:t>Skills and Attributes </a:t>
            </a:r>
            <a:br>
              <a:rPr lang="en-GB" sz="2400">
                <a:solidFill>
                  <a:srgbClr val="FFFFFF"/>
                </a:solidFill>
                <a:cs typeface="Calibri"/>
              </a:rPr>
            </a:br>
            <a:r>
              <a:rPr lang="en-GB" sz="2400" i="1">
                <a:solidFill>
                  <a:srgbClr val="FFFFFF"/>
                </a:solidFill>
              </a:rPr>
              <a:t>curriculum and beyond</a:t>
            </a:r>
            <a:endParaRPr lang="en-GB" sz="2400" i="1">
              <a:solidFill>
                <a:srgbClr val="FFFFFF"/>
              </a:solidFill>
              <a:cs typeface="Calibri"/>
            </a:endParaRPr>
          </a:p>
          <a:p>
            <a:pPr fontAlgn="base"/>
            <a:r>
              <a:rPr lang="en-GB" sz="2400">
                <a:solidFill>
                  <a:srgbClr val="FFFFFF"/>
                </a:solidFill>
              </a:rPr>
              <a:t>Development needs </a:t>
            </a:r>
            <a:br>
              <a:rPr lang="en-GB" sz="2400">
                <a:solidFill>
                  <a:srgbClr val="FFFFFF"/>
                </a:solidFill>
              </a:rPr>
            </a:br>
            <a:r>
              <a:rPr lang="en-GB" sz="2400" i="1">
                <a:solidFill>
                  <a:srgbClr val="FFFFFF"/>
                </a:solidFill>
              </a:rPr>
              <a:t>making informed choices</a:t>
            </a:r>
            <a:endParaRPr lang="en-GB" sz="2400" i="1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800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en-US" sz="54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Learning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en-US" sz="2000" b="1">
                <a:solidFill>
                  <a:srgbClr val="FFFFFF"/>
                </a:solidFill>
              </a:rPr>
              <a:t>Learning Analytics will…</a:t>
            </a:r>
            <a:r>
              <a:rPr lang="en-US" sz="2000">
                <a:solidFill>
                  <a:srgbClr val="FFFFFF"/>
                </a:solidFill>
              </a:rPr>
              <a:t>​ </a:t>
            </a:r>
          </a:p>
          <a:p>
            <a:pPr fontAlgn="base"/>
            <a:endParaRPr lang="en-US" sz="2000">
              <a:solidFill>
                <a:srgbClr val="FFFFFF"/>
              </a:solidFill>
            </a:endParaRPr>
          </a:p>
          <a:p>
            <a:pPr lvl="1" fontAlgn="base"/>
            <a:r>
              <a:rPr lang="en-US" sz="2000">
                <a:solidFill>
                  <a:srgbClr val="FFFFFF"/>
                </a:solidFill>
              </a:rPr>
              <a:t>​</a:t>
            </a:r>
            <a:r>
              <a:rPr lang="en-US" sz="2000" b="1">
                <a:solidFill>
                  <a:srgbClr val="FFFFFF"/>
                </a:solidFill>
              </a:rPr>
              <a:t>Provide individual student dashboards </a:t>
            </a:r>
            <a:r>
              <a:rPr lang="en-US" sz="2000">
                <a:solidFill>
                  <a:srgbClr val="FFFFFF"/>
                </a:solidFill>
              </a:rPr>
              <a:t>with up-to-date learning engagement information on use of digital education resources. </a:t>
            </a:r>
            <a:br>
              <a:rPr lang="en-US" sz="2000"/>
            </a:br>
            <a:r>
              <a:rPr lang="en-US" sz="2000">
                <a:solidFill>
                  <a:srgbClr val="FFFFFF"/>
                </a:solidFill>
              </a:rPr>
              <a:t>This can be used to help inform conversations between tutees &amp; academic personal tutors about their academic progress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pPr fontAlgn="base"/>
            <a:endParaRPr lang="en-US" sz="2000">
              <a:solidFill>
                <a:srgbClr val="FFFFFF"/>
              </a:solidFill>
            </a:endParaRPr>
          </a:p>
          <a:p>
            <a:pPr lvl="1" fontAlgn="base"/>
            <a:r>
              <a:rPr lang="en-US" sz="2000" b="1">
                <a:solidFill>
                  <a:srgbClr val="FFFFFF"/>
                </a:solidFill>
              </a:rPr>
              <a:t>Provide students with increased autonomy</a:t>
            </a:r>
            <a:r>
              <a:rPr lang="en-US" sz="2000">
                <a:solidFill>
                  <a:srgbClr val="FFFFFF"/>
                </a:solidFill>
              </a:rPr>
              <a:t> over their own learning journeys &amp; help them to shape and structure their own approaches to learning alongside their own personal goals &amp; measures of success </a:t>
            </a:r>
            <a:endParaRPr lang="en-US" sz="200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en-US" sz="54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+mj-lt"/>
              </a:rPr>
              <a:t>Learning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en-US" sz="2000" b="1">
                <a:solidFill>
                  <a:srgbClr val="FFFFFF"/>
                </a:solidFill>
              </a:rPr>
              <a:t>Project update…</a:t>
            </a:r>
            <a:r>
              <a:rPr lang="en-US" sz="2000">
                <a:solidFill>
                  <a:srgbClr val="FFFFFF"/>
                </a:solidFill>
              </a:rPr>
              <a:t>​ </a:t>
            </a:r>
          </a:p>
          <a:p>
            <a:pPr marL="0" indent="0" fontAlgn="base">
              <a:buNone/>
            </a:pPr>
            <a:endParaRPr lang="en-US" sz="2000">
              <a:solidFill>
                <a:srgbClr val="FFFFFF"/>
              </a:solidFill>
            </a:endParaRPr>
          </a:p>
          <a:p>
            <a:pPr lvl="1" fontAlgn="base"/>
            <a:r>
              <a:rPr lang="en-US" sz="2000">
                <a:solidFill>
                  <a:srgbClr val="FFFFFF"/>
                </a:solidFill>
              </a:rPr>
              <a:t>​Currently being piloted across a number of Schools with students, academic &amp; professional service colleagues.</a:t>
            </a:r>
          </a:p>
          <a:p>
            <a:pPr marL="0" indent="0" fontAlgn="base">
              <a:buNone/>
            </a:pPr>
            <a:endParaRPr lang="en-US" sz="2000">
              <a:solidFill>
                <a:srgbClr val="FFFFFF"/>
              </a:solidFill>
            </a:endParaRPr>
          </a:p>
          <a:p>
            <a:pPr lvl="1" fontAlgn="base"/>
            <a:r>
              <a:rPr lang="en-US" sz="2000">
                <a:solidFill>
                  <a:srgbClr val="FFFFFF"/>
                </a:solidFill>
              </a:rPr>
              <a:t>Staff &amp; students are providing feedback to help inform the system &amp; its wider roll-out in September 2021</a:t>
            </a:r>
          </a:p>
          <a:p>
            <a:pPr fontAlgn="base"/>
            <a:endParaRPr lang="en-US" sz="2000">
              <a:solidFill>
                <a:srgbClr val="FFFFFF"/>
              </a:solidFill>
            </a:endParaRPr>
          </a:p>
          <a:p>
            <a:pPr lvl="1" fontAlgn="base"/>
            <a:r>
              <a:rPr lang="en-US" sz="2000">
                <a:solidFill>
                  <a:srgbClr val="FFFFFF"/>
                </a:solidFill>
              </a:rPr>
              <a:t>Minerva &amp; Banner data are currently being ingested into the system, with MS Teams &amp; library </a:t>
            </a:r>
            <a:r>
              <a:rPr lang="en-US" sz="2000" err="1">
                <a:solidFill>
                  <a:srgbClr val="FFFFFF"/>
                </a:solidFill>
              </a:rPr>
              <a:t>eResources</a:t>
            </a:r>
            <a:r>
              <a:rPr lang="en-US" sz="2000">
                <a:solidFill>
                  <a:srgbClr val="FFFFFF"/>
                </a:solidFill>
              </a:rPr>
              <a:t> next to be added. All Virtual Classrooms, library resources, &amp; </a:t>
            </a:r>
            <a:r>
              <a:rPr lang="en-US" sz="2000" err="1">
                <a:solidFill>
                  <a:srgbClr val="FFFFFF"/>
                </a:solidFill>
              </a:rPr>
              <a:t>MediaSite</a:t>
            </a:r>
            <a:r>
              <a:rPr lang="en-US" sz="2000">
                <a:solidFill>
                  <a:srgbClr val="FFFFFF"/>
                </a:solidFill>
              </a:rPr>
              <a:t> will be incorporated for next academic session</a:t>
            </a:r>
          </a:p>
          <a:p>
            <a:pPr marL="0" indent="0">
              <a:buNone/>
            </a:pPr>
            <a:endParaRPr lang="en-US" sz="2000" b="1">
              <a:solidFill>
                <a:srgbClr val="FFFFFF"/>
              </a:solidFill>
              <a:cs typeface="Calibri" panose="020F0502020204030204"/>
            </a:endParaRPr>
          </a:p>
        </p:txBody>
      </p:sp>
      <p:sp>
        <p:nvSpPr>
          <p:cNvPr id="12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" b="146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n w="22225">
                  <a:solidFill>
                    <a:srgbClr val="FFFFFF"/>
                  </a:solidFill>
                </a:ln>
                <a:ea typeface="+mj-lt"/>
                <a:cs typeface="+mj-lt"/>
              </a:rPr>
              <a:t>We would love to hear your thoughts…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fontAlgn="base">
              <a:buNone/>
            </a:pPr>
            <a:r>
              <a:rPr lang="en-US" sz="4000" err="1"/>
              <a:t>Leeds</a:t>
            </a:r>
            <a:r>
              <a:rPr lang="en-US" sz="4000" i="1" err="1"/>
              <a:t>for</a:t>
            </a:r>
            <a:r>
              <a:rPr lang="en-US" sz="4000" err="1"/>
              <a:t>Life@leeds.ac.uk</a:t>
            </a:r>
            <a:endParaRPr lang="en-US" sz="4800" err="1"/>
          </a:p>
          <a:p>
            <a:pPr marL="0" indent="0">
              <a:buNone/>
            </a:pP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9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9" r="-2" b="12958"/>
          <a:stretch/>
        </p:blipFill>
        <p:spPr>
          <a:xfrm>
            <a:off x="2511713" y="3691099"/>
            <a:ext cx="3634674" cy="2044544"/>
          </a:xfrm>
          <a:prstGeom prst="rect">
            <a:avLst/>
          </a:prstGeom>
        </p:spPr>
      </p:pic>
      <p:grpSp>
        <p:nvGrpSpPr>
          <p:cNvPr id="14" name="Group 1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2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cs typeface="Calibri Light"/>
              </a:rPr>
              <a:t>Leeds</a:t>
            </a:r>
            <a:r>
              <a:rPr lang="en-US" b="1" i="1" err="1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cs typeface="Calibri Light"/>
              </a:rPr>
              <a:t>for</a:t>
            </a:r>
            <a:r>
              <a:rPr lang="en-US" b="1" err="1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cs typeface="Calibri Light"/>
              </a:rPr>
              <a:t>Life</a:t>
            </a:r>
            <a:r>
              <a:rPr lang="en-US" b="1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cs typeface="Calibri Light"/>
              </a:rPr>
              <a:t> </a:t>
            </a:r>
            <a:br>
              <a:rPr lang="en-US">
                <a:ln w="22225">
                  <a:solidFill>
                    <a:srgbClr val="FFFFFF"/>
                  </a:solidFill>
                </a:ln>
              </a:rPr>
            </a:br>
            <a:r>
              <a:rPr lang="en-US" sz="3200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ea typeface="+mj-lt"/>
                <a:cs typeface="+mj-lt"/>
              </a:rPr>
              <a:t>Making the most of your time at Leeds!</a:t>
            </a:r>
          </a:p>
        </p:txBody>
      </p: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cs typeface="Calibri"/>
              </a:rPr>
              <a:t>Our commitment. Together we will:</a:t>
            </a:r>
          </a:p>
          <a:p>
            <a:pPr marL="457200" indent="-457200"/>
            <a:r>
              <a:rPr lang="en-US" sz="2000">
                <a:solidFill>
                  <a:srgbClr val="FFFF00"/>
                </a:solidFill>
                <a:ea typeface="+mn-lt"/>
                <a:cs typeface="+mn-lt"/>
              </a:rPr>
              <a:t>Ensure </a:t>
            </a:r>
            <a:r>
              <a:rPr lang="en-US" sz="2000" b="1">
                <a:solidFill>
                  <a:srgbClr val="FFFF00"/>
                </a:solidFill>
                <a:ea typeface="+mn-lt"/>
                <a:cs typeface="+mn-lt"/>
              </a:rPr>
              <a:t>you are valued 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as an individual and as a member of our community.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457200" indent="-457200"/>
            <a:r>
              <a:rPr lang="en-US" sz="2000">
                <a:solidFill>
                  <a:srgbClr val="FFFF00"/>
                </a:solidFill>
                <a:cs typeface="Calibri"/>
              </a:rPr>
              <a:t>Encourage you to </a:t>
            </a:r>
            <a:r>
              <a:rPr lang="en-US" sz="2000" b="1">
                <a:solidFill>
                  <a:srgbClr val="FFFF00"/>
                </a:solidFill>
                <a:cs typeface="Calibri"/>
              </a:rPr>
              <a:t>reflect on what success means for you</a:t>
            </a:r>
            <a:r>
              <a:rPr lang="en-US" sz="2000" b="1">
                <a:solidFill>
                  <a:schemeClr val="bg1"/>
                </a:solidFill>
                <a:cs typeface="Calibri"/>
              </a:rPr>
              <a:t>.</a:t>
            </a:r>
            <a:r>
              <a:rPr lang="en-US" sz="2000">
                <a:solidFill>
                  <a:schemeClr val="bg1"/>
                </a:solidFill>
                <a:cs typeface="Calibri"/>
              </a:rPr>
              <a:t> How do you see your future?</a:t>
            </a:r>
            <a:endParaRPr lang="en-US">
              <a:solidFill>
                <a:schemeClr val="bg1"/>
              </a:solidFill>
            </a:endParaRPr>
          </a:p>
          <a:p>
            <a:pPr marL="457200" indent="-457200"/>
            <a:r>
              <a:rPr lang="en-US" sz="2000">
                <a:solidFill>
                  <a:srgbClr val="FFFF00"/>
                </a:solidFill>
                <a:cs typeface="Calibri"/>
              </a:rPr>
              <a:t>Articulate your </a:t>
            </a:r>
            <a:r>
              <a:rPr lang="en-US" sz="2000" b="1">
                <a:solidFill>
                  <a:srgbClr val="FFFF00"/>
                </a:solidFill>
                <a:cs typeface="Calibri"/>
              </a:rPr>
              <a:t>skills and attributes</a:t>
            </a:r>
            <a:r>
              <a:rPr lang="en-US" sz="2000" b="1">
                <a:solidFill>
                  <a:schemeClr val="bg1"/>
                </a:solidFill>
                <a:cs typeface="Calibri"/>
              </a:rPr>
              <a:t>.</a:t>
            </a:r>
            <a:r>
              <a:rPr lang="en-US" sz="2000">
                <a:solidFill>
                  <a:schemeClr val="bg1"/>
                </a:solidFill>
                <a:cs typeface="Calibri"/>
              </a:rPr>
              <a:t> You will be developing through all your experiences on your course and beyond.</a:t>
            </a:r>
          </a:p>
          <a:p>
            <a:pPr marL="457200" indent="-457200"/>
            <a:r>
              <a:rPr lang="en-US" sz="2000">
                <a:solidFill>
                  <a:srgbClr val="FFFF00"/>
                </a:solidFill>
                <a:cs typeface="Calibri"/>
              </a:rPr>
              <a:t>Identify your </a:t>
            </a:r>
            <a:r>
              <a:rPr lang="en-US" sz="2000" b="1">
                <a:solidFill>
                  <a:srgbClr val="FFFF00"/>
                </a:solidFill>
                <a:cs typeface="Calibri"/>
              </a:rPr>
              <a:t>development needs</a:t>
            </a:r>
            <a:r>
              <a:rPr lang="en-US" sz="2000" b="1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>
                <a:solidFill>
                  <a:schemeClr val="bg1"/>
                </a:solidFill>
                <a:cs typeface="Calibri"/>
              </a:rPr>
              <a:t>in terms of knowledge, skills and understanding, all with your future in mind.</a:t>
            </a:r>
          </a:p>
          <a:p>
            <a:pPr marL="457200" indent="-457200"/>
            <a:r>
              <a:rPr lang="en-US" sz="2000">
                <a:solidFill>
                  <a:srgbClr val="FFFF00"/>
                </a:solidFill>
                <a:cs typeface="Calibri"/>
              </a:rPr>
              <a:t>Empower you to </a:t>
            </a:r>
            <a:r>
              <a:rPr lang="en-US" sz="2000" b="1">
                <a:solidFill>
                  <a:srgbClr val="FFFF00"/>
                </a:solidFill>
                <a:cs typeface="Calibri"/>
              </a:rPr>
              <a:t>make informed choices, </a:t>
            </a:r>
            <a:r>
              <a:rPr lang="en-US" sz="2000">
                <a:solidFill>
                  <a:schemeClr val="bg1"/>
                </a:solidFill>
                <a:cs typeface="Calibri"/>
              </a:rPr>
              <a:t>helping you to navigate:</a:t>
            </a:r>
          </a:p>
          <a:p>
            <a:pPr marL="914400" lvl="1" indent="-457200"/>
            <a:r>
              <a:rPr lang="en-US" sz="2000">
                <a:solidFill>
                  <a:schemeClr val="bg1"/>
                </a:solidFill>
                <a:cs typeface="Calibri"/>
              </a:rPr>
              <a:t>Student opportunities </a:t>
            </a:r>
          </a:p>
          <a:p>
            <a:pPr marL="914400" lvl="1" indent="-457200"/>
            <a:r>
              <a:rPr lang="en-US" sz="2000">
                <a:solidFill>
                  <a:schemeClr val="bg1"/>
                </a:solidFill>
                <a:cs typeface="Calibri"/>
              </a:rPr>
              <a:t>Curriculum options </a:t>
            </a:r>
          </a:p>
          <a:p>
            <a:pPr marL="914400" lvl="1" indent="-457200"/>
            <a:r>
              <a:rPr lang="en-US" sz="2000">
                <a:solidFill>
                  <a:schemeClr val="bg1"/>
                </a:solidFill>
                <a:cs typeface="Calibri"/>
              </a:rPr>
              <a:t>Support services</a:t>
            </a:r>
          </a:p>
          <a:p>
            <a:pPr marL="457200" indent="-457200"/>
            <a:r>
              <a:rPr lang="en-US" sz="2100">
                <a:solidFill>
                  <a:srgbClr val="FFFF00"/>
                </a:solidFill>
                <a:cs typeface="Calibri"/>
              </a:rPr>
              <a:t>Support your development as a </a:t>
            </a:r>
            <a:r>
              <a:rPr lang="en-US" sz="2100" b="1">
                <a:solidFill>
                  <a:srgbClr val="FFFF00"/>
                </a:solidFill>
                <a:cs typeface="Calibri"/>
              </a:rPr>
              <a:t>lifelong learner</a:t>
            </a:r>
            <a:r>
              <a:rPr lang="en-US" sz="2100">
                <a:solidFill>
                  <a:srgbClr val="FFFF00"/>
                </a:solidFill>
                <a:cs typeface="Calibri"/>
              </a:rPr>
              <a:t>,</a:t>
            </a:r>
            <a:r>
              <a:rPr lang="en-US" sz="2100">
                <a:solidFill>
                  <a:schemeClr val="bg1"/>
                </a:solidFill>
                <a:cs typeface="Calibri"/>
              </a:rPr>
              <a:t> here for you beyond graduation.</a:t>
            </a:r>
          </a:p>
        </p:txBody>
      </p:sp>
    </p:spTree>
    <p:extLst>
      <p:ext uri="{BB962C8B-B14F-4D97-AF65-F5344CB8AC3E}">
        <p14:creationId xmlns:p14="http://schemas.microsoft.com/office/powerpoint/2010/main" val="252339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 sz="2400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cs typeface="Calibri Light"/>
              </a:rPr>
              <a:t>Leeds</a:t>
            </a:r>
            <a:r>
              <a:rPr lang="en-US" sz="2400" i="1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cs typeface="Calibri Light"/>
              </a:rPr>
              <a:t>for</a:t>
            </a:r>
            <a:r>
              <a:rPr lang="en-US" sz="2400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cs typeface="Calibri Light"/>
              </a:rPr>
              <a:t>Life </a:t>
            </a:r>
            <a:br>
              <a:rPr lang="en-US" sz="2400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</a:rPr>
            </a:br>
            <a:r>
              <a:rPr lang="en-US" sz="2400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  <a:ea typeface="+mj-lt"/>
                <a:cs typeface="+mj-lt"/>
              </a:rPr>
              <a:t>Making the most of your time at Leeds!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32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FF00"/>
                </a:solidFill>
                <a:cs typeface="Calibri"/>
              </a:rPr>
              <a:t>Informed choices. </a:t>
            </a:r>
          </a:p>
          <a:p>
            <a:pPr marL="0" indent="0">
              <a:buNone/>
            </a:pPr>
            <a:r>
              <a:rPr lang="en-US" sz="2600">
                <a:solidFill>
                  <a:schemeClr val="bg1"/>
                </a:solidFill>
                <a:cs typeface="Calibri"/>
              </a:rPr>
              <a:t>We will help you navigate...</a:t>
            </a:r>
          </a:p>
          <a:p>
            <a:pPr marL="914400" lvl="1" indent="-457200"/>
            <a:r>
              <a:rPr lang="en-US" sz="2600">
                <a:solidFill>
                  <a:schemeClr val="bg1"/>
                </a:solidFill>
                <a:cs typeface="Calibri"/>
              </a:rPr>
              <a:t>Student opportunities </a:t>
            </a:r>
          </a:p>
          <a:p>
            <a:pPr marL="1371600" lvl="2" indent="-457200"/>
            <a:r>
              <a:rPr lang="en-US" sz="1600">
                <a:solidFill>
                  <a:schemeClr val="bg1"/>
                </a:solidFill>
                <a:cs typeface="Calibri"/>
              </a:rPr>
              <a:t>volunteering, employment experience, study and work placements, careers information, advice and guidance, enterprise, preparing for further study</a:t>
            </a:r>
            <a:endParaRPr lang="en-US" sz="4000">
              <a:solidFill>
                <a:schemeClr val="bg1"/>
              </a:solidFill>
            </a:endParaRPr>
          </a:p>
          <a:p>
            <a:pPr marL="914400" lvl="1" indent="-457200"/>
            <a:r>
              <a:rPr lang="en-US" sz="2600">
                <a:solidFill>
                  <a:schemeClr val="bg1"/>
                </a:solidFill>
                <a:cs typeface="Calibri"/>
              </a:rPr>
              <a:t>Curriculum options </a:t>
            </a:r>
          </a:p>
          <a:p>
            <a:pPr marL="1371600" lvl="2" indent="-457200"/>
            <a:r>
              <a:rPr lang="en-US" sz="1600">
                <a:solidFill>
                  <a:schemeClr val="bg1"/>
                </a:solidFill>
                <a:cs typeface="Calibri"/>
              </a:rPr>
              <a:t>using the flexibility within your course (optional modules, discovery themes, project or dissertation choices) to help you prepare for your future</a:t>
            </a:r>
            <a:endParaRPr lang="en-US" sz="1600">
              <a:solidFill>
                <a:schemeClr val="bg1"/>
              </a:solidFill>
            </a:endParaRPr>
          </a:p>
          <a:p>
            <a:pPr marL="914400" lvl="1" indent="-457200"/>
            <a:r>
              <a:rPr lang="en-US" sz="2600">
                <a:solidFill>
                  <a:schemeClr val="bg1"/>
                </a:solidFill>
                <a:cs typeface="Calibri"/>
              </a:rPr>
              <a:t>Support services</a:t>
            </a:r>
          </a:p>
          <a:p>
            <a:pPr marL="1371600" lvl="2" indent="-457200"/>
            <a:r>
              <a:rPr lang="en-US" sz="1600">
                <a:solidFill>
                  <a:schemeClr val="bg1"/>
                </a:solidFill>
                <a:cs typeface="Calibri"/>
              </a:rPr>
              <a:t>accessing the range of professional services to help you succeed on your course and in the future</a:t>
            </a:r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36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" r="24289" b="1"/>
          <a:stretch/>
        </p:blipFill>
        <p:spPr>
          <a:xfrm>
            <a:off x="7253021" y="1820334"/>
            <a:ext cx="3555043" cy="321733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44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620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" t="21915" r="4955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ln w="22225">
                  <a:solidFill>
                    <a:srgbClr val="FFFFFF"/>
                  </a:solidFill>
                </a:ln>
              </a:rPr>
              <a:t>What's happening to the current </a:t>
            </a:r>
            <a:br>
              <a:rPr lang="en-US" sz="5100">
                <a:ln w="22225">
                  <a:solidFill>
                    <a:srgbClr val="FFFFFF"/>
                  </a:solidFill>
                </a:ln>
              </a:rPr>
            </a:br>
            <a:r>
              <a:rPr lang="en-US" sz="5100">
                <a:ln w="22225">
                  <a:solidFill>
                    <a:srgbClr val="FFFFFF"/>
                  </a:solidFill>
                </a:ln>
              </a:rPr>
              <a:t>Leeds</a:t>
            </a:r>
            <a:r>
              <a:rPr lang="en-US" sz="5100" i="1">
                <a:ln w="22225">
                  <a:solidFill>
                    <a:srgbClr val="FFFFFF"/>
                  </a:solidFill>
                </a:ln>
              </a:rPr>
              <a:t>for</a:t>
            </a:r>
            <a:r>
              <a:rPr lang="en-US" sz="5100">
                <a:ln w="22225">
                  <a:solidFill>
                    <a:srgbClr val="FFFFFF"/>
                  </a:solidFill>
                </a:ln>
              </a:rPr>
              <a:t>Life platform? 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57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25FAB-6CD5-3B40-98D6-38AD8B4A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4C9ACA1-1C69-49F4-8A27-D47B05B98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05054"/>
              </p:ext>
            </p:extLst>
          </p:nvPr>
        </p:nvGraphicFramePr>
        <p:xfrm>
          <a:off x="183225" y="349964"/>
          <a:ext cx="11561100" cy="614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344">
                  <a:extLst>
                    <a:ext uri="{9D8B030D-6E8A-4147-A177-3AD203B41FA5}">
                      <a16:colId xmlns:a16="http://schemas.microsoft.com/office/drawing/2014/main" val="3838220556"/>
                    </a:ext>
                  </a:extLst>
                </a:gridCol>
                <a:gridCol w="7552756">
                  <a:extLst>
                    <a:ext uri="{9D8B030D-6E8A-4147-A177-3AD203B41FA5}">
                      <a16:colId xmlns:a16="http://schemas.microsoft.com/office/drawing/2014/main" val="1804460590"/>
                    </a:ext>
                  </a:extLst>
                </a:gridCol>
              </a:tblGrid>
              <a:tr h="531733">
                <a:tc>
                  <a:txBody>
                    <a:bodyPr/>
                    <a:lstStyle/>
                    <a:p>
                      <a:pPr algn="l"/>
                      <a:r>
                        <a:rPr lang="en-GB" sz="270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 marL="82792" marR="82792" marT="41395" marB="4139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700">
                          <a:solidFill>
                            <a:schemeClr val="bg1"/>
                          </a:solidFill>
                        </a:rPr>
                        <a:t>Proposed solution</a:t>
                      </a:r>
                    </a:p>
                  </a:txBody>
                  <a:tcPr marL="82792" marR="82792" marT="41395" marB="4139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0872"/>
                  </a:ext>
                </a:extLst>
              </a:tr>
              <a:tr h="1058222"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Academic Personal Tutoring</a:t>
                      </a:r>
                      <a:endParaRPr lang="en-US"/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Central to </a:t>
                      </a:r>
                      <a:r>
                        <a:rPr lang="en-GB" sz="2000" b="0" err="1">
                          <a:solidFill>
                            <a:schemeClr val="tx1"/>
                          </a:solidFill>
                        </a:rPr>
                        <a:t>Leeds</a:t>
                      </a:r>
                      <a:r>
                        <a:rPr lang="en-GB" sz="2000" b="0" i="1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n-GB" sz="2000" b="0" err="1">
                          <a:solidFill>
                            <a:schemeClr val="tx1"/>
                          </a:solidFill>
                        </a:rPr>
                        <a:t>Life</a:t>
                      </a:r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, will be supported by </a:t>
                      </a:r>
                      <a:r>
                        <a:rPr lang="en-GB" sz="2000" b="0" err="1">
                          <a:solidFill>
                            <a:schemeClr val="tx1"/>
                          </a:solidFill>
                        </a:rPr>
                        <a:t>PebblePad</a:t>
                      </a:r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2808"/>
                  </a:ext>
                </a:extLst>
              </a:tr>
              <a:tr h="1399820"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Broadening </a:t>
                      </a:r>
                      <a:br>
                        <a:rPr lang="en-GB" sz="2400" b="0">
                          <a:solidFill>
                            <a:srgbClr val="FFFFFF"/>
                          </a:solidFill>
                        </a:rPr>
                      </a:b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(Discovery modules)</a:t>
                      </a:r>
                    </a:p>
                  </a:txBody>
                  <a:tcPr marL="82792" marR="82792" marT="41395" marB="41395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Future approach part of Curriculum Redefined Project. </a:t>
                      </a:r>
                      <a:endParaRPr lang="en-US" b="0"/>
                    </a:p>
                    <a:p>
                      <a:pPr lvl="0" algn="l">
                        <a:buNone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Module information will continue to be available</a:t>
                      </a:r>
                      <a:endParaRPr lang="en-US" b="0"/>
                    </a:p>
                  </a:txBody>
                  <a:tcPr marL="82792" marR="82792" marT="41395" marB="41395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17612"/>
                  </a:ext>
                </a:extLst>
              </a:tr>
              <a:tr h="1065068"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Language Exchange</a:t>
                      </a:r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Moving to a new online home linked to Language Centre</a:t>
                      </a:r>
                      <a:endParaRPr lang="en-GB" sz="2000" b="0"/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16385"/>
                  </a:ext>
                </a:extLst>
              </a:tr>
              <a:tr h="1044166"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Leeds Network</a:t>
                      </a:r>
                    </a:p>
                  </a:txBody>
                  <a:tcPr marL="82792" marR="82792" marT="41395" marB="41395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Long-term successor being identified with improved functionality</a:t>
                      </a:r>
                    </a:p>
                  </a:txBody>
                  <a:tcPr marL="82792" marR="82792" marT="41395" marB="41395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94995"/>
                  </a:ext>
                </a:extLst>
              </a:tr>
              <a:tr h="10441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 b="0"/>
                    </a:p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Foundation Funding</a:t>
                      </a:r>
                    </a:p>
                    <a:p>
                      <a:pPr lvl="0" algn="ctr">
                        <a:buNone/>
                      </a:pPr>
                      <a:endParaRPr lang="en-GB" sz="1600" b="0"/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Funding for student experience continues through Student Ideas Fund</a:t>
                      </a:r>
                      <a:endParaRPr lang="en-US"/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5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97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4C9ACA1-1C69-49F4-8A27-D47B05B98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32897"/>
              </p:ext>
            </p:extLst>
          </p:nvPr>
        </p:nvGraphicFramePr>
        <p:xfrm>
          <a:off x="183225" y="349964"/>
          <a:ext cx="11561100" cy="612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344">
                  <a:extLst>
                    <a:ext uri="{9D8B030D-6E8A-4147-A177-3AD203B41FA5}">
                      <a16:colId xmlns:a16="http://schemas.microsoft.com/office/drawing/2014/main" val="3838220556"/>
                    </a:ext>
                  </a:extLst>
                </a:gridCol>
                <a:gridCol w="7552756">
                  <a:extLst>
                    <a:ext uri="{9D8B030D-6E8A-4147-A177-3AD203B41FA5}">
                      <a16:colId xmlns:a16="http://schemas.microsoft.com/office/drawing/2014/main" val="1804460590"/>
                    </a:ext>
                  </a:extLst>
                </a:gridCol>
              </a:tblGrid>
              <a:tr h="531733">
                <a:tc>
                  <a:txBody>
                    <a:bodyPr/>
                    <a:lstStyle/>
                    <a:p>
                      <a:pPr algn="ctr"/>
                      <a:r>
                        <a:rPr lang="en-GB" sz="270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 marL="82792" marR="82792" marT="41395" marB="4139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>
                          <a:solidFill>
                            <a:schemeClr val="bg1"/>
                          </a:solidFill>
                        </a:rPr>
                        <a:t>Proposed solution</a:t>
                      </a:r>
                    </a:p>
                  </a:txBody>
                  <a:tcPr marL="82792" marR="82792" marT="41395" marB="4139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0872"/>
                  </a:ext>
                </a:extLst>
              </a:tr>
              <a:tr h="1058222"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Volunteering</a:t>
                      </a:r>
                      <a:endParaRPr lang="en-US"/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Already migrated to </a:t>
                      </a:r>
                      <a:r>
                        <a:rPr lang="en-GB" sz="2000" b="0" err="1">
                          <a:solidFill>
                            <a:schemeClr val="tx1"/>
                          </a:solidFill>
                        </a:rPr>
                        <a:t>MyCareer</a:t>
                      </a:r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2808"/>
                  </a:ext>
                </a:extLst>
              </a:tr>
              <a:tr h="1399820"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Higher Education Achievement Record (HEAR)</a:t>
                      </a:r>
                    </a:p>
                  </a:txBody>
                  <a:tcPr marL="82792" marR="82792" marT="41395" marB="4139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Work with LUU to consult with students on what is useful to take forward (current functionality will be removed in September)</a:t>
                      </a:r>
                    </a:p>
                  </a:txBody>
                  <a:tcPr marL="82792" marR="82792" marT="41395" marB="4139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17612"/>
                  </a:ext>
                </a:extLst>
              </a:tr>
              <a:tr h="1044166">
                <a:tc>
                  <a:txBody>
                    <a:bodyPr/>
                    <a:lstStyle/>
                    <a:p>
                      <a:pPr algn="ctr"/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Work underway to scope how this can translate to </a:t>
                      </a:r>
                      <a:r>
                        <a:rPr lang="en-GB" sz="2000" b="0" err="1">
                          <a:solidFill>
                            <a:schemeClr val="tx1"/>
                          </a:solidFill>
                        </a:rPr>
                        <a:t>PebblePad</a:t>
                      </a:r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 (current functionality removed in September)</a:t>
                      </a:r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16385"/>
                  </a:ext>
                </a:extLst>
              </a:tr>
              <a:tr h="1044166">
                <a:tc>
                  <a:txBody>
                    <a:bodyPr/>
                    <a:lstStyle/>
                    <a:p>
                      <a:pPr algn="ctr"/>
                      <a:r>
                        <a:rPr lang="en-GB" sz="2400" b="0" err="1">
                          <a:solidFill>
                            <a:schemeClr val="tx1"/>
                          </a:solidFill>
                        </a:rPr>
                        <a:t>Leeds</a:t>
                      </a:r>
                      <a:r>
                        <a:rPr lang="en-GB" sz="2400" b="0" i="1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n-GB" sz="2400" b="0" err="1">
                          <a:solidFill>
                            <a:schemeClr val="tx1"/>
                          </a:solidFill>
                        </a:rPr>
                        <a:t>Life</a:t>
                      </a: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 skills</a:t>
                      </a:r>
                    </a:p>
                  </a:txBody>
                  <a:tcPr marL="82792" marR="82792" marT="41395" marB="4139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Student Careers-led ‘surfacing’ of students’ transferable skills &amp; employability skills (current functionality removed in September)</a:t>
                      </a:r>
                    </a:p>
                  </a:txBody>
                  <a:tcPr marL="82792" marR="82792" marT="41395" marB="4139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94995"/>
                  </a:ext>
                </a:extLst>
              </a:tr>
              <a:tr h="10441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</a:rPr>
                        <a:t>Case Studies</a:t>
                      </a:r>
                      <a:endParaRPr lang="en-US"/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Continue to work with students to promote positive stories using best channels (content removed in September)</a:t>
                      </a:r>
                      <a:endParaRPr lang="en-US"/>
                    </a:p>
                  </a:txBody>
                  <a:tcPr marL="82792" marR="82792" marT="41395" marB="41395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5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09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59" b="14671"/>
          <a:stretch/>
        </p:blipFill>
        <p:spPr>
          <a:xfrm>
            <a:off x="0" y="1"/>
            <a:ext cx="18287970" cy="685799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AEE314A-280F-774A-B334-9F54C019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50825"/>
            <a:ext cx="10515600" cy="1735138"/>
          </a:xfrm>
        </p:spPr>
        <p:txBody>
          <a:bodyPr>
            <a:noAutofit/>
          </a:bodyPr>
          <a:lstStyle/>
          <a:p>
            <a:r>
              <a:rPr lang="en-US" sz="3600" b="1"/>
              <a:t>Interconnections </a:t>
            </a:r>
            <a:r>
              <a:rPr lang="en-GB" sz="3600"/>
              <a:t>between the institutional review of academic personal tutoring, and the implementation of </a:t>
            </a:r>
            <a:r>
              <a:rPr lang="en-GB" sz="3600" err="1"/>
              <a:t>PebblePad</a:t>
            </a:r>
            <a:r>
              <a:rPr lang="en-GB" sz="3600"/>
              <a:t> and Learning Analytics</a:t>
            </a:r>
            <a:endParaRPr lang="en-GB" sz="3600">
              <a:cs typeface="Calibri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FCFB1-D49A-274B-A4CF-ED3B1EB54D39}"/>
              </a:ext>
            </a:extLst>
          </p:cNvPr>
          <p:cNvSpPr/>
          <p:nvPr/>
        </p:nvSpPr>
        <p:spPr>
          <a:xfrm>
            <a:off x="423863" y="2143122"/>
            <a:ext cx="1547812" cy="5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Mar/21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F6DB2-064E-2B4E-9326-B99A248990F0}"/>
              </a:ext>
            </a:extLst>
          </p:cNvPr>
          <p:cNvSpPr/>
          <p:nvPr/>
        </p:nvSpPr>
        <p:spPr>
          <a:xfrm>
            <a:off x="1971675" y="2143122"/>
            <a:ext cx="1547812" cy="5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Apr/21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3FE51-43C0-7C4C-A05C-A23BB632C933}"/>
              </a:ext>
            </a:extLst>
          </p:cNvPr>
          <p:cNvSpPr/>
          <p:nvPr/>
        </p:nvSpPr>
        <p:spPr>
          <a:xfrm>
            <a:off x="3519487" y="2143122"/>
            <a:ext cx="1547812" cy="5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May/21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2AEF1E-3F03-A74B-93C9-0A7108AB9DDA}"/>
              </a:ext>
            </a:extLst>
          </p:cNvPr>
          <p:cNvSpPr/>
          <p:nvPr/>
        </p:nvSpPr>
        <p:spPr>
          <a:xfrm>
            <a:off x="5067299" y="2143122"/>
            <a:ext cx="1547812" cy="5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June/21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178E0-1D92-CF45-972B-4D8FF3F0C4AE}"/>
              </a:ext>
            </a:extLst>
          </p:cNvPr>
          <p:cNvSpPr/>
          <p:nvPr/>
        </p:nvSpPr>
        <p:spPr>
          <a:xfrm>
            <a:off x="6615111" y="2143122"/>
            <a:ext cx="1547812" cy="5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July/21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D09A0-935F-814D-9FDC-3CA94E929105}"/>
              </a:ext>
            </a:extLst>
          </p:cNvPr>
          <p:cNvSpPr/>
          <p:nvPr/>
        </p:nvSpPr>
        <p:spPr>
          <a:xfrm>
            <a:off x="8162923" y="2143122"/>
            <a:ext cx="1547812" cy="5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Aug/21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A9BE61-81BC-B640-8DAA-84DB9CF814EE}"/>
              </a:ext>
            </a:extLst>
          </p:cNvPr>
          <p:cNvSpPr/>
          <p:nvPr/>
        </p:nvSpPr>
        <p:spPr>
          <a:xfrm>
            <a:off x="9710735" y="2143121"/>
            <a:ext cx="1547812" cy="5572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Sep/21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2D889-4E6E-AD44-A989-45E3CC7085EA}"/>
              </a:ext>
            </a:extLst>
          </p:cNvPr>
          <p:cNvSpPr/>
          <p:nvPr/>
        </p:nvSpPr>
        <p:spPr>
          <a:xfrm>
            <a:off x="9710735" y="3128964"/>
            <a:ext cx="2305053" cy="355758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Tools available University-wide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CF207E-1577-854C-9A50-3EAE009AF436}"/>
              </a:ext>
            </a:extLst>
          </p:cNvPr>
          <p:cNvSpPr/>
          <p:nvPr/>
        </p:nvSpPr>
        <p:spPr>
          <a:xfrm>
            <a:off x="423863" y="3150395"/>
            <a:ext cx="6191248" cy="6929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Learning Analytics Pilot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373A87-F546-E342-9BCE-25C5A22AF57E}"/>
              </a:ext>
            </a:extLst>
          </p:cNvPr>
          <p:cNvSpPr/>
          <p:nvPr/>
        </p:nvSpPr>
        <p:spPr>
          <a:xfrm>
            <a:off x="423863" y="4486276"/>
            <a:ext cx="9286872" cy="7000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Academic personal tutoring institutional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194DE-ECFC-F24B-916D-50A2A128E7FD}"/>
              </a:ext>
            </a:extLst>
          </p:cNvPr>
          <p:cNvSpPr/>
          <p:nvPr/>
        </p:nvSpPr>
        <p:spPr>
          <a:xfrm>
            <a:off x="447674" y="5857875"/>
            <a:ext cx="7739060" cy="68580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solidFill>
                  <a:schemeClr val="bg1"/>
                </a:solidFill>
              </a:rPr>
              <a:t>PebblePad</a:t>
            </a:r>
            <a:r>
              <a:rPr lang="en-US" sz="2800" b="1">
                <a:solidFill>
                  <a:schemeClr val="bg1"/>
                </a:solidFill>
              </a:rPr>
              <a:t> pilot</a:t>
            </a:r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B912893C-0293-F84D-889C-7C6D694A5DD7}"/>
              </a:ext>
            </a:extLst>
          </p:cNvPr>
          <p:cNvSpPr/>
          <p:nvPr/>
        </p:nvSpPr>
        <p:spPr>
          <a:xfrm>
            <a:off x="3034855" y="3871912"/>
            <a:ext cx="484632" cy="600079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>
            <a:extLst>
              <a:ext uri="{FF2B5EF4-FFF2-40B4-BE49-F238E27FC236}">
                <a16:creationId xmlns:a16="http://schemas.microsoft.com/office/drawing/2014/main" id="{CD6FBDB0-01C5-0D4E-A144-AFFE743EE493}"/>
              </a:ext>
            </a:extLst>
          </p:cNvPr>
          <p:cNvSpPr/>
          <p:nvPr/>
        </p:nvSpPr>
        <p:spPr>
          <a:xfrm>
            <a:off x="3034855" y="5229223"/>
            <a:ext cx="484632" cy="600079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3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59" b="14671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4" y="1232647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Calibri Light"/>
              </a:rPr>
              <a:t>Academic personal tutoring institutional review</a:t>
            </a:r>
            <a:endParaRPr lang="en-US" sz="4000">
              <a:ln w="22225">
                <a:solidFill>
                  <a:srgbClr val="FFFFFF"/>
                </a:solidFill>
              </a:ln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725" y="742951"/>
            <a:ext cx="6900862" cy="5600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r>
              <a:rPr lang="en-GB"/>
              <a:t>Academic personal tutoring principles refreshed in 2019/20 </a:t>
            </a:r>
            <a:endParaRPr lang="en-GB">
              <a:cs typeface="Calibri"/>
            </a:endParaRPr>
          </a:p>
          <a:p>
            <a:pPr fontAlgn="base"/>
            <a:r>
              <a:rPr lang="en-GB"/>
              <a:t>In 2020/21 TSEB endorsed a review of practice across the institution </a:t>
            </a:r>
            <a:endParaRPr lang="en-GB">
              <a:cs typeface="Calibri"/>
            </a:endParaRPr>
          </a:p>
          <a:p>
            <a:pPr fontAlgn="base"/>
            <a:r>
              <a:rPr lang="en-GB"/>
              <a:t>Focus - to ensure academic personal tutors are supported, given the strategic importance of the role and the introduction of technologies 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96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0CCB38D-DF4F-4490-883A-EC43C968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59" b="14671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B4362-9915-4B0B-AF30-F428F0F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4" y="1232647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ea typeface="+mj-lt"/>
                <a:cs typeface="Calibri Light"/>
              </a:rPr>
              <a:t>Academic personal tutoring institutional review</a:t>
            </a:r>
            <a:endParaRPr lang="en-US" sz="4000">
              <a:ln w="22225">
                <a:solidFill>
                  <a:srgbClr val="FFFFFF"/>
                </a:solidFill>
              </a:ln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EF67-C814-4672-938E-D67AAF2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576" y="735806"/>
            <a:ext cx="7286624" cy="53863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GB" b="1">
                <a:ea typeface="+mn-lt"/>
                <a:cs typeface="+mn-lt"/>
              </a:rPr>
              <a:t>Initial report has identified 5 work packages:</a:t>
            </a:r>
            <a:endParaRPr lang="en-US" b="1">
              <a:cs typeface="Calibri"/>
            </a:endParaRPr>
          </a:p>
          <a:p>
            <a:r>
              <a:rPr lang="en-GB"/>
              <a:t>Expectations of the academic personal tutor role and core systems </a:t>
            </a:r>
            <a:endParaRPr lang="en-GB">
              <a:cs typeface="Calibri"/>
            </a:endParaRPr>
          </a:p>
          <a:p>
            <a:pPr fontAlgn="base"/>
            <a:r>
              <a:rPr lang="en-GB"/>
              <a:t>Workload </a:t>
            </a:r>
            <a:endParaRPr lang="en-GB">
              <a:cs typeface="Calibri"/>
            </a:endParaRPr>
          </a:p>
          <a:p>
            <a:pPr fontAlgn="base"/>
            <a:r>
              <a:rPr lang="en-GB"/>
              <a:t>Recognition </a:t>
            </a:r>
            <a:endParaRPr lang="en-GB">
              <a:cs typeface="Calibri"/>
            </a:endParaRPr>
          </a:p>
          <a:p>
            <a:pPr fontAlgn="base"/>
            <a:r>
              <a:rPr lang="en-GB"/>
              <a:t>Development, training and support  </a:t>
            </a:r>
            <a:endParaRPr lang="en-GB">
              <a:cs typeface="Calibri"/>
            </a:endParaRPr>
          </a:p>
          <a:p>
            <a:pPr fontAlgn="base"/>
            <a:r>
              <a:rPr lang="en-GB"/>
              <a:t>Leadership (including academic personal tutor lead role)  </a:t>
            </a:r>
            <a:endParaRPr lang="en-GB">
              <a:cs typeface="Calibri"/>
            </a:endParaRPr>
          </a:p>
          <a:p>
            <a:pPr marL="0" indent="0" fontAlgn="base">
              <a:buNone/>
            </a:pPr>
            <a:r>
              <a:rPr lang="en-GB" b="1"/>
              <a:t>Outcomes due in summer 2021  </a:t>
            </a:r>
            <a:endParaRPr lang="en-GB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295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LeedsforLife  Make the most of your time at Leeds!</vt:lpstr>
      <vt:lpstr>LeedsforLife  Making the most of your time at Leeds!</vt:lpstr>
      <vt:lpstr>LeedsforLife  Making the most of your time at Leeds!</vt:lpstr>
      <vt:lpstr>What's happening to the current  LeedsforLife platform? </vt:lpstr>
      <vt:lpstr>PowerPoint Presentation</vt:lpstr>
      <vt:lpstr>PowerPoint Presentation</vt:lpstr>
      <vt:lpstr>Interconnections between the institutional review of academic personal tutoring, and the implementation of PebblePad and Learning Analytics</vt:lpstr>
      <vt:lpstr>Academic personal tutoring institutional review</vt:lpstr>
      <vt:lpstr>Academic personal tutoring institutional review</vt:lpstr>
      <vt:lpstr>What is PebblePad?</vt:lpstr>
      <vt:lpstr>Recommendations for PebblePad implementation </vt:lpstr>
      <vt:lpstr>Creation of core content will support the themes of LeedsforLife </vt:lpstr>
      <vt:lpstr>Learning Analytics</vt:lpstr>
      <vt:lpstr>Learning Analytics</vt:lpstr>
      <vt:lpstr>We would love to hear your thoughts…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Edgar</dc:creator>
  <cp:revision>6</cp:revision>
  <dcterms:created xsi:type="dcterms:W3CDTF">2020-12-18T15:11:57Z</dcterms:created>
  <dcterms:modified xsi:type="dcterms:W3CDTF">2021-04-09T10:11:50Z</dcterms:modified>
</cp:coreProperties>
</file>