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0" r:id="rId4"/>
    <p:sldId id="267" r:id="rId5"/>
    <p:sldId id="256" r:id="rId6"/>
    <p:sldId id="266" r:id="rId7"/>
    <p:sldId id="265" r:id="rId8"/>
    <p:sldId id="257" r:id="rId9"/>
    <p:sldId id="262" r:id="rId10"/>
    <p:sldId id="261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D5"/>
    <a:srgbClr val="D073E9"/>
    <a:srgbClr val="8B1AAA"/>
    <a:srgbClr val="FFFFD9"/>
    <a:srgbClr val="AE21D5"/>
    <a:srgbClr val="C34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8C4D8B-1982-6E2E-C64D-376C48BD1AD3}" v="73" dt="2020-08-10T09:16:56.817"/>
    <p1510:client id="{2B02FB9D-8F53-3017-8B5B-8EF11601DD86}" v="2" dt="2020-08-18T14:08:15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6843-0EDA-4619-A2EC-C8E66965D57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EB86-3418-4A07-9D31-0948D533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03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6843-0EDA-4619-A2EC-C8E66965D57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EB86-3418-4A07-9D31-0948D533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34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6843-0EDA-4619-A2EC-C8E66965D57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EB86-3418-4A07-9D31-0948D533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0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6843-0EDA-4619-A2EC-C8E66965D57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EB86-3418-4A07-9D31-0948D533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94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6843-0EDA-4619-A2EC-C8E66965D57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EB86-3418-4A07-9D31-0948D533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73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6843-0EDA-4619-A2EC-C8E66965D57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EB86-3418-4A07-9D31-0948D533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5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6843-0EDA-4619-A2EC-C8E66965D57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EB86-3418-4A07-9D31-0948D533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51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6843-0EDA-4619-A2EC-C8E66965D57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EB86-3418-4A07-9D31-0948D533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10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6843-0EDA-4619-A2EC-C8E66965D57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EB86-3418-4A07-9D31-0948D533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9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6843-0EDA-4619-A2EC-C8E66965D57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EB86-3418-4A07-9D31-0948D533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1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6843-0EDA-4619-A2EC-C8E66965D57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EB86-3418-4A07-9D31-0948D533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7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66843-0EDA-4619-A2EC-C8E66965D57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AEB86-3418-4A07-9D31-0948D533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29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students.leeds.ac.uk/disabilityservic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mailto:disability@leeds.ac.uk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isability@leeds.ac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isability@leeds.ac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.leeds.ac.uk/settingupyoursuppor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udents.leeds.ac.uk/disabledstudentsfunding" TargetMode="External"/><Relationship Id="rId4" Type="http://schemas.openxmlformats.org/officeDocument/2006/relationships/hyperlink" Target="http://www.students.leeds.ac.uk/providingevidenc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5883"/>
            <a:ext cx="12192000" cy="6893883"/>
          </a:xfrm>
          <a:prstGeom prst="rect">
            <a:avLst/>
          </a:prstGeom>
          <a:solidFill>
            <a:schemeClr val="accent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2" descr="http://www.virtualpathology.leeds.ac.uk/gfx/logos/logo_leeds_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783" y="441241"/>
            <a:ext cx="1858981" cy="53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8000" dirty="0">
                <a:solidFill>
                  <a:schemeClr val="bg1"/>
                </a:solidFill>
              </a:rPr>
              <a:t>Welcome to Disability Services</a:t>
            </a:r>
          </a:p>
          <a:p>
            <a:pPr marL="0" indent="0" algn="ctr">
              <a:buNone/>
            </a:pPr>
            <a:endParaRPr lang="en-GB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GB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GB" sz="44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454577" y="4691921"/>
            <a:ext cx="3282846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66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5883"/>
            <a:ext cx="12192000" cy="123686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75733" y="485329"/>
            <a:ext cx="4307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Services </a:t>
            </a:r>
          </a:p>
        </p:txBody>
      </p:sp>
      <p:pic>
        <p:nvPicPr>
          <p:cNvPr id="6" name="Picture 2" descr="http://www.virtualpathology.leeds.ac.uk/gfx/logos/logo_leeds_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783" y="441241"/>
            <a:ext cx="1858981" cy="53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31787" y="1591316"/>
            <a:ext cx="6128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00B0F0"/>
                </a:solidFill>
              </a:rPr>
              <a:t>Any Questions?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2147" y="6172947"/>
            <a:ext cx="3967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@</a:t>
            </a:r>
            <a:r>
              <a:rPr lang="en-GB" sz="2000" dirty="0" err="1"/>
              <a:t>UoLDisability</a:t>
            </a:r>
            <a:endParaRPr lang="en-GB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482" y="6141333"/>
            <a:ext cx="461665" cy="4616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5175" y="6199909"/>
            <a:ext cx="3967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</a:t>
            </a:r>
            <a:r>
              <a:rPr lang="en-GB" sz="2000" dirty="0" err="1"/>
              <a:t>UoLDisabilityTeam</a:t>
            </a:r>
            <a:endParaRPr lang="en-GB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8819" y="6138354"/>
            <a:ext cx="461665" cy="46166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574025" y="5517217"/>
            <a:ext cx="3222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Email</a:t>
            </a:r>
            <a:r>
              <a:rPr lang="en-GB" sz="2000" dirty="0"/>
              <a:t>: </a:t>
            </a:r>
            <a:r>
              <a:rPr lang="en-GB" sz="2000" u="sng" dirty="0">
                <a:hlinkClick r:id="rId5"/>
              </a:rPr>
              <a:t>disability@leeds.ac.uk</a:t>
            </a:r>
            <a:endParaRPr lang="en-GB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6309013" y="5517217"/>
            <a:ext cx="30206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Telephone</a:t>
            </a:r>
            <a:r>
              <a:rPr lang="en-GB" sz="2000" dirty="0"/>
              <a:t>: 0113 343 3927 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921" y="6138354"/>
            <a:ext cx="490482" cy="49048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236426" y="6169131"/>
            <a:ext cx="3967501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000" dirty="0"/>
              <a:t>@UoLDisability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28896" y="3365465"/>
            <a:ext cx="68542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Find our handbook: </a:t>
            </a:r>
            <a:r>
              <a:rPr lang="en-GB" sz="2800" dirty="0">
                <a:hlinkClick r:id="rId7"/>
              </a:rPr>
              <a:t>www.students.leeds.ac.uk/disabilityservices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8445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5883"/>
            <a:ext cx="12192000" cy="123686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75733" y="485329"/>
            <a:ext cx="4307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Services </a:t>
            </a:r>
          </a:p>
        </p:txBody>
      </p:sp>
      <p:pic>
        <p:nvPicPr>
          <p:cNvPr id="6" name="Picture 2" descr="http://www.virtualpathology.leeds.ac.uk/gfx/logos/logo_leeds_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783" y="441241"/>
            <a:ext cx="1858981" cy="53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ular Callout 14"/>
          <p:cNvSpPr/>
          <p:nvPr/>
        </p:nvSpPr>
        <p:spPr>
          <a:xfrm>
            <a:off x="2234633" y="2737378"/>
            <a:ext cx="6088972" cy="920222"/>
          </a:xfrm>
          <a:prstGeom prst="wedgeRoundRectCallou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ontent Placeholder 15"/>
          <p:cNvSpPr>
            <a:spLocks noGrp="1"/>
          </p:cNvSpPr>
          <p:nvPr>
            <p:ph idx="1"/>
          </p:nvPr>
        </p:nvSpPr>
        <p:spPr>
          <a:xfrm>
            <a:off x="373505" y="1438353"/>
            <a:ext cx="10515600" cy="917575"/>
          </a:xfrm>
        </p:spPr>
        <p:txBody>
          <a:bodyPr>
            <a:normAutofit/>
          </a:bodyPr>
          <a:lstStyle/>
          <a:p>
            <a:r>
              <a:rPr lang="en-GB" sz="2400" dirty="0"/>
              <a:t>Did you have arrangements for your exams at school?</a:t>
            </a:r>
          </a:p>
          <a:p>
            <a:r>
              <a:rPr lang="en-GB" sz="2400" dirty="0"/>
              <a:t>Or do you have a condition that may affect your studies at university?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18602" y="2265661"/>
            <a:ext cx="75459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dirty="0">
              <a:solidFill>
                <a:srgbClr val="00B0F0"/>
              </a:solidFill>
            </a:endParaRPr>
          </a:p>
          <a:p>
            <a:pPr algn="ctr"/>
            <a:r>
              <a:rPr lang="en-GB" sz="3600" dirty="0">
                <a:solidFill>
                  <a:srgbClr val="00B0F0"/>
                </a:solidFill>
              </a:rPr>
              <a:t>Say hello to Disability Services</a:t>
            </a:r>
          </a:p>
        </p:txBody>
      </p:sp>
      <p:sp>
        <p:nvSpPr>
          <p:cNvPr id="21" name="Content Placeholder 15"/>
          <p:cNvSpPr txBox="1">
            <a:spLocks/>
          </p:cNvSpPr>
          <p:nvPr/>
        </p:nvSpPr>
        <p:spPr>
          <a:xfrm>
            <a:off x="265040" y="3915138"/>
            <a:ext cx="10515600" cy="917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We’re a friendly service for the University’s disabled students</a:t>
            </a:r>
          </a:p>
          <a:p>
            <a:r>
              <a:rPr lang="en-GB" sz="2400" dirty="0"/>
              <a:t>We recommend academic adjustments so that disabled students can fully access their course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EC6847-35F9-4CC2-B80F-888C4967DDE5}"/>
              </a:ext>
            </a:extLst>
          </p:cNvPr>
          <p:cNvSpPr txBox="1"/>
          <p:nvPr/>
        </p:nvSpPr>
        <p:spPr>
          <a:xfrm>
            <a:off x="1629871" y="5216810"/>
            <a:ext cx="7461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hlinkClick r:id="rId3"/>
              </a:rPr>
              <a:t>disability@leeds.ac.uk</a:t>
            </a:r>
            <a:r>
              <a:rPr lang="en-GB" sz="2400" dirty="0"/>
              <a:t>		0113 343 3927</a:t>
            </a:r>
          </a:p>
        </p:txBody>
      </p:sp>
    </p:spTree>
    <p:extLst>
      <p:ext uri="{BB962C8B-B14F-4D97-AF65-F5344CB8AC3E}">
        <p14:creationId xmlns:p14="http://schemas.microsoft.com/office/powerpoint/2010/main" val="119918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5883"/>
            <a:ext cx="12192000" cy="123686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75733" y="485329"/>
            <a:ext cx="4307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Services </a:t>
            </a:r>
          </a:p>
        </p:txBody>
      </p:sp>
      <p:pic>
        <p:nvPicPr>
          <p:cNvPr id="6" name="Picture 2" descr="http://www.virtualpathology.leeds.ac.uk/gfx/logos/logo_leeds_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783" y="441241"/>
            <a:ext cx="1858981" cy="53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5574" y="1198756"/>
            <a:ext cx="116773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Three teams</a:t>
            </a:r>
            <a:r>
              <a:rPr lang="en-GB" sz="2000" dirty="0"/>
              <a:t>:</a:t>
            </a:r>
          </a:p>
          <a:p>
            <a:pPr algn="ctr"/>
            <a:r>
              <a:rPr lang="en-GB" sz="2000" dirty="0">
                <a:solidFill>
                  <a:srgbClr val="00B0F0"/>
                </a:solidFill>
              </a:rPr>
              <a:t>Front of House: </a:t>
            </a:r>
            <a:r>
              <a:rPr lang="en-GB" sz="2000" dirty="0"/>
              <a:t>your first point of call, including our friendly reception team</a:t>
            </a:r>
          </a:p>
          <a:p>
            <a:pPr algn="ctr"/>
            <a:r>
              <a:rPr lang="en-GB" sz="2000" dirty="0">
                <a:solidFill>
                  <a:srgbClr val="00B0F0"/>
                </a:solidFill>
              </a:rPr>
              <a:t>Disability Advisory Team: </a:t>
            </a:r>
            <a:r>
              <a:rPr lang="en-GB" sz="2000" dirty="0"/>
              <a:t>our disability advisors and coordinators</a:t>
            </a:r>
          </a:p>
          <a:p>
            <a:pPr algn="ctr"/>
            <a:r>
              <a:rPr lang="en-GB" sz="2000" dirty="0">
                <a:solidFill>
                  <a:srgbClr val="00B0F0"/>
                </a:solidFill>
              </a:rPr>
              <a:t>Support Worker Team: </a:t>
            </a:r>
            <a:r>
              <a:rPr lang="en-GB" sz="2000" dirty="0"/>
              <a:t>providing 1:1 support to disabled students </a:t>
            </a:r>
          </a:p>
          <a:p>
            <a:pPr algn="ctr"/>
            <a:endParaRPr lang="en-GB" sz="2000" dirty="0"/>
          </a:p>
          <a:p>
            <a:pPr algn="ctr"/>
            <a:r>
              <a:rPr lang="en-GB" sz="2800" b="1" dirty="0"/>
              <a:t>    The </a:t>
            </a:r>
            <a:r>
              <a:rPr lang="en-GB" sz="2800" b="1" dirty="0" smtClean="0"/>
              <a:t>majority </a:t>
            </a:r>
            <a:r>
              <a:rPr lang="en-GB" sz="2800" b="1" dirty="0"/>
              <a:t>of our staff are still working from home remotely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CF6EE9-6C20-4690-BD1C-D126E6CCCB1E}"/>
              </a:ext>
            </a:extLst>
          </p:cNvPr>
          <p:cNvSpPr/>
          <p:nvPr/>
        </p:nvSpPr>
        <p:spPr>
          <a:xfrm>
            <a:off x="373165" y="4520471"/>
            <a:ext cx="1160631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Operating as a </a:t>
            </a:r>
            <a:r>
              <a:rPr lang="en-GB" sz="2800" dirty="0">
                <a:solidFill>
                  <a:srgbClr val="00B0F0"/>
                </a:solidFill>
              </a:rPr>
              <a:t>Student Information Point </a:t>
            </a:r>
            <a:r>
              <a:rPr lang="en-GB" sz="2800" dirty="0"/>
              <a:t>from our offices in Chemistry West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Any student can visit with any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Only general and quick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Offering Call Backs with specialist staff working at </a:t>
            </a:r>
            <a:r>
              <a:rPr lang="en-GB" sz="2000" dirty="0" smtClean="0"/>
              <a:t>home </a:t>
            </a:r>
            <a:r>
              <a:rPr lang="en-GB" sz="2000" dirty="0"/>
              <a:t>and behind the </a:t>
            </a:r>
            <a:r>
              <a:rPr lang="en-GB" sz="2000" dirty="0" smtClean="0"/>
              <a:t>scenes for </a:t>
            </a:r>
            <a:r>
              <a:rPr lang="en-GB" sz="2000" dirty="0"/>
              <a:t>more detailed enquiries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D62954-F02C-4F5D-A5A0-0ED8C7653B7C}"/>
              </a:ext>
            </a:extLst>
          </p:cNvPr>
          <p:cNvSpPr txBox="1"/>
          <p:nvPr/>
        </p:nvSpPr>
        <p:spPr>
          <a:xfrm>
            <a:off x="373166" y="3468481"/>
            <a:ext cx="11818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Email Us: </a:t>
            </a:r>
            <a:r>
              <a:rPr lang="en-GB" sz="2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disability@leeds.ac.uk</a:t>
            </a:r>
            <a:r>
              <a:rPr lang="en-GB" sz="2400" dirty="0"/>
              <a:t>	Call Us:	</a:t>
            </a:r>
            <a:r>
              <a:rPr lang="en-GB" sz="2400" dirty="0">
                <a:solidFill>
                  <a:srgbClr val="00B0F0"/>
                </a:solidFill>
              </a:rPr>
              <a:t>0113 343 3927        </a:t>
            </a:r>
            <a:r>
              <a:rPr lang="en-GB" sz="2400" dirty="0"/>
              <a:t>One to One Call Backs</a:t>
            </a:r>
          </a:p>
        </p:txBody>
      </p:sp>
    </p:spTree>
    <p:extLst>
      <p:ext uri="{BB962C8B-B14F-4D97-AF65-F5344CB8AC3E}">
        <p14:creationId xmlns:p14="http://schemas.microsoft.com/office/powerpoint/2010/main" val="180520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5883"/>
            <a:ext cx="12192000" cy="123686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733" y="485329"/>
            <a:ext cx="4307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Disability Services </a:t>
            </a:r>
          </a:p>
        </p:txBody>
      </p:sp>
      <p:pic>
        <p:nvPicPr>
          <p:cNvPr id="6" name="Picture 2" descr="http://www.virtualpathology.leeds.ac.uk/gfx/logos/logo_leeds_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783" y="441241"/>
            <a:ext cx="1858981" cy="53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92643" y="2150326"/>
            <a:ext cx="35561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Aligned services: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Leeds Assessment Centre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RNIB transcription service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17982" y="2150326"/>
            <a:ext cx="68205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 &amp; Service colleagues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 Support Officers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Contacts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Personal Tutors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PhD supervisors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Mental Health Team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5766187" y="2150326"/>
            <a:ext cx="16745" cy="2144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79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733" y="2271249"/>
            <a:ext cx="11006667" cy="3735407"/>
          </a:xfrm>
        </p:spPr>
        <p:txBody>
          <a:bodyPr numCol="2"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Are deaf or hard of hearing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Are blind or partially-sighted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Have a physical disability, and/or mobility difficulties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Have a specific learning difficulty       (e.g. dyslexia or dyspraxia)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Have a developmental learning or behavioural condition (e.g. ADHD)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Are on the autism spectrum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Have a mental health condition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Have a long-term medical condition (e.g. chronic fatigue syndrome, diabetes, epilepsy)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Have a combination of these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000" b="1" dirty="0"/>
          </a:p>
          <a:p>
            <a:endParaRPr lang="en-GB" b="1" dirty="0"/>
          </a:p>
          <a:p>
            <a:pPr algn="l"/>
            <a:r>
              <a:rPr lang="en-GB" sz="1000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733" y="5768876"/>
            <a:ext cx="11162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 list is not exhaustive. If you’re not sure whether you qualify for support please contact us for more advice and information.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-35883"/>
            <a:ext cx="12192000" cy="123686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75733" y="485329"/>
            <a:ext cx="4307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Services </a:t>
            </a:r>
          </a:p>
        </p:txBody>
      </p:sp>
      <p:pic>
        <p:nvPicPr>
          <p:cNvPr id="1026" name="Picture 2" descr="http://www.virtualpathology.leeds.ac.uk/gfx/logos/logo_leeds_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783" y="441241"/>
            <a:ext cx="1858981" cy="53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75733" y="1497031"/>
            <a:ext cx="11162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We support a wide range of disabled students, including those who: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7718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733" y="2271249"/>
            <a:ext cx="11006667" cy="3735407"/>
          </a:xfrm>
        </p:spPr>
        <p:txBody>
          <a:bodyPr numCol="2"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Modified exam arrangements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Information &amp; support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Personal assistant and/or note taking support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Transcription services for accessible text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Advance hand-outs and lecture presentations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Access to assistive technology software &amp; advice on how to use it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000" b="1" dirty="0"/>
          </a:p>
          <a:p>
            <a:endParaRPr lang="en-GB" b="1" dirty="0"/>
          </a:p>
          <a:p>
            <a:pPr algn="l"/>
            <a:r>
              <a:rPr lang="en-GB" sz="1000" dirty="0"/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-35883"/>
            <a:ext cx="12192000" cy="123686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75733" y="485329"/>
            <a:ext cx="4307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Services </a:t>
            </a:r>
          </a:p>
        </p:txBody>
      </p:sp>
      <p:pic>
        <p:nvPicPr>
          <p:cNvPr id="1026" name="Picture 2" descr="http://www.virtualpathology.leeds.ac.uk/gfx/logos/logo_leeds_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783" y="441241"/>
            <a:ext cx="1858981" cy="53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75733" y="1497031"/>
            <a:ext cx="11162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Support available could include: </a:t>
            </a:r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741" y="3448931"/>
            <a:ext cx="5429610" cy="287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46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24" y="1497031"/>
            <a:ext cx="11066031" cy="7206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dirty="0"/>
              <a:t>We support close to 5000 students - more than </a:t>
            </a:r>
            <a:r>
              <a:rPr lang="en-GB" dirty="0">
                <a:solidFill>
                  <a:srgbClr val="00B0F0"/>
                </a:solidFill>
              </a:rPr>
              <a:t>12% </a:t>
            </a:r>
            <a:r>
              <a:rPr lang="en-GB" dirty="0"/>
              <a:t>of student body: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342900" lvl="0" indent="-34290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None/>
            </a:pPr>
            <a:endParaRPr lang="en-GB" sz="2400" b="1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None/>
            </a:pPr>
            <a:endParaRPr lang="en-GB" sz="2400" b="1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None/>
            </a:pPr>
            <a:endParaRPr lang="en-GB" sz="2400" b="1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34290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None/>
            </a:pPr>
            <a:endParaRPr lang="en-GB" sz="2400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-35883"/>
            <a:ext cx="12192000" cy="123686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75733" y="485329"/>
            <a:ext cx="4307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Services </a:t>
            </a:r>
          </a:p>
        </p:txBody>
      </p:sp>
      <p:pic>
        <p:nvPicPr>
          <p:cNvPr id="6" name="Picture 2" descr="http://www.virtualpathology.leeds.ac.uk/gfx/logos/logo_leeds_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783" y="441241"/>
            <a:ext cx="1858981" cy="53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ross 12"/>
          <p:cNvSpPr/>
          <p:nvPr/>
        </p:nvSpPr>
        <p:spPr>
          <a:xfrm>
            <a:off x="374754" y="2608289"/>
            <a:ext cx="794479" cy="794478"/>
          </a:xfrm>
          <a:prstGeom prst="plus">
            <a:avLst/>
          </a:pr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344252" y="2818914"/>
            <a:ext cx="11066031" cy="7206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We have </a:t>
            </a:r>
            <a:r>
              <a:rPr lang="en-GB" sz="2400" dirty="0">
                <a:solidFill>
                  <a:srgbClr val="00B0F0"/>
                </a:solidFill>
              </a:rPr>
              <a:t>80 </a:t>
            </a:r>
            <a:r>
              <a:rPr lang="en-GB" sz="2400" dirty="0"/>
              <a:t>support workers to assist students in their studies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cs typeface="Calibri"/>
            </a:endParaRPr>
          </a:p>
          <a:p>
            <a:pPr marL="342900" indent="-34290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None/>
            </a:pPr>
            <a:endParaRPr lang="en-GB" sz="2400" b="1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None/>
            </a:pPr>
            <a:endParaRPr lang="en-GB" sz="2400" b="1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None/>
            </a:pPr>
            <a:endParaRPr lang="en-GB" sz="2400" b="1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34290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None/>
            </a:pPr>
            <a:endParaRPr lang="en-GB" sz="2400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15" name="Cross 14"/>
          <p:cNvSpPr/>
          <p:nvPr/>
        </p:nvSpPr>
        <p:spPr>
          <a:xfrm>
            <a:off x="374753" y="4861430"/>
            <a:ext cx="794479" cy="794478"/>
          </a:xfrm>
          <a:prstGeom prst="plus">
            <a:avLst/>
          </a:pr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344252" y="3845021"/>
            <a:ext cx="10847748" cy="8759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On average, we provide 22,000 hours of support to disabled students every year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cs typeface="Calibri"/>
            </a:endParaRPr>
          </a:p>
          <a:p>
            <a:pPr marL="342900" indent="-34290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None/>
            </a:pPr>
            <a:endParaRPr lang="en-GB" sz="2400" b="1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None/>
            </a:pPr>
            <a:endParaRPr lang="en-GB" sz="2400" b="1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None/>
            </a:pPr>
            <a:endParaRPr lang="en-GB" sz="2400" b="1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34290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None/>
            </a:pPr>
            <a:endParaRPr lang="en-GB" sz="2400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18" name="Cross 17"/>
          <p:cNvSpPr/>
          <p:nvPr/>
        </p:nvSpPr>
        <p:spPr>
          <a:xfrm>
            <a:off x="374754" y="3719690"/>
            <a:ext cx="794479" cy="794478"/>
          </a:xfrm>
          <a:prstGeom prst="plus">
            <a:avLst/>
          </a:pr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344252" y="5026475"/>
            <a:ext cx="10847748" cy="8759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You are not alone – get in touch!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cs typeface="Calibri"/>
            </a:endParaRPr>
          </a:p>
          <a:p>
            <a:pPr marL="342900" indent="-34290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None/>
            </a:pPr>
            <a:endParaRPr lang="en-GB" sz="2400" b="1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None/>
            </a:pPr>
            <a:endParaRPr lang="en-GB" sz="2400" b="1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None/>
            </a:pPr>
            <a:endParaRPr lang="en-GB" sz="2400" b="1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34290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None/>
            </a:pPr>
            <a:endParaRPr lang="en-GB" sz="2400" kern="0" dirty="0">
              <a:solidFill>
                <a:srgbClr val="000005"/>
              </a:solidFill>
              <a:latin typeface="Arial"/>
              <a:ea typeface="MS PGothic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73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35883"/>
            <a:ext cx="12192000" cy="123686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75733" y="485329"/>
            <a:ext cx="4307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Services </a:t>
            </a:r>
          </a:p>
        </p:txBody>
      </p:sp>
      <p:pic>
        <p:nvPicPr>
          <p:cNvPr id="15" name="Picture 2" descr="http://www.virtualpathology.leeds.ac.uk/gfx/logos/logo_leeds_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783" y="441241"/>
            <a:ext cx="1858981" cy="53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9764" y="1439056"/>
            <a:ext cx="573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F0"/>
                </a:solidFill>
              </a:rPr>
              <a:t>What next?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9073" y="2385014"/>
            <a:ext cx="86643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Register with us by completing our sign up form:</a:t>
            </a:r>
          </a:p>
          <a:p>
            <a:r>
              <a:rPr lang="en-GB" sz="2400" b="1" u="sng" dirty="0">
                <a:hlinkClick r:id="rId3"/>
              </a:rPr>
              <a:t>www.students.leeds.ac.uk/settingupyoursupport</a:t>
            </a:r>
            <a:endParaRPr lang="en-GB" sz="2400" b="1" u="sng" dirty="0"/>
          </a:p>
          <a:p>
            <a:endParaRPr lang="en-GB" sz="2400" u="sng" dirty="0"/>
          </a:p>
          <a:p>
            <a:r>
              <a:rPr lang="en-GB" sz="2400" dirty="0"/>
              <a:t>Start collating any evidence to support your registration:</a:t>
            </a:r>
          </a:p>
          <a:p>
            <a:r>
              <a:rPr lang="en-GB" sz="2400" b="1" dirty="0">
                <a:hlinkClick r:id="rId4"/>
              </a:rPr>
              <a:t>www.students.leeds.ac.uk/providingevidence</a:t>
            </a:r>
            <a:endParaRPr lang="en-GB" sz="2400" b="1" dirty="0"/>
          </a:p>
          <a:p>
            <a:endParaRPr lang="en-GB" sz="2400" dirty="0"/>
          </a:p>
          <a:p>
            <a:r>
              <a:rPr lang="en-GB" sz="2400" dirty="0"/>
              <a:t>Apply for any relevant external funding</a:t>
            </a:r>
          </a:p>
          <a:p>
            <a:r>
              <a:rPr lang="en-US" sz="2400" b="1" u="sng" dirty="0">
                <a:hlinkClick r:id="rId5"/>
              </a:rPr>
              <a:t>www.students.leeds.ac.uk/disabledstudentsfunding</a:t>
            </a:r>
            <a:endParaRPr lang="en-GB" sz="2400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9763" y="2301770"/>
            <a:ext cx="1049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9762" y="3430370"/>
            <a:ext cx="1049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9762" y="4558970"/>
            <a:ext cx="1049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F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8312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5883"/>
            <a:ext cx="12192000" cy="123686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6027" y="55341"/>
            <a:ext cx="7833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Services - Post Graduate Researchers</a:t>
            </a:r>
          </a:p>
        </p:txBody>
      </p:sp>
      <p:pic>
        <p:nvPicPr>
          <p:cNvPr id="8" name="Picture 2" descr="http://www.virtualpathology.leeds.ac.uk/gfx/logos/logo_leeds_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783" y="441241"/>
            <a:ext cx="1858981" cy="53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5232" y="1591316"/>
            <a:ext cx="11007371" cy="49552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</a:rPr>
              <a:t>PG researchers also need to register and provide evidence: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If you studied at Leeds previously, let us know that you have moved on to further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You may have a Needs Assessment from previous study, or you may need to provide new evidence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We can consider support &amp; adjustments for the transfer and viva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If your studies are funded by a Research Council you may be able to apply for DSA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For other UK students, you can apply to Student Finance England or chat to us about other funding options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1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2363</TotalTime>
  <Words>570</Words>
  <Application>Microsoft Office PowerPoint</Application>
  <PresentationFormat>Widescreen</PresentationFormat>
  <Paragraphs>134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Harriet Cannon</dc:creator>
  <cp:lastModifiedBy>Kate Bennett</cp:lastModifiedBy>
  <cp:revision>117</cp:revision>
  <cp:lastPrinted>2018-09-12T13:47:46Z</cp:lastPrinted>
  <dcterms:created xsi:type="dcterms:W3CDTF">2015-09-10T08:51:39Z</dcterms:created>
  <dcterms:modified xsi:type="dcterms:W3CDTF">2020-09-21T10:51:00Z</dcterms:modified>
</cp:coreProperties>
</file>