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Lst>
  <p:notesMasterIdLst>
    <p:notesMasterId r:id="rId24"/>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249EB-C6BA-4F10-B83A-ACF8441986FC}" v="23" dt="2020-08-05T17:16:11.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Gregg" userId="S::diskgr1@leeds.ac.uk::c5b66831-b1a1-4978-b15f-c2457efecc21" providerId="AD" clId="Web-{BA9249EB-C6BA-4F10-B83A-ACF8441986FC}"/>
    <pc:docChg chg="modSld">
      <pc:chgData name="Katy Gregg" userId="S::diskgr1@leeds.ac.uk::c5b66831-b1a1-4978-b15f-c2457efecc21" providerId="AD" clId="Web-{BA9249EB-C6BA-4F10-B83A-ACF8441986FC}" dt="2020-08-05T17:16:11.012" v="22" actId="20577"/>
      <pc:docMkLst>
        <pc:docMk/>
      </pc:docMkLst>
      <pc:sldChg chg="modSp">
        <pc:chgData name="Katy Gregg" userId="S::diskgr1@leeds.ac.uk::c5b66831-b1a1-4978-b15f-c2457efecc21" providerId="AD" clId="Web-{BA9249EB-C6BA-4F10-B83A-ACF8441986FC}" dt="2020-08-05T17:16:08.934" v="20" actId="20577"/>
        <pc:sldMkLst>
          <pc:docMk/>
          <pc:sldMk cId="0" sldId="271"/>
        </pc:sldMkLst>
        <pc:spChg chg="mod">
          <ac:chgData name="Katy Gregg" userId="S::diskgr1@leeds.ac.uk::c5b66831-b1a1-4978-b15f-c2457efecc21" providerId="AD" clId="Web-{BA9249EB-C6BA-4F10-B83A-ACF8441986FC}" dt="2020-08-05T17:16:08.934" v="20" actId="20577"/>
          <ac:spMkLst>
            <pc:docMk/>
            <pc:sldMk cId="0" sldId="271"/>
            <ac:spMk id="2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GB" sz="4400" b="0" strike="noStrike" spc="-1">
                <a:latin typeface="Arial"/>
              </a:rPr>
              <a:t>Click to move the slide</a:t>
            </a:r>
          </a:p>
        </p:txBody>
      </p:sp>
      <p:sp>
        <p:nvSpPr>
          <p:cNvPr id="172"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Click to edit the notes format</a:t>
            </a:r>
          </a:p>
        </p:txBody>
      </p:sp>
      <p:sp>
        <p:nvSpPr>
          <p:cNvPr id="173"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174"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175"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176" name="PlaceHolder 6"/>
          <p:cNvSpPr>
            <a:spLocks noGrp="1"/>
          </p:cNvSpPr>
          <p:nvPr>
            <p:ph type="sldNum"/>
          </p:nvPr>
        </p:nvSpPr>
        <p:spPr>
          <a:xfrm>
            <a:off x="4278960" y="10157400"/>
            <a:ext cx="3280680" cy="534240"/>
          </a:xfrm>
          <a:prstGeom prst="rect">
            <a:avLst/>
          </a:prstGeom>
        </p:spPr>
        <p:txBody>
          <a:bodyPr lIns="0" tIns="0" rIns="0" bIns="0" anchor="b"/>
          <a:lstStyle/>
          <a:p>
            <a:pPr algn="r"/>
            <a:fld id="{4AF04DF6-8F9C-4AE5-BBEB-066C258D2977}"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noRot="1" noChangeAspect="1"/>
          </p:cNvSpPr>
          <p:nvPr>
            <p:ph type="sldImg"/>
          </p:nvPr>
        </p:nvSpPr>
        <p:spPr>
          <a:xfrm>
            <a:off x="685800" y="1143000"/>
            <a:ext cx="5486400" cy="3086100"/>
          </a:xfrm>
          <a:prstGeom prst="rect">
            <a:avLst/>
          </a:prstGeom>
        </p:spPr>
      </p:sp>
      <p:sp>
        <p:nvSpPr>
          <p:cNvPr id="265"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7813666-1EAF-474F-8D06-65D83C9AE96F}" type="slidenum">
              <a:rPr lang="en-GB" sz="1200" b="0" strike="noStrike" spc="-1">
                <a:solidFill>
                  <a:srgbClr val="000000"/>
                </a:solidFill>
                <a:latin typeface="Calibri"/>
                <a:ea typeface="+mn-ea"/>
              </a:rPr>
              <a:t>1</a:t>
            </a:fld>
            <a:endParaRPr lang="en-GB" sz="1200" b="0" strike="noStrike" spc="-1">
              <a:latin typeface="Arial"/>
            </a:endParaRPr>
          </a:p>
        </p:txBody>
      </p:sp>
      <p:sp>
        <p:nvSpPr>
          <p:cNvPr id="266"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685800" y="1143000"/>
            <a:ext cx="5486400" cy="3086100"/>
          </a:xfrm>
          <a:prstGeom prst="rect">
            <a:avLst/>
          </a:prstGeom>
        </p:spPr>
      </p:sp>
      <p:sp>
        <p:nvSpPr>
          <p:cNvPr id="292" name="PlaceHolder 2"/>
          <p:cNvSpPr>
            <a:spLocks noGrp="1"/>
          </p:cNvSpPr>
          <p:nvPr>
            <p:ph type="body"/>
          </p:nvPr>
        </p:nvSpPr>
        <p:spPr>
          <a:xfrm>
            <a:off x="685800" y="4400640"/>
            <a:ext cx="5485680" cy="3599640"/>
          </a:xfrm>
          <a:prstGeom prst="rect">
            <a:avLst/>
          </a:prstGeom>
        </p:spPr>
        <p:txBody>
          <a:bodyPr lIns="0" tIns="0" rIns="0" bIns="0"/>
          <a:lstStyle/>
          <a:p>
            <a:pPr marL="216000" indent="-215640">
              <a:lnSpc>
                <a:spcPct val="100000"/>
              </a:lnSpc>
            </a:pPr>
            <a:endParaRPr lang="en-GB" sz="2000" b="0" strike="noStrike" spc="-1">
              <a:latin typeface="Arial"/>
            </a:endParaRPr>
          </a:p>
          <a:p>
            <a:pPr marL="216000" indent="-215640">
              <a:lnSpc>
                <a:spcPct val="100000"/>
              </a:lnSpc>
            </a:pPr>
            <a:endParaRPr lang="en-GB" sz="2000" b="0" strike="noStrike" spc="-1">
              <a:latin typeface="Arial"/>
            </a:endParaRPr>
          </a:p>
        </p:txBody>
      </p:sp>
      <p:sp>
        <p:nvSpPr>
          <p:cNvPr id="293"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F1A9F1A-B85C-46BF-AE75-D9D2E0773CBC}" type="slidenum">
              <a:rPr lang="en-GB" sz="1200" b="0" strike="noStrike" spc="-1">
                <a:solidFill>
                  <a:srgbClr val="000000"/>
                </a:solidFill>
                <a:latin typeface="Calibri"/>
                <a:ea typeface="+mn-ea"/>
              </a:rPr>
              <a:t>10</a:t>
            </a:fld>
            <a:endParaRPr lang="en-GB"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685800" y="1143000"/>
            <a:ext cx="5486400" cy="3086100"/>
          </a:xfrm>
          <a:prstGeom prst="rect">
            <a:avLst/>
          </a:prstGeom>
        </p:spPr>
      </p:sp>
      <p:sp>
        <p:nvSpPr>
          <p:cNvPr id="295" name="PlaceHolder 2"/>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
        <p:nvSpPr>
          <p:cNvPr id="29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D5DCEF1-4E8E-4E91-8F6B-4A460EDB5FFE}" type="slidenum">
              <a:rPr lang="en-GB" sz="1200" b="0" strike="noStrike" spc="-1">
                <a:solidFill>
                  <a:srgbClr val="000000"/>
                </a:solidFill>
                <a:latin typeface="Calibri"/>
                <a:ea typeface="+mn-ea"/>
              </a:rPr>
              <a:t>11</a:t>
            </a:fld>
            <a:endParaRPr lang="en-GB"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685800" y="1143000"/>
            <a:ext cx="5486400" cy="3086100"/>
          </a:xfrm>
          <a:prstGeom prst="rect">
            <a:avLst/>
          </a:prstGeom>
        </p:spPr>
      </p:sp>
      <p:sp>
        <p:nvSpPr>
          <p:cNvPr id="29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2000" b="1" strike="noStrike" spc="-1">
                <a:solidFill>
                  <a:srgbClr val="7030A0"/>
                </a:solidFill>
                <a:latin typeface="Arial"/>
              </a:rPr>
              <a:t>TIMING: </a:t>
            </a:r>
            <a:r>
              <a:rPr lang="en-GB" sz="2000" b="0" strike="noStrike" spc="-1">
                <a:solidFill>
                  <a:srgbClr val="7030A0"/>
                </a:solidFill>
                <a:latin typeface="Arial"/>
              </a:rPr>
              <a:t>3mins</a:t>
            </a:r>
            <a:endParaRPr lang="en-GB" sz="2000" b="0" strike="noStrike" spc="-1">
              <a:latin typeface="Arial"/>
            </a:endParaRPr>
          </a:p>
          <a:p>
            <a:pPr marL="216000" indent="-216000">
              <a:lnSpc>
                <a:spcPct val="100000"/>
              </a:lnSpc>
            </a:pPr>
            <a:endParaRPr lang="en-GB" sz="2000" b="0" strike="noStrike" spc="-1">
              <a:latin typeface="Arial"/>
            </a:endParaRPr>
          </a:p>
          <a:p>
            <a:pPr marL="216000" indent="-216000">
              <a:lnSpc>
                <a:spcPct val="100000"/>
              </a:lnSpc>
            </a:pPr>
            <a:r>
              <a:rPr lang="en-GB" sz="2000" b="1" strike="noStrike" spc="-1">
                <a:solidFill>
                  <a:srgbClr val="7030A0"/>
                </a:solidFill>
                <a:latin typeface="Arial"/>
              </a:rPr>
              <a:t>PURPOSE OF SLIDE</a:t>
            </a:r>
            <a:r>
              <a:rPr lang="en-GB" sz="2000" b="0" strike="noStrike" spc="-1">
                <a:solidFill>
                  <a:srgbClr val="7030A0"/>
                </a:solidFill>
                <a:latin typeface="Arial"/>
              </a:rPr>
              <a:t>: to give another example of how the partnership works using the skills and experience of staff and students, and how students are empowered to take action to solve problems and support their community.  It also provides a chance to positively highlight the </a:t>
            </a:r>
            <a:r>
              <a:rPr lang="en-GB" sz="2000" b="1" strike="noStrike" spc="-1">
                <a:solidFill>
                  <a:srgbClr val="7030A0"/>
                </a:solidFill>
                <a:latin typeface="Arial"/>
              </a:rPr>
              <a:t>Draw the Line campaign, </a:t>
            </a:r>
            <a:r>
              <a:rPr lang="en-GB" sz="2000" b="0" strike="noStrike" spc="-1">
                <a:solidFill>
                  <a:srgbClr val="7030A0"/>
                </a:solidFill>
                <a:latin typeface="Arial"/>
              </a:rPr>
              <a:t>on line reporting form and safety support from campus police and LUU Advice </a:t>
            </a:r>
            <a:endParaRPr lang="en-GB" sz="2000" b="0" strike="noStrike" spc="-1">
              <a:latin typeface="Arial"/>
            </a:endParaRPr>
          </a:p>
          <a:p>
            <a:pPr marL="216000" indent="-216000">
              <a:lnSpc>
                <a:spcPct val="100000"/>
              </a:lnSpc>
            </a:pPr>
            <a:endParaRPr lang="en-GB" sz="2000" b="0" strike="noStrike" spc="-1">
              <a:latin typeface="Arial"/>
            </a:endParaRPr>
          </a:p>
          <a:p>
            <a:pPr marL="216000" indent="-216000">
              <a:lnSpc>
                <a:spcPct val="100000"/>
              </a:lnSpc>
            </a:pPr>
            <a:r>
              <a:rPr lang="en-GB" sz="2000" b="1" strike="noStrike" spc="-1">
                <a:solidFill>
                  <a:srgbClr val="7030A0"/>
                </a:solidFill>
                <a:latin typeface="Arial"/>
              </a:rPr>
              <a:t>KEY MESSAGES: </a:t>
            </a:r>
            <a:r>
              <a:rPr lang="en-GB" sz="2000" b="0" strike="noStrike" spc="-1">
                <a:solidFill>
                  <a:srgbClr val="7030A0"/>
                </a:solidFill>
                <a:latin typeface="Arial"/>
              </a:rPr>
              <a:t>the student voice is important and will result in positive change – harassment is not acceptable – report it</a:t>
            </a:r>
            <a:endParaRPr lang="en-GB" sz="2000" b="0" strike="noStrike" spc="-1">
              <a:latin typeface="Arial"/>
            </a:endParaRPr>
          </a:p>
        </p:txBody>
      </p:sp>
      <p:sp>
        <p:nvSpPr>
          <p:cNvPr id="29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4B268AF-EDCA-4442-B854-C0C082FF54A9}" type="slidenum">
              <a:rPr lang="en-GB" sz="1200" b="0" strike="noStrike" spc="-1">
                <a:solidFill>
                  <a:srgbClr val="000000"/>
                </a:solidFill>
                <a:latin typeface="Calibri"/>
                <a:ea typeface="+mn-ea"/>
              </a:rPr>
              <a:t>12</a:t>
            </a:fld>
            <a:endParaRPr lang="en-GB"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685800" y="1143000"/>
            <a:ext cx="5486400" cy="3086100"/>
          </a:xfrm>
          <a:prstGeom prst="rect">
            <a:avLst/>
          </a:prstGeom>
        </p:spPr>
      </p:sp>
      <p:sp>
        <p:nvSpPr>
          <p:cNvPr id="301"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447F686-5C2D-4B19-AE26-7BE6F766E558}" type="slidenum">
              <a:rPr lang="en-GB" sz="1200" b="0" strike="noStrike" spc="-1">
                <a:solidFill>
                  <a:srgbClr val="000000"/>
                </a:solidFill>
                <a:latin typeface="Calibri"/>
                <a:ea typeface="+mn-ea"/>
              </a:rPr>
              <a:t>13</a:t>
            </a:fld>
            <a:endParaRPr lang="en-GB" sz="1200" b="0" strike="noStrike" spc="-1">
              <a:latin typeface="Arial"/>
            </a:endParaRPr>
          </a:p>
        </p:txBody>
      </p:sp>
      <p:sp>
        <p:nvSpPr>
          <p:cNvPr id="302"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685800" y="1143000"/>
            <a:ext cx="5486400" cy="3086100"/>
          </a:xfrm>
          <a:prstGeom prst="rect">
            <a:avLst/>
          </a:prstGeom>
        </p:spPr>
      </p:sp>
      <p:sp>
        <p:nvSpPr>
          <p:cNvPr id="304"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FD47BF0-A0D8-4807-8776-5D99FBFC8F16}" type="slidenum">
              <a:rPr lang="en-GB" sz="1200" b="0" strike="noStrike" spc="-1">
                <a:solidFill>
                  <a:srgbClr val="000000"/>
                </a:solidFill>
                <a:latin typeface="Calibri"/>
                <a:ea typeface="+mn-ea"/>
              </a:rPr>
              <a:t>14</a:t>
            </a:fld>
            <a:endParaRPr lang="en-GB" sz="1200" b="0" strike="noStrike" spc="-1">
              <a:latin typeface="Arial"/>
            </a:endParaRPr>
          </a:p>
        </p:txBody>
      </p:sp>
      <p:sp>
        <p:nvSpPr>
          <p:cNvPr id="305"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noRot="1" noChangeAspect="1"/>
          </p:cNvSpPr>
          <p:nvPr>
            <p:ph type="sldImg"/>
          </p:nvPr>
        </p:nvSpPr>
        <p:spPr>
          <a:xfrm>
            <a:off x="685800" y="1143000"/>
            <a:ext cx="5486400" cy="3086100"/>
          </a:xfrm>
          <a:prstGeom prst="rect">
            <a:avLst/>
          </a:prstGeom>
        </p:spPr>
      </p:sp>
      <p:sp>
        <p:nvSpPr>
          <p:cNvPr id="307"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83038B0-D6D4-4D71-90FD-8EF844376B19}" type="slidenum">
              <a:rPr lang="en-GB" sz="1200" b="0" strike="noStrike" spc="-1">
                <a:solidFill>
                  <a:srgbClr val="000000"/>
                </a:solidFill>
                <a:latin typeface="Calibri"/>
                <a:ea typeface="+mn-ea"/>
              </a:rPr>
              <a:t>15</a:t>
            </a:fld>
            <a:endParaRPr lang="en-GB" sz="1200" b="0" strike="noStrike" spc="-1">
              <a:latin typeface="Arial"/>
            </a:endParaRPr>
          </a:p>
        </p:txBody>
      </p:sp>
      <p:sp>
        <p:nvSpPr>
          <p:cNvPr id="308"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noRot="1" noChangeAspect="1"/>
          </p:cNvSpPr>
          <p:nvPr>
            <p:ph type="sldImg"/>
          </p:nvPr>
        </p:nvSpPr>
        <p:spPr>
          <a:xfrm>
            <a:off x="685800" y="1143000"/>
            <a:ext cx="5486400" cy="3086100"/>
          </a:xfrm>
          <a:prstGeom prst="rect">
            <a:avLst/>
          </a:prstGeom>
        </p:spPr>
      </p:sp>
      <p:sp>
        <p:nvSpPr>
          <p:cNvPr id="310"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82A7BD1-8D4B-458B-86BE-C77A779651B3}" type="slidenum">
              <a:rPr lang="en-GB" sz="1200" b="0" strike="noStrike" spc="-1">
                <a:solidFill>
                  <a:srgbClr val="000000"/>
                </a:solidFill>
                <a:latin typeface="Calibri"/>
                <a:ea typeface="+mn-ea"/>
              </a:rPr>
              <a:t>16</a:t>
            </a:fld>
            <a:endParaRPr lang="en-GB" sz="1200" b="0" strike="noStrike" spc="-1">
              <a:latin typeface="Arial"/>
            </a:endParaRPr>
          </a:p>
        </p:txBody>
      </p:sp>
      <p:sp>
        <p:nvSpPr>
          <p:cNvPr id="311"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1B4765B-84CC-409F-AAD8-D05E48727191}" type="slidenum">
              <a:rPr lang="en-GB" sz="1200" b="0" strike="noStrike" spc="-1">
                <a:solidFill>
                  <a:srgbClr val="000000"/>
                </a:solidFill>
                <a:latin typeface="Arial"/>
                <a:ea typeface="+mn-ea"/>
              </a:rPr>
              <a:t>2</a:t>
            </a:fld>
            <a:endParaRPr lang="en-GB" sz="1200" b="0" strike="noStrike" spc="-1">
              <a:latin typeface="Arial"/>
            </a:endParaRPr>
          </a:p>
        </p:txBody>
      </p:sp>
      <p:sp>
        <p:nvSpPr>
          <p:cNvPr id="268" name="PlaceHolder 2"/>
          <p:cNvSpPr>
            <a:spLocks noGrp="1" noRot="1" noChangeAspect="1"/>
          </p:cNvSpPr>
          <p:nvPr>
            <p:ph type="sldImg"/>
          </p:nvPr>
        </p:nvSpPr>
        <p:spPr>
          <a:xfrm>
            <a:off x="685800" y="1143000"/>
            <a:ext cx="5486400" cy="3086100"/>
          </a:xfrm>
          <a:prstGeom prst="rect">
            <a:avLst/>
          </a:prstGeom>
        </p:spPr>
      </p:sp>
      <p:sp>
        <p:nvSpPr>
          <p:cNvPr id="269"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685800" y="1143000"/>
            <a:ext cx="5486400" cy="3086100"/>
          </a:xfrm>
          <a:prstGeom prst="rect">
            <a:avLst/>
          </a:prstGeom>
        </p:spPr>
      </p:sp>
      <p:sp>
        <p:nvSpPr>
          <p:cNvPr id="271" name="PlaceHolder 2"/>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
        <p:nvSpPr>
          <p:cNvPr id="27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BF53DC9-D926-49B7-B82A-8D9128C6304E}" type="slidenum">
              <a:rPr lang="en-GB" sz="1200" b="0" strike="noStrike" spc="-1">
                <a:solidFill>
                  <a:srgbClr val="000000"/>
                </a:solidFill>
                <a:latin typeface="Calibri"/>
                <a:ea typeface="+mn-ea"/>
              </a:rPr>
              <a:t>3</a:t>
            </a:fld>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685800" y="1143000"/>
            <a:ext cx="5486400" cy="3086100"/>
          </a:xfrm>
          <a:prstGeom prst="rect">
            <a:avLst/>
          </a:prstGeom>
        </p:spPr>
      </p:sp>
      <p:sp>
        <p:nvSpPr>
          <p:cNvPr id="274" name="PlaceHolder 2"/>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
        <p:nvSpPr>
          <p:cNvPr id="27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61BB874-0527-4A8D-A601-3EA7F35E9072}" type="slidenum">
              <a:rPr lang="en-GB" sz="1200" b="0" strike="noStrike" spc="-1">
                <a:solidFill>
                  <a:srgbClr val="000000"/>
                </a:solidFill>
                <a:latin typeface="Calibri"/>
                <a:ea typeface="+mn-ea"/>
              </a:rPr>
              <a:t>4</a:t>
            </a:fld>
            <a:endParaRPr lang="en-GB"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685800" y="1143000"/>
            <a:ext cx="5486400" cy="3086100"/>
          </a:xfrm>
          <a:prstGeom prst="rect">
            <a:avLst/>
          </a:prstGeom>
        </p:spPr>
      </p:sp>
      <p:sp>
        <p:nvSpPr>
          <p:cNvPr id="277"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78F0B5C-1A8F-43C5-B84C-A3E573DAAF69}" type="slidenum">
              <a:rPr lang="en-GB" sz="1200" b="0" strike="noStrike" spc="-1">
                <a:solidFill>
                  <a:srgbClr val="000000"/>
                </a:solidFill>
                <a:latin typeface="Calibri"/>
                <a:ea typeface="+mn-ea"/>
              </a:rPr>
              <a:t>5</a:t>
            </a:fld>
            <a:endParaRPr lang="en-GB" sz="1200" b="0" strike="noStrike" spc="-1">
              <a:latin typeface="Arial"/>
            </a:endParaRPr>
          </a:p>
        </p:txBody>
      </p:sp>
      <p:sp>
        <p:nvSpPr>
          <p:cNvPr id="278" name="PlaceHolder 3"/>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685800" y="1143000"/>
            <a:ext cx="5486400" cy="3086100"/>
          </a:xfrm>
          <a:prstGeom prst="rect">
            <a:avLst/>
          </a:prstGeom>
        </p:spPr>
      </p:sp>
      <p:sp>
        <p:nvSpPr>
          <p:cNvPr id="280" name="PlaceHolder 2"/>
          <p:cNvSpPr>
            <a:spLocks noGrp="1"/>
          </p:cNvSpPr>
          <p:nvPr>
            <p:ph type="body"/>
          </p:nvPr>
        </p:nvSpPr>
        <p:spPr>
          <a:xfrm>
            <a:off x="685800" y="4400640"/>
            <a:ext cx="5485680" cy="3599640"/>
          </a:xfrm>
          <a:prstGeom prst="rect">
            <a:avLst/>
          </a:prstGeom>
        </p:spPr>
        <p:txBody>
          <a:bodyPr lIns="0" tIns="0" rIns="0" bIns="0"/>
          <a:lstStyle/>
          <a:p>
            <a:endParaRPr lang="en-GB" sz="2000" b="0" strike="noStrike" spc="-1">
              <a:latin typeface="Arial"/>
            </a:endParaRPr>
          </a:p>
        </p:txBody>
      </p:sp>
      <p:sp>
        <p:nvSpPr>
          <p:cNvPr id="28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C108DF0-4851-4801-AFAE-B89D1C8CDF72}" type="slidenum">
              <a:rPr lang="en-GB" sz="1200" b="0" strike="noStrike" spc="-1">
                <a:solidFill>
                  <a:srgbClr val="000000"/>
                </a:solidFill>
                <a:latin typeface="Calibri"/>
                <a:ea typeface="+mn-ea"/>
              </a:rPr>
              <a:t>6</a:t>
            </a:fld>
            <a:endParaRPr lang="en-GB"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685800" y="1143000"/>
            <a:ext cx="5486400" cy="3086100"/>
          </a:xfrm>
          <a:prstGeom prst="rect">
            <a:avLst/>
          </a:prstGeom>
        </p:spPr>
      </p:sp>
      <p:sp>
        <p:nvSpPr>
          <p:cNvPr id="28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2000" b="0" strike="noStrike" spc="-1">
              <a:latin typeface="Arial"/>
            </a:endParaRPr>
          </a:p>
          <a:p>
            <a:pPr marL="216000" indent="-216000">
              <a:lnSpc>
                <a:spcPct val="100000"/>
              </a:lnSpc>
            </a:pPr>
            <a:endParaRPr lang="en-GB" sz="2000" b="0" strike="noStrike" spc="-1">
              <a:latin typeface="Arial"/>
            </a:endParaRPr>
          </a:p>
        </p:txBody>
      </p:sp>
      <p:sp>
        <p:nvSpPr>
          <p:cNvPr id="28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1B22B52-316B-496C-909A-B4C7959CB534}" type="slidenum">
              <a:rPr lang="en-GB" sz="1200" b="0" strike="noStrike" spc="-1">
                <a:solidFill>
                  <a:srgbClr val="000000"/>
                </a:solidFill>
                <a:latin typeface="Calibri"/>
                <a:ea typeface="+mn-ea"/>
              </a:rPr>
              <a:t>7</a:t>
            </a:fld>
            <a:endParaRPr lang="en-GB"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685800" y="1143000"/>
            <a:ext cx="5486400" cy="3086100"/>
          </a:xfrm>
          <a:prstGeom prst="rect">
            <a:avLst/>
          </a:prstGeom>
        </p:spPr>
      </p:sp>
      <p:sp>
        <p:nvSpPr>
          <p:cNvPr id="286"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2000" b="0" strike="noStrike" spc="-1">
              <a:latin typeface="Arial"/>
            </a:endParaRPr>
          </a:p>
          <a:p>
            <a:pPr marL="216000" indent="-216000">
              <a:lnSpc>
                <a:spcPct val="100000"/>
              </a:lnSpc>
            </a:pPr>
            <a:endParaRPr lang="en-GB" sz="2000" b="0" strike="noStrike" spc="-1">
              <a:latin typeface="Arial"/>
            </a:endParaRPr>
          </a:p>
        </p:txBody>
      </p:sp>
      <p:sp>
        <p:nvSpPr>
          <p:cNvPr id="28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1F9CE86-9B79-47BF-B1D9-A5EF4D6E9462}" type="slidenum">
              <a:rPr lang="en-GB" sz="1200" b="0" strike="noStrike" spc="-1">
                <a:solidFill>
                  <a:srgbClr val="000000"/>
                </a:solidFill>
                <a:latin typeface="Calibri"/>
                <a:ea typeface="+mn-ea"/>
              </a:rPr>
              <a:t>8</a:t>
            </a:fld>
            <a:endParaRPr lang="en-GB"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968375" y="1069975"/>
            <a:ext cx="5135563" cy="2889250"/>
          </a:xfrm>
          <a:prstGeom prst="rect">
            <a:avLst/>
          </a:prstGeom>
        </p:spPr>
      </p:sp>
      <p:sp>
        <p:nvSpPr>
          <p:cNvPr id="289" name="PlaceHolder 2"/>
          <p:cNvSpPr>
            <a:spLocks noGrp="1"/>
          </p:cNvSpPr>
          <p:nvPr>
            <p:ph type="body"/>
          </p:nvPr>
        </p:nvSpPr>
        <p:spPr>
          <a:xfrm>
            <a:off x="707400" y="4121280"/>
            <a:ext cx="5657400" cy="4311000"/>
          </a:xfrm>
          <a:prstGeom prst="rect">
            <a:avLst/>
          </a:prstGeom>
        </p:spPr>
        <p:txBody>
          <a:bodyPr lIns="0" tIns="0" rIns="0" bIns="0"/>
          <a:lstStyle/>
          <a:p>
            <a:endParaRPr lang="en-GB" sz="2000" b="0" strike="noStrike" spc="-1">
              <a:latin typeface="Arial"/>
            </a:endParaRPr>
          </a:p>
        </p:txBody>
      </p:sp>
      <p:sp>
        <p:nvSpPr>
          <p:cNvPr id="290" name="CustomShape 3"/>
          <p:cNvSpPr/>
          <p:nvPr/>
        </p:nvSpPr>
        <p:spPr>
          <a:xfrm>
            <a:off x="4006080" y="8133840"/>
            <a:ext cx="3063960" cy="42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23637A2-25E4-429A-844B-E45084521356}" type="slidenum">
              <a:rPr lang="en-GB" sz="1200" b="0" strike="noStrike" spc="-1">
                <a:solidFill>
                  <a:srgbClr val="000000"/>
                </a:solidFill>
                <a:latin typeface="Calibri"/>
                <a:ea typeface="Calibri"/>
              </a:rPr>
              <a:t>9</a:t>
            </a:fld>
            <a:endParaRPr lang="en-GB"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3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4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4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4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4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5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6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6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7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7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7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8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8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8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8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8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8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9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9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0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1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1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11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1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12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12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12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12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12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3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3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4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5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5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5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15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6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16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16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16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16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16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17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Line 1"/>
          <p:cNvSpPr/>
          <p:nvPr/>
        </p:nvSpPr>
        <p:spPr>
          <a:xfrm>
            <a:off x="268560" y="1600200"/>
            <a:ext cx="1161864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9" name="CustomShape 2" hidden="1"/>
          <p:cNvSpPr/>
          <p:nvPr/>
        </p:nvSpPr>
        <p:spPr>
          <a:xfrm>
            <a:off x="58320" y="41400"/>
            <a:ext cx="12038760" cy="1258200"/>
          </a:xfrm>
          <a:prstGeom prst="rect">
            <a:avLst/>
          </a:prstGeom>
          <a:solidFill>
            <a:srgbClr val="004269"/>
          </a:solidFill>
          <a:ln>
            <a:noFill/>
          </a:ln>
        </p:spPr>
        <p:style>
          <a:lnRef idx="0">
            <a:scrgbClr r="0" g="0" b="0"/>
          </a:lnRef>
          <a:fillRef idx="0">
            <a:scrgbClr r="0" g="0" b="0"/>
          </a:fillRef>
          <a:effectRef idx="0">
            <a:scrgbClr r="0" g="0" b="0"/>
          </a:effectRef>
          <a:fontRef idx="minor"/>
        </p:style>
      </p:sp>
      <p:pic>
        <p:nvPicPr>
          <p:cNvPr id="2" name="Picture 1"/>
          <p:cNvPicPr/>
          <p:nvPr/>
        </p:nvPicPr>
        <p:blipFill>
          <a:blip r:embed="rId14"/>
          <a:stretch/>
        </p:blipFill>
        <p:spPr>
          <a:xfrm>
            <a:off x="9405360" y="364680"/>
            <a:ext cx="2279520" cy="651600"/>
          </a:xfrm>
          <a:prstGeom prst="rect">
            <a:avLst/>
          </a:prstGeom>
          <a:ln>
            <a:noFill/>
          </a:ln>
        </p:spPr>
      </p:pic>
      <p:pic>
        <p:nvPicPr>
          <p:cNvPr id="3" name="Picture 2"/>
          <p:cNvPicPr/>
          <p:nvPr/>
        </p:nvPicPr>
        <p:blipFill>
          <a:blip r:embed="rId15"/>
          <a:stretch/>
        </p:blipFill>
        <p:spPr>
          <a:xfrm>
            <a:off x="399960" y="349200"/>
            <a:ext cx="5120280" cy="950400"/>
          </a:xfrm>
          <a:prstGeom prst="rect">
            <a:avLst/>
          </a:prstGeom>
          <a:ln>
            <a:noFill/>
          </a:ln>
        </p:spPr>
      </p:pic>
      <p:sp>
        <p:nvSpPr>
          <p:cNvPr id="4" name="Line 3"/>
          <p:cNvSpPr/>
          <p:nvPr/>
        </p:nvSpPr>
        <p:spPr>
          <a:xfrm>
            <a:off x="268560" y="1341360"/>
            <a:ext cx="1161864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5" name="CustomShape 4"/>
          <p:cNvSpPr/>
          <p:nvPr/>
        </p:nvSpPr>
        <p:spPr>
          <a:xfrm>
            <a:off x="474120" y="420840"/>
            <a:ext cx="6501600" cy="737640"/>
          </a:xfrm>
          <a:prstGeom prst="rect">
            <a:avLst/>
          </a:prstGeom>
          <a:noFill/>
          <a:ln>
            <a:noFill/>
          </a:ln>
        </p:spPr>
        <p:style>
          <a:lnRef idx="0">
            <a:scrgbClr r="0" g="0" b="0"/>
          </a:lnRef>
          <a:fillRef idx="0">
            <a:scrgbClr r="0" g="0" b="0"/>
          </a:fillRef>
          <a:effectRef idx="0">
            <a:scrgbClr r="0" g="0" b="0"/>
          </a:effectRef>
          <a:fontRef idx="minor"/>
        </p:style>
      </p:sp>
      <p:sp>
        <p:nvSpPr>
          <p:cNvPr id="6" name="PlaceHolder 5"/>
          <p:cNvSpPr>
            <a:spLocks noGrp="1"/>
          </p:cNvSpPr>
          <p:nvPr>
            <p:ph type="title"/>
          </p:nvPr>
        </p:nvSpPr>
        <p:spPr>
          <a:xfrm>
            <a:off x="609480" y="273600"/>
            <a:ext cx="10972080" cy="1144440"/>
          </a:xfrm>
          <a:prstGeom prst="rect">
            <a:avLst/>
          </a:prstGeom>
        </p:spPr>
        <p:txBody>
          <a:bodyPr lIns="0" tIns="0" rIns="0" bIns="0" anchor="ctr"/>
          <a:lstStyle/>
          <a:p>
            <a:r>
              <a:rPr lang="en-GB" sz="1800" b="0" strike="noStrike" spc="-1">
                <a:latin typeface="Arial"/>
              </a:rPr>
              <a:t>Click to edit the title text format</a:t>
            </a:r>
          </a:p>
        </p:txBody>
      </p:sp>
      <p:sp>
        <p:nvSpPr>
          <p:cNvPr id="7"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Line 1"/>
          <p:cNvSpPr/>
          <p:nvPr/>
        </p:nvSpPr>
        <p:spPr>
          <a:xfrm>
            <a:off x="268560" y="1600200"/>
            <a:ext cx="1161864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45" name="CustomShape 2"/>
          <p:cNvSpPr/>
          <p:nvPr/>
        </p:nvSpPr>
        <p:spPr>
          <a:xfrm>
            <a:off x="58320" y="41400"/>
            <a:ext cx="12038760" cy="1258200"/>
          </a:xfrm>
          <a:prstGeom prst="rect">
            <a:avLst/>
          </a:prstGeom>
          <a:solidFill>
            <a:srgbClr val="004269"/>
          </a:solidFill>
          <a:ln>
            <a:noFill/>
          </a:ln>
        </p:spPr>
        <p:style>
          <a:lnRef idx="0">
            <a:scrgbClr r="0" g="0" b="0"/>
          </a:lnRef>
          <a:fillRef idx="0">
            <a:scrgbClr r="0" g="0" b="0"/>
          </a:fillRef>
          <a:effectRef idx="0">
            <a:scrgbClr r="0" g="0" b="0"/>
          </a:effectRef>
          <a:fontRef idx="minor"/>
        </p:style>
      </p:sp>
      <p:pic>
        <p:nvPicPr>
          <p:cNvPr id="46" name="Picture 1"/>
          <p:cNvPicPr/>
          <p:nvPr/>
        </p:nvPicPr>
        <p:blipFill>
          <a:blip r:embed="rId14"/>
          <a:stretch/>
        </p:blipFill>
        <p:spPr>
          <a:xfrm>
            <a:off x="9405360" y="364680"/>
            <a:ext cx="2279520" cy="651600"/>
          </a:xfrm>
          <a:prstGeom prst="rect">
            <a:avLst/>
          </a:prstGeom>
          <a:ln>
            <a:noFill/>
          </a:ln>
        </p:spPr>
      </p:pic>
      <p:pic>
        <p:nvPicPr>
          <p:cNvPr id="47" name="Picture 2"/>
          <p:cNvPicPr/>
          <p:nvPr/>
        </p:nvPicPr>
        <p:blipFill>
          <a:blip r:embed="rId15"/>
          <a:stretch/>
        </p:blipFill>
        <p:spPr>
          <a:xfrm>
            <a:off x="399960" y="349200"/>
            <a:ext cx="5120280" cy="950400"/>
          </a:xfrm>
          <a:prstGeom prst="rect">
            <a:avLst/>
          </a:prstGeom>
          <a:ln>
            <a:noFill/>
          </a:ln>
        </p:spPr>
      </p:pic>
      <p:sp>
        <p:nvSpPr>
          <p:cNvPr id="48"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49"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Line 1"/>
          <p:cNvSpPr/>
          <p:nvPr/>
        </p:nvSpPr>
        <p:spPr>
          <a:xfrm>
            <a:off x="268560" y="1600200"/>
            <a:ext cx="1161864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87" name="CustomShape 2"/>
          <p:cNvSpPr/>
          <p:nvPr/>
        </p:nvSpPr>
        <p:spPr>
          <a:xfrm>
            <a:off x="58320" y="41400"/>
            <a:ext cx="12038760" cy="1258200"/>
          </a:xfrm>
          <a:prstGeom prst="rect">
            <a:avLst/>
          </a:prstGeom>
          <a:solidFill>
            <a:srgbClr val="004269"/>
          </a:solidFill>
          <a:ln>
            <a:noFill/>
          </a:ln>
        </p:spPr>
        <p:style>
          <a:lnRef idx="0">
            <a:scrgbClr r="0" g="0" b="0"/>
          </a:lnRef>
          <a:fillRef idx="0">
            <a:scrgbClr r="0" g="0" b="0"/>
          </a:fillRef>
          <a:effectRef idx="0">
            <a:scrgbClr r="0" g="0" b="0"/>
          </a:effectRef>
          <a:fontRef idx="minor"/>
        </p:style>
      </p:sp>
      <p:pic>
        <p:nvPicPr>
          <p:cNvPr id="88" name="Picture 1"/>
          <p:cNvPicPr/>
          <p:nvPr/>
        </p:nvPicPr>
        <p:blipFill>
          <a:blip r:embed="rId14"/>
          <a:stretch/>
        </p:blipFill>
        <p:spPr>
          <a:xfrm>
            <a:off x="9405360" y="364680"/>
            <a:ext cx="2279520" cy="651600"/>
          </a:xfrm>
          <a:prstGeom prst="rect">
            <a:avLst/>
          </a:prstGeom>
          <a:ln>
            <a:noFill/>
          </a:ln>
        </p:spPr>
      </p:pic>
      <p:pic>
        <p:nvPicPr>
          <p:cNvPr id="89" name="Picture 2"/>
          <p:cNvPicPr/>
          <p:nvPr/>
        </p:nvPicPr>
        <p:blipFill>
          <a:blip r:embed="rId15"/>
          <a:stretch/>
        </p:blipFill>
        <p:spPr>
          <a:xfrm>
            <a:off x="399960" y="349200"/>
            <a:ext cx="5120280" cy="950400"/>
          </a:xfrm>
          <a:prstGeom prst="rect">
            <a:avLst/>
          </a:prstGeom>
          <a:ln>
            <a:noFill/>
          </a:ln>
        </p:spPr>
      </p:pic>
      <p:sp>
        <p:nvSpPr>
          <p:cNvPr id="90" name="PlaceHolder 3"/>
          <p:cNvSpPr>
            <a:spLocks noGrp="1"/>
          </p:cNvSpPr>
          <p:nvPr>
            <p:ph type="title"/>
          </p:nvPr>
        </p:nvSpPr>
        <p:spPr>
          <a:xfrm>
            <a:off x="609480" y="273600"/>
            <a:ext cx="10972080" cy="1144440"/>
          </a:xfrm>
          <a:prstGeom prst="rect">
            <a:avLst/>
          </a:prstGeom>
        </p:spPr>
        <p:txBody>
          <a:bodyPr lIns="0" tIns="0" rIns="0" bIns="0" anchor="ctr"/>
          <a:lstStyle/>
          <a:p>
            <a:r>
              <a:rPr lang="en-GB" sz="1800" b="0" strike="noStrike" spc="-1">
                <a:latin typeface="Arial"/>
              </a:rPr>
              <a:t>Click to edit the title text format</a:t>
            </a:r>
          </a:p>
        </p:txBody>
      </p:sp>
      <p:sp>
        <p:nvSpPr>
          <p:cNvPr id="91" name="PlaceHolder 4"/>
          <p:cNvSpPr>
            <a:spLocks noGrp="1"/>
          </p:cNvSpPr>
          <p:nvPr>
            <p:ph type="body"/>
          </p:nvPr>
        </p:nvSpPr>
        <p:spPr>
          <a:xfrm>
            <a:off x="60948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
        <p:nvSpPr>
          <p:cNvPr id="92" name="PlaceHolder 5"/>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 name="Line 1"/>
          <p:cNvSpPr/>
          <p:nvPr/>
        </p:nvSpPr>
        <p:spPr>
          <a:xfrm>
            <a:off x="268560" y="1600200"/>
            <a:ext cx="1161864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130" name="CustomShape 2"/>
          <p:cNvSpPr/>
          <p:nvPr/>
        </p:nvSpPr>
        <p:spPr>
          <a:xfrm>
            <a:off x="58320" y="41400"/>
            <a:ext cx="12038760" cy="1258200"/>
          </a:xfrm>
          <a:prstGeom prst="rect">
            <a:avLst/>
          </a:prstGeom>
          <a:solidFill>
            <a:srgbClr val="004269"/>
          </a:solidFill>
          <a:ln>
            <a:noFill/>
          </a:ln>
        </p:spPr>
        <p:style>
          <a:lnRef idx="0">
            <a:scrgbClr r="0" g="0" b="0"/>
          </a:lnRef>
          <a:fillRef idx="0">
            <a:scrgbClr r="0" g="0" b="0"/>
          </a:fillRef>
          <a:effectRef idx="0">
            <a:scrgbClr r="0" g="0" b="0"/>
          </a:effectRef>
          <a:fontRef idx="minor"/>
        </p:style>
      </p:sp>
      <p:pic>
        <p:nvPicPr>
          <p:cNvPr id="131" name="Picture 1"/>
          <p:cNvPicPr/>
          <p:nvPr/>
        </p:nvPicPr>
        <p:blipFill>
          <a:blip r:embed="rId14"/>
          <a:stretch/>
        </p:blipFill>
        <p:spPr>
          <a:xfrm>
            <a:off x="9405360" y="364680"/>
            <a:ext cx="2279520" cy="651600"/>
          </a:xfrm>
          <a:prstGeom prst="rect">
            <a:avLst/>
          </a:prstGeom>
          <a:ln>
            <a:noFill/>
          </a:ln>
        </p:spPr>
      </p:pic>
      <p:pic>
        <p:nvPicPr>
          <p:cNvPr id="132" name="Picture 2"/>
          <p:cNvPicPr/>
          <p:nvPr/>
        </p:nvPicPr>
        <p:blipFill>
          <a:blip r:embed="rId15"/>
          <a:stretch/>
        </p:blipFill>
        <p:spPr>
          <a:xfrm>
            <a:off x="399960" y="349200"/>
            <a:ext cx="5120280" cy="950400"/>
          </a:xfrm>
          <a:prstGeom prst="rect">
            <a:avLst/>
          </a:prstGeom>
          <a:ln>
            <a:noFill/>
          </a:ln>
        </p:spPr>
      </p:pic>
      <p:sp>
        <p:nvSpPr>
          <p:cNvPr id="133"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134"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luu.org.uk/clubs-and-societies/welfare/"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hyperlink" Target="https://www.luu.org.uk/student-help-support"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hyperlink" Target="https://xforms.leeds.ac.uk/forms/form/1060/en/online_reporting_form" TargetMode="External"/><Relationship Id="rId5" Type="http://schemas.openxmlformats.org/officeDocument/2006/relationships/hyperlink" Target="https://www.luu.org.uk/student-help-support/hate-crime-reporting-project/"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mailto:security@leeds.ac.uk"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hyperlink" Target="http://www.leedsth.nhs.uk/a-z-of-services/emergency-medicine/" TargetMode="External"/><Relationship Id="rId4" Type="http://schemas.openxmlformats.org/officeDocument/2006/relationships/hyperlink" Target="https://www.police.uk/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hyperlink" Target="http://students.leeds.ac.uk/info/100002/big_white_wall_resources_and_self_help" TargetMode="External"/><Relationship Id="rId3" Type="http://schemas.openxmlformats.org/officeDocument/2006/relationships/hyperlink" Target="https://library.leeds.ac.uk/info/1401/academic_skills" TargetMode="External"/><Relationship Id="rId7" Type="http://schemas.openxmlformats.org/officeDocument/2006/relationships/hyperlink" Target="https://www.luu.org.uk/"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hyperlink" Target="https://leeds.nightline.ac.uk/" TargetMode="External"/><Relationship Id="rId5" Type="http://schemas.openxmlformats.org/officeDocument/2006/relationships/hyperlink" Target="http://unichaplaincy.org.uk/" TargetMode="External"/><Relationship Id="rId10" Type="http://schemas.openxmlformats.org/officeDocument/2006/relationships/hyperlink" Target="http://students.leeds.ac.uk/disabledstudents" TargetMode="External"/><Relationship Id="rId4" Type="http://schemas.openxmlformats.org/officeDocument/2006/relationships/hyperlink" Target="http://students.leeds.ac.uk/info/100001/counselling_and_wellbeing" TargetMode="External"/><Relationship Id="rId9" Type="http://schemas.openxmlformats.org/officeDocument/2006/relationships/hyperlink" Target="https://sport.leeds.ac.u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mymedia.leeds.ac.uk/Mediasite/Play/159bdbef87db43048b0542e05657aa081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oxforddictionaries.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wh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students.leeds.ac.uk/"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hyperlink" Target="http://www.luu.org.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ents.leeds.ac.uk/counsellingandwellbeing"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s.leeds.ac.uk/settingupyoursupport"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hyperlink" Target="http://students.leeds.ac.uk/disabledstudents" TargetMode="External"/><Relationship Id="rId4" Type="http://schemas.openxmlformats.org/officeDocument/2006/relationships/hyperlink" Target="mailto:disability@leeds.ac.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udents.leeds.ac.uk/fundsandscholarships" TargetMode="Externa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6.jpeg"/><Relationship Id="rId5" Type="http://schemas.openxmlformats.org/officeDocument/2006/relationships/hyperlink" Target="https://www.luu.org.uk/student-help-support" TargetMode="External"/><Relationship Id="rId4" Type="http://schemas.openxmlformats.org/officeDocument/2006/relationships/hyperlink" Target="mailto:funding@leeds.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ssuu.com/neweconomicsfoundation/docs/five_ways_to_well-being"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b.3cdn.net/nefoundation/8984c5089d5c2285ee_t4m6bhqq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269"/>
        </a:solidFill>
        <a:effectLst/>
      </p:bgPr>
    </p:bg>
    <p:spTree>
      <p:nvGrpSpPr>
        <p:cNvPr id="1" name=""/>
        <p:cNvGrpSpPr/>
        <p:nvPr/>
      </p:nvGrpSpPr>
      <p:grpSpPr>
        <a:xfrm>
          <a:off x="0" y="0"/>
          <a:ext cx="0" cy="0"/>
          <a:chOff x="0" y="0"/>
          <a:chExt cx="0" cy="0"/>
        </a:xfrm>
      </p:grpSpPr>
      <p:sp>
        <p:nvSpPr>
          <p:cNvPr id="177" name="Line 1"/>
          <p:cNvSpPr/>
          <p:nvPr/>
        </p:nvSpPr>
        <p:spPr>
          <a:xfrm>
            <a:off x="1725480" y="1341360"/>
            <a:ext cx="8713800" cy="360"/>
          </a:xfrm>
          <a:prstGeom prst="line">
            <a:avLst/>
          </a:prstGeom>
          <a:ln w="9360">
            <a:solidFill>
              <a:schemeClr val="bg1"/>
            </a:solidFill>
            <a:round/>
          </a:ln>
        </p:spPr>
        <p:style>
          <a:lnRef idx="0">
            <a:scrgbClr r="0" g="0" b="0"/>
          </a:lnRef>
          <a:fillRef idx="0">
            <a:scrgbClr r="0" g="0" b="0"/>
          </a:fillRef>
          <a:effectRef idx="0">
            <a:scrgbClr r="0" g="0" b="0"/>
          </a:effectRef>
          <a:fontRef idx="minor"/>
        </p:style>
      </p:sp>
      <p:sp>
        <p:nvSpPr>
          <p:cNvPr id="178" name="CustomShape 2"/>
          <p:cNvSpPr/>
          <p:nvPr/>
        </p:nvSpPr>
        <p:spPr>
          <a:xfrm>
            <a:off x="504000" y="342360"/>
            <a:ext cx="5616000" cy="80964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179" name="CustomShape 3"/>
          <p:cNvSpPr/>
          <p:nvPr/>
        </p:nvSpPr>
        <p:spPr>
          <a:xfrm>
            <a:off x="8737560" y="6927840"/>
            <a:ext cx="2844000" cy="47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2EA49945-7C5B-442A-9F79-4D4E9DDEB357}" type="slidenum">
              <a:rPr lang="en-GB" sz="1400" b="0" strike="noStrike" spc="-1">
                <a:solidFill>
                  <a:srgbClr val="004269"/>
                </a:solidFill>
                <a:latin typeface="Times New Roman"/>
              </a:rPr>
              <a:t>1</a:t>
            </a:fld>
            <a:endParaRPr lang="en-GB" sz="1400" b="0" strike="noStrike" spc="-1">
              <a:latin typeface="Arial"/>
            </a:endParaRPr>
          </a:p>
        </p:txBody>
      </p:sp>
      <p:sp>
        <p:nvSpPr>
          <p:cNvPr id="180" name="CustomShape 4"/>
          <p:cNvSpPr/>
          <p:nvPr/>
        </p:nvSpPr>
        <p:spPr>
          <a:xfrm>
            <a:off x="1214640" y="3187080"/>
            <a:ext cx="8559000" cy="16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800" b="0" strike="noStrike" spc="-1">
              <a:latin typeface="Arial"/>
            </a:endParaRPr>
          </a:p>
          <a:p>
            <a:pPr>
              <a:lnSpc>
                <a:spcPct val="100000"/>
              </a:lnSpc>
            </a:pPr>
            <a:r>
              <a:rPr lang="en-GB" sz="2000" b="0" strike="noStrike" spc="-1">
                <a:solidFill>
                  <a:srgbClr val="FFFFFF"/>
                </a:solidFill>
                <a:latin typeface="Arial"/>
                <a:ea typeface="DejaVu Sans"/>
              </a:rPr>
              <a:t>A session with information and activities to help you to:  </a:t>
            </a:r>
            <a:endParaRPr lang="en-GB" sz="2000" b="0" strike="noStrike" spc="-1">
              <a:latin typeface="Arial"/>
            </a:endParaRPr>
          </a:p>
          <a:p>
            <a:pPr>
              <a:lnSpc>
                <a:spcPct val="100000"/>
              </a:lnSpc>
            </a:pPr>
            <a:endParaRPr lang="en-GB" sz="2000" b="0" strike="noStrike" spc="-1">
              <a:latin typeface="Arial"/>
            </a:endParaRPr>
          </a:p>
          <a:p>
            <a:pPr marL="343080" indent="-342360">
              <a:lnSpc>
                <a:spcPct val="100000"/>
              </a:lnSpc>
              <a:buClr>
                <a:srgbClr val="FFFFFF"/>
              </a:buClr>
              <a:buFont typeface="Arial"/>
              <a:buChar char="•"/>
            </a:pPr>
            <a:r>
              <a:rPr lang="en-GB" sz="2000" b="0" strike="noStrike" spc="-1">
                <a:solidFill>
                  <a:srgbClr val="FFFFFF"/>
                </a:solidFill>
                <a:latin typeface="Arial"/>
                <a:ea typeface="DejaVu Sans"/>
              </a:rPr>
              <a:t>find out about your support network</a:t>
            </a:r>
            <a:endParaRPr lang="en-GB" sz="2000" b="0" strike="noStrike" spc="-1">
              <a:latin typeface="Arial"/>
            </a:endParaRPr>
          </a:p>
          <a:p>
            <a:pPr marL="343080" indent="-342360">
              <a:lnSpc>
                <a:spcPct val="100000"/>
              </a:lnSpc>
              <a:buClr>
                <a:srgbClr val="FFFFFF"/>
              </a:buClr>
              <a:buFont typeface="Arial"/>
              <a:buChar char="•"/>
            </a:pPr>
            <a:r>
              <a:rPr lang="en-GB" sz="2000" b="0" strike="noStrike" spc="-1">
                <a:solidFill>
                  <a:srgbClr val="FFFFFF"/>
                </a:solidFill>
                <a:latin typeface="Arial"/>
                <a:ea typeface="DejaVu Sans"/>
              </a:rPr>
              <a:t>take care of yourself and your student community</a:t>
            </a:r>
            <a:endParaRPr lang="en-GB" sz="2000" b="0" strike="noStrike" spc="-1">
              <a:latin typeface="Arial"/>
            </a:endParaRPr>
          </a:p>
        </p:txBody>
      </p:sp>
      <p:sp>
        <p:nvSpPr>
          <p:cNvPr id="181" name="CustomShape 5"/>
          <p:cNvSpPr/>
          <p:nvPr/>
        </p:nvSpPr>
        <p:spPr>
          <a:xfrm>
            <a:off x="1214640" y="1940400"/>
            <a:ext cx="7771680" cy="914400"/>
          </a:xfrm>
          <a:prstGeom prst="rect">
            <a:avLst/>
          </a:prstGeom>
          <a:solidFill>
            <a:schemeClr val="accent2"/>
          </a:solid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GB" sz="6000" b="0" strike="noStrike" spc="-1">
                <a:solidFill>
                  <a:srgbClr val="FFFFFF"/>
                </a:solidFill>
                <a:latin typeface="Arial"/>
                <a:ea typeface="DejaVu Sans"/>
              </a:rPr>
              <a:t>Support at Leeds</a:t>
            </a:r>
            <a:endParaRPr lang="en-GB" sz="6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710920" y="3337560"/>
            <a:ext cx="3149280" cy="27507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3080" indent="-342360">
              <a:lnSpc>
                <a:spcPts val="2001"/>
              </a:lnSpc>
              <a:buClr>
                <a:srgbClr val="000000"/>
              </a:buClr>
              <a:buFont typeface="Arial"/>
              <a:buChar char="•"/>
            </a:pPr>
            <a:r>
              <a:rPr lang="en-GB" sz="2000" b="0" strike="noStrike" spc="-1">
                <a:solidFill>
                  <a:srgbClr val="000000"/>
                </a:solidFill>
                <a:latin typeface="Arial"/>
                <a:ea typeface="DejaVu Sans"/>
              </a:rPr>
              <a:t>empower you to manage student life and meet challenges</a:t>
            </a:r>
            <a:br/>
            <a:r>
              <a:rPr lang="en-GB" sz="2000" b="0" strike="noStrike" spc="-1">
                <a:solidFill>
                  <a:srgbClr val="000000"/>
                </a:solidFill>
                <a:latin typeface="Arial"/>
                <a:ea typeface="DejaVu Sans"/>
              </a:rPr>
              <a:t> </a:t>
            </a:r>
            <a:endParaRPr lang="en-GB" sz="2000" b="0" strike="noStrike" spc="-1">
              <a:latin typeface="Arial"/>
            </a:endParaRPr>
          </a:p>
          <a:p>
            <a:pPr marL="343080" indent="-342360">
              <a:lnSpc>
                <a:spcPts val="2001"/>
              </a:lnSpc>
              <a:buClr>
                <a:srgbClr val="000000"/>
              </a:buClr>
              <a:buFont typeface="Arial"/>
              <a:buChar char="•"/>
            </a:pPr>
            <a:r>
              <a:rPr lang="en-GB" sz="2000" b="0" strike="noStrike" spc="-1">
                <a:solidFill>
                  <a:srgbClr val="000000"/>
                </a:solidFill>
                <a:latin typeface="Arial"/>
                <a:ea typeface="DejaVu Sans"/>
              </a:rPr>
              <a:t>work with students to understand what’s </a:t>
            </a:r>
            <a:br/>
            <a:r>
              <a:rPr lang="en-GB" sz="2000" b="0" strike="noStrike" spc="-1">
                <a:solidFill>
                  <a:srgbClr val="000000"/>
                </a:solidFill>
                <a:latin typeface="Arial"/>
                <a:ea typeface="DejaVu Sans"/>
              </a:rPr>
              <a:t>happening and what’s needed</a:t>
            </a:r>
            <a:br/>
            <a:r>
              <a:rPr lang="en-GB" sz="2000" b="0" strike="noStrike" spc="-1">
                <a:solidFill>
                  <a:srgbClr val="000000"/>
                </a:solidFill>
                <a:latin typeface="Arial"/>
                <a:ea typeface="DejaVu Sans"/>
              </a:rPr>
              <a:t> </a:t>
            </a:r>
            <a:endParaRPr lang="en-GB" sz="2000" b="0" strike="noStrike" spc="-1">
              <a:latin typeface="Arial"/>
            </a:endParaRPr>
          </a:p>
          <a:p>
            <a:pPr marL="343080" indent="-342360">
              <a:lnSpc>
                <a:spcPts val="2001"/>
              </a:lnSpc>
              <a:buClr>
                <a:srgbClr val="000000"/>
              </a:buClr>
              <a:buFont typeface="Arial"/>
              <a:buChar char="•"/>
            </a:pPr>
            <a:r>
              <a:rPr lang="en-GB" sz="2000" b="0" strike="noStrike" spc="-1">
                <a:solidFill>
                  <a:srgbClr val="000000"/>
                </a:solidFill>
                <a:latin typeface="Arial"/>
                <a:ea typeface="DejaVu Sans"/>
              </a:rPr>
              <a:t>develop and provide support services and activities</a:t>
            </a:r>
            <a:endParaRPr lang="en-GB" sz="2000" b="0" strike="noStrike" spc="-1">
              <a:latin typeface="Arial"/>
            </a:endParaRPr>
          </a:p>
        </p:txBody>
      </p:sp>
      <p:grpSp>
        <p:nvGrpSpPr>
          <p:cNvPr id="219" name="Group 2"/>
          <p:cNvGrpSpPr/>
          <p:nvPr/>
        </p:nvGrpSpPr>
        <p:grpSpPr>
          <a:xfrm>
            <a:off x="3898800" y="2942640"/>
            <a:ext cx="4404960" cy="3607200"/>
            <a:chOff x="3898800" y="2942640"/>
            <a:chExt cx="4404960" cy="3607200"/>
          </a:xfrm>
        </p:grpSpPr>
        <p:sp>
          <p:nvSpPr>
            <p:cNvPr id="220" name="CustomShape 3"/>
            <p:cNvSpPr/>
            <p:nvPr/>
          </p:nvSpPr>
          <p:spPr>
            <a:xfrm>
              <a:off x="3898800" y="2942640"/>
              <a:ext cx="4404960" cy="3510360"/>
            </a:xfrm>
            <a:prstGeom prst="triangle">
              <a:avLst>
                <a:gd name="adj" fmla="val 4924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21" name="CustomShape 4"/>
            <p:cNvSpPr/>
            <p:nvPr/>
          </p:nvSpPr>
          <p:spPr>
            <a:xfrm>
              <a:off x="4704120" y="4623840"/>
              <a:ext cx="259488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b="1" strike="noStrike" spc="-1">
                  <a:solidFill>
                    <a:srgbClr val="FFFFFF"/>
                  </a:solidFill>
                  <a:latin typeface="Arial"/>
                  <a:ea typeface="DejaVu Sans"/>
                </a:rPr>
                <a:t>OUR </a:t>
              </a:r>
              <a:br/>
              <a:r>
                <a:rPr lang="en-GB" sz="2000" b="1" strike="noStrike" spc="-1">
                  <a:solidFill>
                    <a:srgbClr val="FFFFFF"/>
                  </a:solidFill>
                  <a:latin typeface="Arial"/>
                  <a:ea typeface="DejaVu Sans"/>
                </a:rPr>
                <a:t>SUPPORT PARTNERSHIP</a:t>
              </a:r>
              <a:endParaRPr lang="en-GB" sz="2000" b="0" strike="noStrike" spc="-1">
                <a:latin typeface="Arial"/>
              </a:endParaRPr>
            </a:p>
          </p:txBody>
        </p:sp>
        <p:sp>
          <p:nvSpPr>
            <p:cNvPr id="222" name="CustomShape 5"/>
            <p:cNvSpPr/>
            <p:nvPr/>
          </p:nvSpPr>
          <p:spPr>
            <a:xfrm rot="3696600">
              <a:off x="6476760" y="4238280"/>
              <a:ext cx="1204560" cy="364320"/>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a:solidFill>
                    <a:srgbClr val="000000"/>
                  </a:solidFill>
                  <a:latin typeface="Arial"/>
                  <a:ea typeface="DejaVu Sans"/>
                </a:rPr>
                <a:t>  LUU</a:t>
              </a:r>
              <a:endParaRPr lang="en-GB" sz="1800" b="0" strike="noStrike" spc="-1">
                <a:latin typeface="Arial"/>
              </a:endParaRPr>
            </a:p>
          </p:txBody>
        </p:sp>
        <p:sp>
          <p:nvSpPr>
            <p:cNvPr id="223" name="CustomShape 6"/>
            <p:cNvSpPr/>
            <p:nvPr/>
          </p:nvSpPr>
          <p:spPr>
            <a:xfrm>
              <a:off x="5248800" y="6185520"/>
              <a:ext cx="1675800" cy="364320"/>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800" b="0" strike="noStrike" spc="-1">
                  <a:solidFill>
                    <a:srgbClr val="000000"/>
                  </a:solidFill>
                  <a:latin typeface="Arial"/>
                  <a:ea typeface="DejaVu Sans"/>
                </a:rPr>
                <a:t> </a:t>
              </a:r>
              <a:r>
                <a:rPr lang="en-GB" sz="1800" b="1" strike="noStrike" spc="-1">
                  <a:solidFill>
                    <a:srgbClr val="000000"/>
                  </a:solidFill>
                  <a:latin typeface="Arial"/>
                  <a:ea typeface="DejaVu Sans"/>
                </a:rPr>
                <a:t>UNIVERSITY </a:t>
              </a:r>
              <a:endParaRPr lang="en-GB" sz="1800" b="0" strike="noStrike" spc="-1">
                <a:latin typeface="Arial"/>
              </a:endParaRPr>
            </a:p>
          </p:txBody>
        </p:sp>
        <p:sp>
          <p:nvSpPr>
            <p:cNvPr id="224" name="CustomShape 7"/>
            <p:cNvSpPr/>
            <p:nvPr/>
          </p:nvSpPr>
          <p:spPr>
            <a:xfrm rot="18118200">
              <a:off x="4028040" y="4379760"/>
              <a:ext cx="1874520" cy="364320"/>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800" b="1" strike="noStrike" spc="-1">
                  <a:solidFill>
                    <a:srgbClr val="000000"/>
                  </a:solidFill>
                  <a:latin typeface="Arial"/>
                  <a:ea typeface="DejaVu Sans"/>
                </a:rPr>
                <a:t>STUDENTS </a:t>
              </a:r>
              <a:endParaRPr lang="en-GB" sz="1800" b="0" strike="noStrike" spc="-1">
                <a:latin typeface="Arial"/>
              </a:endParaRPr>
            </a:p>
          </p:txBody>
        </p:sp>
      </p:grpSp>
      <p:sp>
        <p:nvSpPr>
          <p:cNvPr id="225" name="CustomShape 8"/>
          <p:cNvSpPr/>
          <p:nvPr/>
        </p:nvSpPr>
        <p:spPr>
          <a:xfrm>
            <a:off x="559440" y="2474640"/>
            <a:ext cx="3048120" cy="40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2401"/>
              </a:lnSpc>
            </a:pPr>
            <a:r>
              <a:rPr lang="en-GB" sz="2000" b="0" strike="noStrike" spc="-1">
                <a:solidFill>
                  <a:srgbClr val="000000"/>
                </a:solidFill>
                <a:latin typeface="Arial"/>
                <a:ea typeface="DejaVu Sans"/>
              </a:rPr>
              <a:t> </a:t>
            </a:r>
            <a:endParaRPr lang="en-GB" sz="2000" b="0" strike="noStrike" spc="-1">
              <a:latin typeface="Arial"/>
            </a:endParaRPr>
          </a:p>
          <a:p>
            <a:pPr marL="343080" indent="-342360">
              <a:lnSpc>
                <a:spcPts val="2001"/>
              </a:lnSpc>
              <a:buClr>
                <a:srgbClr val="000000"/>
              </a:buClr>
              <a:buFont typeface="Arial"/>
              <a:buChar char="•"/>
            </a:pPr>
            <a:r>
              <a:rPr lang="en-GB" sz="2000" b="0" strike="noStrike" spc="-1">
                <a:solidFill>
                  <a:srgbClr val="000000"/>
                </a:solidFill>
                <a:latin typeface="Arial"/>
                <a:ea typeface="DejaVu Sans"/>
              </a:rPr>
              <a:t>seek information/ advice/support in good time</a:t>
            </a:r>
            <a:endParaRPr lang="en-GB" sz="2000" b="0" strike="noStrike" spc="-1">
              <a:latin typeface="Arial"/>
            </a:endParaRPr>
          </a:p>
          <a:p>
            <a:pPr>
              <a:lnSpc>
                <a:spcPts val="2001"/>
              </a:lnSpc>
            </a:pPr>
            <a:endParaRPr lang="en-GB" sz="2000" b="0" strike="noStrike" spc="-1">
              <a:latin typeface="Arial"/>
            </a:endParaRPr>
          </a:p>
          <a:p>
            <a:pPr marL="343080" indent="-342360">
              <a:lnSpc>
                <a:spcPts val="2001"/>
              </a:lnSpc>
              <a:buClr>
                <a:srgbClr val="000000"/>
              </a:buClr>
              <a:buFont typeface="Arial"/>
              <a:buChar char="•"/>
            </a:pPr>
            <a:r>
              <a:rPr lang="en-GB" sz="2000" b="0" strike="noStrike" spc="-1">
                <a:solidFill>
                  <a:srgbClr val="000000"/>
                </a:solidFill>
                <a:latin typeface="Arial"/>
                <a:ea typeface="DejaVu Sans"/>
              </a:rPr>
              <a:t>contribute positively to your community</a:t>
            </a:r>
            <a:endParaRPr lang="en-GB" sz="2000" b="0" strike="noStrike" spc="-1">
              <a:latin typeface="Arial"/>
            </a:endParaRPr>
          </a:p>
          <a:p>
            <a:pPr>
              <a:lnSpc>
                <a:spcPts val="2001"/>
              </a:lnSpc>
            </a:pPr>
            <a:endParaRPr lang="en-GB" sz="2000" b="0" strike="noStrike" spc="-1">
              <a:latin typeface="Arial"/>
            </a:endParaRPr>
          </a:p>
          <a:p>
            <a:pPr marL="343080" indent="-342360">
              <a:lnSpc>
                <a:spcPts val="2001"/>
              </a:lnSpc>
              <a:buClr>
                <a:srgbClr val="000000"/>
              </a:buClr>
              <a:buFont typeface="Arial"/>
              <a:buChar char="•"/>
            </a:pPr>
            <a:r>
              <a:rPr lang="en-GB" sz="2000" b="0" strike="noStrike" spc="-1">
                <a:solidFill>
                  <a:srgbClr val="000000"/>
                </a:solidFill>
                <a:latin typeface="Arial"/>
                <a:ea typeface="DejaVu Sans"/>
              </a:rPr>
              <a:t>let University/</a:t>
            </a:r>
            <a:br/>
            <a:r>
              <a:rPr lang="en-GB" sz="2000" b="0" strike="noStrike" spc="-1">
                <a:solidFill>
                  <a:srgbClr val="000000"/>
                </a:solidFill>
                <a:latin typeface="Arial"/>
                <a:ea typeface="DejaVu Sans"/>
              </a:rPr>
              <a:t>Leeds University Union (LUU) </a:t>
            </a:r>
            <a:br/>
            <a:r>
              <a:rPr lang="en-GB" sz="2000" b="0" strike="noStrike" spc="-1">
                <a:solidFill>
                  <a:srgbClr val="000000"/>
                </a:solidFill>
                <a:latin typeface="Arial"/>
                <a:ea typeface="DejaVu Sans"/>
              </a:rPr>
              <a:t>know about problems </a:t>
            </a:r>
            <a:br/>
            <a:r>
              <a:rPr lang="en-GB" sz="2000" b="0" strike="noStrike" spc="-1">
                <a:solidFill>
                  <a:srgbClr val="000000"/>
                </a:solidFill>
                <a:latin typeface="Arial"/>
                <a:ea typeface="DejaVu Sans"/>
              </a:rPr>
              <a:t>or what may </a:t>
            </a:r>
            <a:br/>
            <a:r>
              <a:rPr lang="en-GB" sz="2000" b="0" strike="noStrike" spc="-1">
                <a:solidFill>
                  <a:srgbClr val="000000"/>
                </a:solidFill>
                <a:latin typeface="Arial"/>
                <a:ea typeface="DejaVu Sans"/>
              </a:rPr>
              <a:t>need to change</a:t>
            </a:r>
            <a:endParaRPr lang="en-GB" sz="2000" b="0" strike="noStrike" spc="-1">
              <a:latin typeface="Arial"/>
            </a:endParaRPr>
          </a:p>
          <a:p>
            <a:pPr>
              <a:lnSpc>
                <a:spcPts val="2401"/>
              </a:lnSpc>
            </a:pPr>
            <a:endParaRPr lang="en-GB" sz="2000" b="0" strike="noStrike" spc="-1">
              <a:latin typeface="Arial"/>
            </a:endParaRPr>
          </a:p>
        </p:txBody>
      </p:sp>
      <p:sp>
        <p:nvSpPr>
          <p:cNvPr id="226" name="CustomShape 9"/>
          <p:cNvSpPr/>
          <p:nvPr/>
        </p:nvSpPr>
        <p:spPr>
          <a:xfrm>
            <a:off x="8710920" y="2333520"/>
            <a:ext cx="32119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strike="noStrike" spc="-1">
                <a:solidFill>
                  <a:srgbClr val="000000"/>
                </a:solidFill>
                <a:latin typeface="Arial"/>
                <a:ea typeface="DejaVu Sans"/>
              </a:rPr>
              <a:t>University &amp; Leeds University Union (LUU):</a:t>
            </a:r>
            <a:endParaRPr lang="en-GB" sz="2000" b="0" strike="noStrike" spc="-1">
              <a:latin typeface="Arial"/>
            </a:endParaRPr>
          </a:p>
        </p:txBody>
      </p:sp>
      <p:sp>
        <p:nvSpPr>
          <p:cNvPr id="227" name="CustomShape 10"/>
          <p:cNvSpPr/>
          <p:nvPr/>
        </p:nvSpPr>
        <p:spPr>
          <a:xfrm>
            <a:off x="738360" y="2274480"/>
            <a:ext cx="22068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ts val="2401"/>
              </a:lnSpc>
            </a:pPr>
            <a:r>
              <a:rPr lang="en-GB" sz="2000" b="1" strike="noStrike" spc="-1">
                <a:solidFill>
                  <a:srgbClr val="000000"/>
                </a:solidFill>
                <a:latin typeface="Arial"/>
                <a:ea typeface="DejaVu Sans"/>
              </a:rPr>
              <a:t>Students:</a:t>
            </a:r>
            <a:endParaRPr lang="en-GB" sz="2000" b="0" strike="noStrike" spc="-1">
              <a:latin typeface="Arial"/>
            </a:endParaRPr>
          </a:p>
        </p:txBody>
      </p:sp>
      <p:sp>
        <p:nvSpPr>
          <p:cNvPr id="228" name="CustomShape 11"/>
          <p:cNvSpPr/>
          <p:nvPr/>
        </p:nvSpPr>
        <p:spPr>
          <a:xfrm>
            <a:off x="738360" y="1583280"/>
            <a:ext cx="80640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Our Support Partnership</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1838160" y="1472760"/>
            <a:ext cx="7203600" cy="52966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Aft>
                <a:spcPts val="961"/>
              </a:spcAft>
            </a:pPr>
            <a:r>
              <a:rPr lang="en-GB" sz="2400" b="1" strike="noStrike" spc="-1">
                <a:solidFill>
                  <a:srgbClr val="000000"/>
                </a:solidFill>
                <a:latin typeface="Arial"/>
              </a:rPr>
              <a:t>Students supporting students, for example:</a:t>
            </a: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a:p>
            <a:pPr>
              <a:lnSpc>
                <a:spcPct val="100000"/>
              </a:lnSpc>
              <a:spcAft>
                <a:spcPts val="961"/>
              </a:spcAft>
            </a:pPr>
            <a:endParaRPr lang="en-GB" sz="2400" b="0" strike="noStrike" spc="-1">
              <a:latin typeface="Arial"/>
            </a:endParaRPr>
          </a:p>
        </p:txBody>
      </p:sp>
      <p:sp>
        <p:nvSpPr>
          <p:cNvPr id="230" name="CustomShape 2"/>
          <p:cNvSpPr/>
          <p:nvPr/>
        </p:nvSpPr>
        <p:spPr>
          <a:xfrm>
            <a:off x="2453760" y="1951560"/>
            <a:ext cx="4765680" cy="186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endParaRPr lang="en-GB" sz="1800" b="0" strike="noStrike" spc="-1">
              <a:latin typeface="Arial"/>
            </a:endParaRPr>
          </a:p>
          <a:p>
            <a:pPr algn="ctr">
              <a:lnSpc>
                <a:spcPct val="100000"/>
              </a:lnSpc>
            </a:pPr>
            <a:r>
              <a:rPr lang="en-GB" sz="2000" b="0" strike="noStrike" spc="-1">
                <a:solidFill>
                  <a:srgbClr val="000000"/>
                </a:solidFill>
                <a:latin typeface="Arial"/>
                <a:ea typeface="DejaVu Sans"/>
              </a:rPr>
              <a:t>School-based peer support</a:t>
            </a:r>
            <a:endParaRPr lang="en-GB" sz="2000" b="0" strike="noStrike" spc="-1">
              <a:latin typeface="Arial"/>
            </a:endParaRPr>
          </a:p>
          <a:p>
            <a:pPr algn="ctr">
              <a:lnSpc>
                <a:spcPct val="100000"/>
              </a:lnSpc>
            </a:pPr>
            <a:r>
              <a:rPr lang="en-GB" sz="2000" b="0" strike="noStrike" spc="-1">
                <a:solidFill>
                  <a:srgbClr val="000000"/>
                </a:solidFill>
                <a:latin typeface="Arial"/>
                <a:ea typeface="DejaVu Sans"/>
              </a:rPr>
              <a:t>School reps (representatives)</a:t>
            </a:r>
            <a:endParaRPr lang="en-GB" sz="2000" b="0" strike="noStrike" spc="-1">
              <a:latin typeface="Arial"/>
            </a:endParaRPr>
          </a:p>
          <a:p>
            <a:pPr algn="ctr">
              <a:lnSpc>
                <a:spcPct val="100000"/>
              </a:lnSpc>
            </a:pPr>
            <a:r>
              <a:rPr lang="en-GB" sz="2000" b="0" strike="noStrike" spc="-1">
                <a:solidFill>
                  <a:srgbClr val="000000"/>
                </a:solidFill>
                <a:latin typeface="Arial"/>
                <a:ea typeface="DejaVu Sans"/>
              </a:rPr>
              <a:t>Academic societies</a:t>
            </a:r>
            <a:endParaRPr lang="en-GB" sz="2000" b="0" strike="noStrike" spc="-1">
              <a:latin typeface="Arial"/>
            </a:endParaRPr>
          </a:p>
          <a:p>
            <a:pPr algn="ctr">
              <a:lnSpc>
                <a:spcPct val="100000"/>
              </a:lnSpc>
            </a:pPr>
            <a:r>
              <a:rPr lang="en-GB" sz="2000" b="0" strike="noStrike" spc="-1">
                <a:solidFill>
                  <a:srgbClr val="000000"/>
                </a:solidFill>
                <a:latin typeface="Arial"/>
                <a:ea typeface="DejaVu Sans"/>
              </a:rPr>
              <a:t>Other student-run societies</a:t>
            </a:r>
            <a:endParaRPr lang="en-GB" sz="2000" b="0" strike="noStrike" spc="-1">
              <a:latin typeface="Arial"/>
            </a:endParaRPr>
          </a:p>
          <a:p>
            <a:pPr algn="ctr">
              <a:lnSpc>
                <a:spcPct val="100000"/>
              </a:lnSpc>
            </a:pPr>
            <a:r>
              <a:rPr lang="en-GB" sz="2000" b="0" u="sng" strike="noStrike" spc="-1">
                <a:solidFill>
                  <a:srgbClr val="000000"/>
                </a:solidFill>
                <a:uFillTx/>
                <a:latin typeface="Arial"/>
                <a:ea typeface="DejaVu Sans"/>
                <a:hlinkClick r:id="rId3"/>
              </a:rPr>
              <a:t>luu.org.uk/clubs-and-societies/welfare</a:t>
            </a:r>
            <a:r>
              <a:rPr lang="en-GB" sz="2400" b="0" u="sng" strike="noStrike" spc="-1">
                <a:solidFill>
                  <a:srgbClr val="000000"/>
                </a:solidFill>
                <a:uFillTx/>
                <a:latin typeface="Arial"/>
                <a:ea typeface="DejaVu Sans"/>
                <a:hlinkClick r:id="rId3"/>
              </a:rPr>
              <a:t>/</a:t>
            </a:r>
            <a:r>
              <a:rPr lang="en-GB" sz="2400" b="0" strike="noStrike" spc="-1">
                <a:solidFill>
                  <a:srgbClr val="000000"/>
                </a:solidFill>
                <a:latin typeface="Arial"/>
                <a:ea typeface="DejaVu Sans"/>
              </a:rPr>
              <a:t> </a:t>
            </a:r>
            <a:endParaRPr lang="en-GB" sz="2400" b="0" strike="noStrike" spc="-1">
              <a:latin typeface="Arial"/>
            </a:endParaRPr>
          </a:p>
          <a:p>
            <a:pPr algn="ctr">
              <a:lnSpc>
                <a:spcPct val="100000"/>
              </a:lnSpc>
            </a:pPr>
            <a:endParaRPr lang="en-GB" sz="2400" b="0" strike="noStrike" spc="-1">
              <a:latin typeface="Arial"/>
            </a:endParaRPr>
          </a:p>
          <a:p>
            <a:pPr algn="ctr">
              <a:lnSpc>
                <a:spcPct val="100000"/>
              </a:lnSpc>
            </a:pPr>
            <a:endParaRPr lang="en-GB" sz="2400" b="0" strike="noStrike" spc="-1">
              <a:latin typeface="Arial"/>
            </a:endParaRPr>
          </a:p>
        </p:txBody>
      </p:sp>
      <p:pic>
        <p:nvPicPr>
          <p:cNvPr id="231" name="Picture 6"/>
          <p:cNvPicPr/>
          <p:nvPr/>
        </p:nvPicPr>
        <p:blipFill>
          <a:blip r:embed="rId4"/>
          <a:stretch/>
        </p:blipFill>
        <p:spPr>
          <a:xfrm>
            <a:off x="6676920" y="4546440"/>
            <a:ext cx="2061000" cy="2061000"/>
          </a:xfrm>
          <a:prstGeom prst="rect">
            <a:avLst/>
          </a:prstGeom>
          <a:ln>
            <a:noFill/>
          </a:ln>
        </p:spPr>
      </p:pic>
      <p:pic>
        <p:nvPicPr>
          <p:cNvPr id="232" name="Picture 9"/>
          <p:cNvPicPr/>
          <p:nvPr/>
        </p:nvPicPr>
        <p:blipFill>
          <a:blip r:embed="rId5"/>
          <a:stretch/>
        </p:blipFill>
        <p:spPr>
          <a:xfrm>
            <a:off x="402480" y="4556880"/>
            <a:ext cx="2050560" cy="2050560"/>
          </a:xfrm>
          <a:prstGeom prst="rect">
            <a:avLst/>
          </a:prstGeom>
          <a:ln>
            <a:noFill/>
          </a:ln>
        </p:spPr>
      </p:pic>
      <p:pic>
        <p:nvPicPr>
          <p:cNvPr id="233" name="Picture 14"/>
          <p:cNvPicPr/>
          <p:nvPr/>
        </p:nvPicPr>
        <p:blipFill>
          <a:blip r:embed="rId6"/>
          <a:stretch/>
        </p:blipFill>
        <p:spPr>
          <a:xfrm>
            <a:off x="9554760" y="1472760"/>
            <a:ext cx="2001240" cy="2001240"/>
          </a:xfrm>
          <a:prstGeom prst="rect">
            <a:avLst/>
          </a:prstGeom>
          <a:ln>
            <a:noFill/>
          </a:ln>
        </p:spPr>
      </p:pic>
      <p:pic>
        <p:nvPicPr>
          <p:cNvPr id="234" name="Picture 15"/>
          <p:cNvPicPr/>
          <p:nvPr/>
        </p:nvPicPr>
        <p:blipFill>
          <a:blip r:embed="rId7"/>
          <a:srcRect l="11839" r="14373"/>
          <a:stretch/>
        </p:blipFill>
        <p:spPr>
          <a:xfrm>
            <a:off x="3093120" y="4542480"/>
            <a:ext cx="2943360" cy="2056680"/>
          </a:xfrm>
          <a:prstGeom prst="rect">
            <a:avLst/>
          </a:prstGeom>
          <a:ln>
            <a:noFill/>
          </a:ln>
        </p:spPr>
      </p:pic>
      <p:pic>
        <p:nvPicPr>
          <p:cNvPr id="235" name="Picture 17"/>
          <p:cNvPicPr/>
          <p:nvPr/>
        </p:nvPicPr>
        <p:blipFill>
          <a:blip r:embed="rId8"/>
          <a:stretch/>
        </p:blipFill>
        <p:spPr>
          <a:xfrm>
            <a:off x="9554760" y="3751560"/>
            <a:ext cx="2001240" cy="2847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4"/>
          <p:cNvPicPr/>
          <p:nvPr/>
        </p:nvPicPr>
        <p:blipFill>
          <a:blip r:embed="rId3"/>
          <a:srcRect l="19630" t="21485" r="20548" b="706"/>
          <a:stretch/>
        </p:blipFill>
        <p:spPr>
          <a:xfrm>
            <a:off x="6512760" y="4733280"/>
            <a:ext cx="2367000" cy="1999800"/>
          </a:xfrm>
          <a:prstGeom prst="rect">
            <a:avLst/>
          </a:prstGeom>
          <a:ln>
            <a:noFill/>
          </a:ln>
        </p:spPr>
      </p:pic>
      <p:pic>
        <p:nvPicPr>
          <p:cNvPr id="237" name="Picture 1"/>
          <p:cNvPicPr/>
          <p:nvPr/>
        </p:nvPicPr>
        <p:blipFill>
          <a:blip r:embed="rId4"/>
          <a:stretch/>
        </p:blipFill>
        <p:spPr>
          <a:xfrm>
            <a:off x="6472080" y="1504800"/>
            <a:ext cx="5260680" cy="2958840"/>
          </a:xfrm>
          <a:prstGeom prst="rect">
            <a:avLst/>
          </a:prstGeom>
          <a:ln>
            <a:noFill/>
          </a:ln>
        </p:spPr>
      </p:pic>
      <p:sp>
        <p:nvSpPr>
          <p:cNvPr id="238" name="CustomShape 1"/>
          <p:cNvSpPr/>
          <p:nvPr/>
        </p:nvSpPr>
        <p:spPr>
          <a:xfrm>
            <a:off x="415800" y="2336040"/>
            <a:ext cx="5660280" cy="25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00"/>
                </a:solidFill>
                <a:latin typeface="Arial"/>
                <a:ea typeface="DejaVu Sans"/>
              </a:rPr>
              <a:t>A partnership of students, University and Leeds University Union staff developed the </a:t>
            </a:r>
            <a:r>
              <a:rPr lang="en-GB" sz="2000" b="0" u="sng" strike="noStrike" spc="-1">
                <a:solidFill>
                  <a:srgbClr val="000000"/>
                </a:solidFill>
                <a:uFillTx/>
                <a:latin typeface="Arial"/>
                <a:ea typeface="DejaVu Sans"/>
                <a:hlinkClick r:id="rId5"/>
              </a:rPr>
              <a:t>“Draw the Line”</a:t>
            </a:r>
            <a:r>
              <a:rPr lang="en-GB" sz="2000" b="0" strike="noStrike" spc="-1">
                <a:solidFill>
                  <a:srgbClr val="000000"/>
                </a:solidFill>
                <a:latin typeface="Arial"/>
                <a:ea typeface="DejaVu Sans"/>
              </a:rPr>
              <a:t> project to help the University community to stand up to harassment.</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n-GB" sz="2000" b="0" strike="noStrike" spc="-1">
                <a:solidFill>
                  <a:srgbClr val="000508"/>
                </a:solidFill>
                <a:latin typeface="Arial"/>
                <a:ea typeface="DejaVu Sans"/>
              </a:rPr>
              <a:t>The project raises awareness of the campus </a:t>
            </a:r>
            <a:r>
              <a:rPr lang="en-GB" sz="2000" b="0" u="sng" strike="noStrike" spc="-1">
                <a:solidFill>
                  <a:srgbClr val="000000"/>
                </a:solidFill>
                <a:uFillTx/>
                <a:latin typeface="Arial"/>
                <a:ea typeface="DejaVu Sans"/>
                <a:hlinkClick r:id="rId6"/>
              </a:rPr>
              <a:t>online reporting form</a:t>
            </a:r>
            <a:r>
              <a:rPr lang="en-GB" sz="2000" b="0" strike="noStrike" spc="-1">
                <a:solidFill>
                  <a:srgbClr val="000508"/>
                </a:solidFill>
                <a:latin typeface="Arial"/>
                <a:ea typeface="DejaVu Sans"/>
              </a:rPr>
              <a:t> and the support available from </a:t>
            </a:r>
            <a:r>
              <a:rPr lang="en-GB" sz="2000" b="0" u="sng" strike="noStrike" spc="-1">
                <a:solidFill>
                  <a:srgbClr val="000000"/>
                </a:solidFill>
                <a:uFillTx/>
                <a:latin typeface="Arial"/>
                <a:ea typeface="DejaVu Sans"/>
                <a:hlinkClick r:id="rId7"/>
              </a:rPr>
              <a:t>LUU Advice</a:t>
            </a:r>
            <a:r>
              <a:rPr lang="en-GB" sz="2000" b="0" strike="noStrike" spc="-1">
                <a:solidFill>
                  <a:srgbClr val="000508"/>
                </a:solidFill>
                <a:latin typeface="Arial"/>
                <a:ea typeface="DejaVu Sans"/>
              </a:rPr>
              <a:t> </a:t>
            </a:r>
            <a:endParaRPr lang="en-GB" sz="2000" b="0" strike="noStrike" spc="-1">
              <a:latin typeface="Arial"/>
            </a:endParaRPr>
          </a:p>
        </p:txBody>
      </p:sp>
      <p:sp>
        <p:nvSpPr>
          <p:cNvPr id="239" name="CustomShape 2"/>
          <p:cNvSpPr/>
          <p:nvPr/>
        </p:nvSpPr>
        <p:spPr>
          <a:xfrm>
            <a:off x="1715760" y="1504800"/>
            <a:ext cx="35071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Another example …	</a:t>
            </a:r>
            <a:endParaRPr lang="en-GB" sz="2400" b="0" strike="noStrike" spc="-1">
              <a:latin typeface="Arial"/>
            </a:endParaRPr>
          </a:p>
        </p:txBody>
      </p:sp>
      <p:pic>
        <p:nvPicPr>
          <p:cNvPr id="240" name="Picture 2"/>
          <p:cNvPicPr/>
          <p:nvPr/>
        </p:nvPicPr>
        <p:blipFill>
          <a:blip r:embed="rId8"/>
          <a:srcRect l="8728" t="2589" r="2527" b="-745"/>
          <a:stretch/>
        </p:blipFill>
        <p:spPr>
          <a:xfrm>
            <a:off x="8984160" y="4731480"/>
            <a:ext cx="2740320" cy="2036880"/>
          </a:xfrm>
          <a:prstGeom prst="rect">
            <a:avLst/>
          </a:prstGeom>
          <a:ln>
            <a:noFill/>
          </a:ln>
        </p:spPr>
      </p:pic>
      <p:sp>
        <p:nvSpPr>
          <p:cNvPr id="241" name="CustomShape 3"/>
          <p:cNvSpPr/>
          <p:nvPr/>
        </p:nvSpPr>
        <p:spPr>
          <a:xfrm>
            <a:off x="6477120" y="6405120"/>
            <a:ext cx="2453400" cy="364320"/>
          </a:xfrm>
          <a:prstGeom prst="rect">
            <a:avLst/>
          </a:prstGeom>
          <a:solidFill>
            <a:schemeClr val="bg1">
              <a:lumMod val="95000"/>
              <a:alpha val="62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800" b="1" strike="noStrike" spc="-1">
                <a:solidFill>
                  <a:srgbClr val="000508"/>
                </a:solidFill>
                <a:latin typeface="Arial"/>
                <a:ea typeface="DejaVu Sans"/>
              </a:rPr>
              <a:t>LUU ADVICE</a:t>
            </a:r>
            <a:endParaRPr lang="en-GB" sz="1800" b="0" strike="noStrike" spc="-1">
              <a:latin typeface="Arial"/>
            </a:endParaRPr>
          </a:p>
        </p:txBody>
      </p:sp>
      <p:sp>
        <p:nvSpPr>
          <p:cNvPr id="242" name="CustomShape 4"/>
          <p:cNvSpPr/>
          <p:nvPr/>
        </p:nvSpPr>
        <p:spPr>
          <a:xfrm>
            <a:off x="8982720" y="6120360"/>
            <a:ext cx="2999160" cy="638640"/>
          </a:xfrm>
          <a:prstGeom prst="rect">
            <a:avLst/>
          </a:prstGeom>
          <a:solidFill>
            <a:schemeClr val="bg1">
              <a:lumMod val="95000"/>
              <a:alpha val="62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800" b="1" strike="noStrike" spc="-1">
                <a:solidFill>
                  <a:srgbClr val="000000"/>
                </a:solidFill>
                <a:latin typeface="Arial"/>
                <a:ea typeface="DejaVu Sans"/>
              </a:rPr>
              <a:t>PROJECT AMBASSADORS </a:t>
            </a:r>
            <a:endParaRPr lang="en-GB"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200160" y="2288160"/>
            <a:ext cx="7054200" cy="53542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799"/>
              </a:spcAft>
            </a:pPr>
            <a:r>
              <a:rPr lang="en-GB" sz="2000" b="1" strike="noStrike" spc="-1">
                <a:solidFill>
                  <a:srgbClr val="000000"/>
                </a:solidFill>
                <a:latin typeface="Arial"/>
              </a:rPr>
              <a:t>University Security Office</a:t>
            </a:r>
            <a:endParaRPr lang="en-GB" sz="2000" b="0" strike="noStrike" spc="-1">
              <a:latin typeface="Arial"/>
            </a:endParaRPr>
          </a:p>
          <a:p>
            <a:pPr marL="343080" indent="-342360">
              <a:lnSpc>
                <a:spcPct val="100000"/>
              </a:lnSpc>
              <a:spcAft>
                <a:spcPts val="799"/>
              </a:spcAft>
              <a:buClr>
                <a:srgbClr val="000508"/>
              </a:buClr>
              <a:buFont typeface="Arial"/>
              <a:buChar char="•"/>
            </a:pPr>
            <a:r>
              <a:rPr lang="en-GB" sz="2000" b="0" strike="noStrike" spc="-1">
                <a:solidFill>
                  <a:srgbClr val="000508"/>
                </a:solidFill>
                <a:latin typeface="Arial"/>
              </a:rPr>
              <a:t>Open 24 hours, every day of the year</a:t>
            </a:r>
            <a:endParaRPr lang="en-GB" sz="2000" b="0" strike="noStrike" spc="-1">
              <a:latin typeface="Arial"/>
            </a:endParaRPr>
          </a:p>
          <a:p>
            <a:pPr marL="343080" indent="-342360">
              <a:lnSpc>
                <a:spcPct val="120000"/>
              </a:lnSpc>
              <a:spcAft>
                <a:spcPts val="799"/>
              </a:spcAft>
              <a:buClr>
                <a:srgbClr val="004269"/>
              </a:buClr>
              <a:buFont typeface="Arial"/>
              <a:buChar char="•"/>
            </a:pPr>
            <a:r>
              <a:rPr lang="en-GB" sz="2000" b="0" strike="noStrike" spc="-1">
                <a:solidFill>
                  <a:srgbClr val="000000"/>
                </a:solidFill>
                <a:latin typeface="Arial"/>
              </a:rPr>
              <a:t>175 Woodhouse Lane</a:t>
            </a:r>
            <a:endParaRPr lang="en-GB" sz="2000" b="0" strike="noStrike" spc="-1">
              <a:latin typeface="Arial"/>
            </a:endParaRPr>
          </a:p>
          <a:p>
            <a:pPr marL="343080" indent="-342360">
              <a:lnSpc>
                <a:spcPct val="120000"/>
              </a:lnSpc>
              <a:spcAft>
                <a:spcPts val="799"/>
              </a:spcAft>
              <a:buClr>
                <a:srgbClr val="000508"/>
              </a:buClr>
              <a:buFont typeface="Arial"/>
              <a:buChar char="•"/>
            </a:pPr>
            <a:r>
              <a:rPr lang="en-GB" sz="2000" b="0" strike="noStrike" spc="-1">
                <a:solidFill>
                  <a:srgbClr val="000000"/>
                </a:solidFill>
                <a:latin typeface="Arial"/>
              </a:rPr>
              <a:t>email </a:t>
            </a:r>
            <a:r>
              <a:rPr lang="en-GB" sz="2000" b="0" u="sng" strike="noStrike" spc="-1">
                <a:solidFill>
                  <a:srgbClr val="000000"/>
                </a:solidFill>
                <a:uFillTx/>
                <a:latin typeface="Arial"/>
                <a:hlinkClick r:id="rId3"/>
              </a:rPr>
              <a:t>security@leeds.ac.uk</a:t>
            </a:r>
            <a:endParaRPr lang="en-GB" sz="2000" b="0" strike="noStrike" spc="-1">
              <a:latin typeface="Arial"/>
            </a:endParaRPr>
          </a:p>
          <a:p>
            <a:pPr marL="343080" indent="-342360">
              <a:lnSpc>
                <a:spcPct val="120000"/>
              </a:lnSpc>
              <a:spcAft>
                <a:spcPts val="799"/>
              </a:spcAft>
              <a:buClr>
                <a:srgbClr val="004269"/>
              </a:buClr>
              <a:buFont typeface="Arial"/>
              <a:buChar char="•"/>
            </a:pPr>
            <a:r>
              <a:rPr lang="en-GB" sz="2000" b="0" strike="noStrike" spc="-1">
                <a:solidFill>
                  <a:srgbClr val="000000"/>
                </a:solidFill>
                <a:latin typeface="Arial"/>
              </a:rPr>
              <a:t>Tel: 0113 343 5494 or 0113 343 5495 (non-emergencies)</a:t>
            </a:r>
            <a:endParaRPr lang="en-GB" sz="2000" b="0" strike="noStrike" spc="-1">
              <a:latin typeface="Arial"/>
            </a:endParaRPr>
          </a:p>
          <a:p>
            <a:pPr marL="343080" indent="-342360">
              <a:lnSpc>
                <a:spcPct val="120000"/>
              </a:lnSpc>
              <a:spcAft>
                <a:spcPts val="799"/>
              </a:spcAft>
              <a:buClr>
                <a:srgbClr val="004269"/>
              </a:buClr>
              <a:buFont typeface="Arial"/>
              <a:buChar char="•"/>
            </a:pPr>
            <a:r>
              <a:rPr lang="en-GB" sz="2000" b="0" strike="noStrike" spc="-1">
                <a:solidFill>
                  <a:srgbClr val="000000"/>
                </a:solidFill>
                <a:latin typeface="Arial"/>
              </a:rPr>
              <a:t>Tel: 0113 343 2222 (emergencies)</a:t>
            </a:r>
            <a:endParaRPr lang="en-GB" sz="2000" b="0" strike="noStrike" spc="-1">
              <a:latin typeface="Arial"/>
            </a:endParaRPr>
          </a:p>
          <a:p>
            <a:pPr>
              <a:lnSpc>
                <a:spcPct val="120000"/>
              </a:lnSpc>
              <a:spcAft>
                <a:spcPts val="360"/>
              </a:spcAft>
            </a:pPr>
            <a:endParaRPr lang="en-GB" sz="2000" b="0" strike="noStrike" spc="-1">
              <a:latin typeface="Arial"/>
            </a:endParaRPr>
          </a:p>
          <a:p>
            <a:pPr>
              <a:lnSpc>
                <a:spcPct val="120000"/>
              </a:lnSpc>
              <a:spcAft>
                <a:spcPts val="799"/>
              </a:spcAft>
            </a:pPr>
            <a:r>
              <a:rPr lang="en-GB" sz="2000" b="1" strike="noStrike" spc="-1">
                <a:solidFill>
                  <a:srgbClr val="050505"/>
                </a:solidFill>
                <a:latin typeface="Arial"/>
              </a:rPr>
              <a:t>Wardens &amp; Residence Life Assistants </a:t>
            </a:r>
            <a:r>
              <a:rPr lang="en-GB" sz="2000" b="0" strike="noStrike" spc="-1">
                <a:solidFill>
                  <a:srgbClr val="050505"/>
                </a:solidFill>
                <a:latin typeface="Arial"/>
              </a:rPr>
              <a:t>in University accommodation</a:t>
            </a:r>
            <a:endParaRPr lang="en-GB" sz="2000" b="0" strike="noStrike" spc="-1">
              <a:latin typeface="Arial"/>
            </a:endParaRPr>
          </a:p>
        </p:txBody>
      </p:sp>
      <p:sp>
        <p:nvSpPr>
          <p:cNvPr id="244" name="CustomShape 2"/>
          <p:cNvSpPr/>
          <p:nvPr/>
        </p:nvSpPr>
        <p:spPr>
          <a:xfrm>
            <a:off x="7400880" y="2221560"/>
            <a:ext cx="4866480" cy="46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20000"/>
              </a:lnSpc>
            </a:pPr>
            <a:r>
              <a:rPr lang="en-GB" sz="2000" b="1" strike="noStrike" spc="-1">
                <a:solidFill>
                  <a:srgbClr val="000508"/>
                </a:solidFill>
                <a:latin typeface="Arial"/>
                <a:ea typeface="DejaVu Sans"/>
              </a:rPr>
              <a:t>Ambulance/Police/Fire Emergency </a:t>
            </a:r>
            <a:br/>
            <a:r>
              <a:rPr lang="en-GB" sz="2000" b="1" strike="noStrike" spc="-1">
                <a:solidFill>
                  <a:srgbClr val="000508"/>
                </a:solidFill>
                <a:latin typeface="Arial"/>
                <a:ea typeface="DejaVu Sans"/>
              </a:rPr>
              <a:t>phone 999</a:t>
            </a:r>
            <a:br/>
            <a:endParaRPr lang="en-GB" sz="2000" b="0" strike="noStrike" spc="-1">
              <a:latin typeface="Arial"/>
            </a:endParaRPr>
          </a:p>
          <a:p>
            <a:pPr marL="343080" indent="-342360">
              <a:lnSpc>
                <a:spcPct val="100000"/>
              </a:lnSpc>
              <a:buClr>
                <a:srgbClr val="000000"/>
              </a:buClr>
              <a:buFont typeface="Arial"/>
              <a:buChar char="•"/>
            </a:pPr>
            <a:r>
              <a:rPr lang="en-GB" sz="2000" b="0" u="sng" strike="noStrike" spc="-1">
                <a:solidFill>
                  <a:srgbClr val="000000"/>
                </a:solidFill>
                <a:uFillTx/>
                <a:latin typeface="Arial"/>
                <a:ea typeface="DejaVu Sans"/>
                <a:hlinkClick r:id="rId4"/>
              </a:rPr>
              <a:t>Police non-emergency</a:t>
            </a:r>
            <a:r>
              <a:rPr lang="en-GB" sz="2000" b="0" strike="noStrike" spc="-1">
                <a:solidFill>
                  <a:srgbClr val="000000"/>
                </a:solidFill>
                <a:latin typeface="Arial"/>
                <a:ea typeface="DejaVu Sans"/>
              </a:rPr>
              <a:t> phone 101</a:t>
            </a:r>
            <a:br/>
            <a:r>
              <a:rPr lang="en-GB" sz="2000" b="0" strike="noStrike" spc="-1">
                <a:solidFill>
                  <a:srgbClr val="000000"/>
                </a:solidFill>
                <a:latin typeface="Arial"/>
                <a:ea typeface="DejaVu Sans"/>
              </a:rPr>
              <a:t> </a:t>
            </a:r>
            <a:endParaRPr lang="en-GB" sz="2000" b="0" strike="noStrike" spc="-1">
              <a:latin typeface="Arial"/>
            </a:endParaRPr>
          </a:p>
          <a:p>
            <a:pPr marL="343080" indent="-342360">
              <a:lnSpc>
                <a:spcPct val="100000"/>
              </a:lnSpc>
              <a:buClr>
                <a:srgbClr val="000000"/>
              </a:buClr>
              <a:buFont typeface="Arial"/>
              <a:buChar char="•"/>
            </a:pPr>
            <a:r>
              <a:rPr lang="en-GB" sz="2000" b="0" strike="noStrike" spc="-1">
                <a:solidFill>
                  <a:srgbClr val="000000"/>
                </a:solidFill>
                <a:latin typeface="Arial"/>
                <a:ea typeface="DejaVu Sans"/>
              </a:rPr>
              <a:t>Nearest Hospital </a:t>
            </a:r>
            <a:r>
              <a:rPr lang="en-GB" sz="2000" b="0" u="sng" strike="noStrike" spc="-1">
                <a:solidFill>
                  <a:srgbClr val="000000"/>
                </a:solidFill>
                <a:uFillTx/>
                <a:latin typeface="Arial"/>
                <a:ea typeface="DejaVu Sans"/>
                <a:hlinkClick r:id="rId5"/>
              </a:rPr>
              <a:t>Accident &amp; Emergency</a:t>
            </a:r>
            <a:r>
              <a:rPr lang="en-GB" sz="2000" b="0" strike="noStrike" spc="-1">
                <a:solidFill>
                  <a:srgbClr val="000000"/>
                </a:solidFill>
                <a:latin typeface="Arial"/>
                <a:ea typeface="DejaVu Sans"/>
              </a:rPr>
              <a:t> is at Leeds General Infirmary</a:t>
            </a:r>
            <a:endParaRPr lang="en-GB" sz="2000" b="0" strike="noStrike" spc="-1">
              <a:latin typeface="Arial"/>
            </a:endParaRPr>
          </a:p>
          <a:p>
            <a:pPr>
              <a:lnSpc>
                <a:spcPct val="100000"/>
              </a:lnSpc>
            </a:pPr>
            <a:endParaRPr lang="en-GB" sz="2000" b="0" strike="noStrike" spc="-1">
              <a:latin typeface="Arial"/>
            </a:endParaRPr>
          </a:p>
          <a:p>
            <a:pPr marL="343080" indent="-342360">
              <a:lnSpc>
                <a:spcPct val="100000"/>
              </a:lnSpc>
              <a:buClr>
                <a:srgbClr val="000508"/>
              </a:buClr>
              <a:buFont typeface="Arial"/>
              <a:buChar char="•"/>
            </a:pPr>
            <a:r>
              <a:rPr lang="en-GB" sz="2000" b="0" strike="noStrike" spc="-1">
                <a:solidFill>
                  <a:srgbClr val="000508"/>
                </a:solidFill>
                <a:latin typeface="Arial"/>
                <a:ea typeface="DejaVu Sans"/>
              </a:rPr>
              <a:t>If an ambulance is called for on campus, telephone University Security to inform them</a:t>
            </a: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p:txBody>
      </p:sp>
      <p:sp>
        <p:nvSpPr>
          <p:cNvPr id="245" name="CustomShape 3"/>
          <p:cNvSpPr/>
          <p:nvPr/>
        </p:nvSpPr>
        <p:spPr>
          <a:xfrm>
            <a:off x="113760" y="1457280"/>
            <a:ext cx="1102932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Emergency and outside office hours contact points </a:t>
            </a:r>
            <a:endParaRPr lang="en-GB" sz="2400" b="0" strike="noStrike" spc="-1">
              <a:latin typeface="Arial"/>
            </a:endParaRPr>
          </a:p>
          <a:p>
            <a:pPr>
              <a:lnSpc>
                <a:spcPct val="100000"/>
              </a:lnSpc>
            </a:pPr>
            <a:endParaRPr lang="en-GB" sz="2400" b="0" strike="noStrike" spc="-1">
              <a:latin typeface="Arial"/>
            </a:endParaRPr>
          </a:p>
        </p:txBody>
      </p:sp>
      <p:sp>
        <p:nvSpPr>
          <p:cNvPr id="246" name="CustomShape 4"/>
          <p:cNvSpPr/>
          <p:nvPr/>
        </p:nvSpPr>
        <p:spPr>
          <a:xfrm>
            <a:off x="113760" y="6217560"/>
            <a:ext cx="97916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strike="noStrike" spc="-1">
                <a:solidFill>
                  <a:srgbClr val="000508"/>
                </a:solidFill>
                <a:latin typeface="Arial"/>
                <a:ea typeface="DejaVu Sans"/>
              </a:rPr>
              <a:t>Wellbeing Crisis </a:t>
            </a:r>
            <a:r>
              <a:rPr lang="en-GB" sz="2000" b="0" strike="noStrike" spc="-1">
                <a:solidFill>
                  <a:srgbClr val="000508"/>
                </a:solidFill>
                <a:latin typeface="Arial"/>
                <a:ea typeface="DejaVu Sans"/>
              </a:rPr>
              <a:t>information on </a:t>
            </a:r>
            <a:r>
              <a:rPr lang="en-GB" sz="2000" b="0" strike="noStrike" spc="-1">
                <a:solidFill>
                  <a:srgbClr val="000508"/>
                </a:solidFill>
                <a:latin typeface="Arial"/>
                <a:ea typeface="Arial"/>
              </a:rPr>
              <a:t>https://students.leeds.ac.uk/supportandwellbeing</a:t>
            </a:r>
            <a:endParaRPr lang="en-GB"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2687400" y="1345320"/>
            <a:ext cx="67755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508"/>
                </a:solidFill>
                <a:latin typeface="Arial"/>
                <a:ea typeface="DejaVu Sans"/>
              </a:rPr>
              <a:t>Together all – Wellbeing support at any time</a:t>
            </a:r>
            <a:endParaRPr lang="en-GB" sz="2400" b="0" strike="noStrike" spc="-1">
              <a:latin typeface="Arial"/>
            </a:endParaRPr>
          </a:p>
        </p:txBody>
      </p:sp>
      <p:sp>
        <p:nvSpPr>
          <p:cNvPr id="248" name="CustomShape 2"/>
          <p:cNvSpPr/>
          <p:nvPr/>
        </p:nvSpPr>
        <p:spPr>
          <a:xfrm>
            <a:off x="4409280" y="6347520"/>
            <a:ext cx="2582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latin typeface="Calibri"/>
                <a:ea typeface="DejaVu Sans"/>
              </a:rPr>
              <a:t> </a:t>
            </a:r>
            <a:endParaRPr lang="en-GB" sz="1800" b="0" strike="noStrike" spc="-1">
              <a:latin typeface="Arial"/>
            </a:endParaRPr>
          </a:p>
        </p:txBody>
      </p:sp>
      <p:sp>
        <p:nvSpPr>
          <p:cNvPr id="249" name="CustomShape 3"/>
          <p:cNvSpPr/>
          <p:nvPr/>
        </p:nvSpPr>
        <p:spPr>
          <a:xfrm>
            <a:off x="2064600" y="6133320"/>
            <a:ext cx="7271280" cy="64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800" b="0" strike="noStrike" spc="-1">
              <a:latin typeface="Arial"/>
            </a:endParaRPr>
          </a:p>
          <a:p>
            <a:pPr>
              <a:lnSpc>
                <a:spcPct val="100000"/>
              </a:lnSpc>
            </a:pPr>
            <a:r>
              <a:rPr lang="en-GB" sz="1800" b="1" strike="noStrike" spc="-1">
                <a:solidFill>
                  <a:srgbClr val="000508"/>
                </a:solidFill>
                <a:latin typeface="Arial"/>
                <a:ea typeface="DejaVu Sans"/>
              </a:rPr>
              <a:t>Free to all students at the University of Leeds - togetherall.com  </a:t>
            </a:r>
            <a:endParaRPr lang="en-GB" sz="1800" b="0" strike="noStrike" spc="-1">
              <a:latin typeface="Arial"/>
            </a:endParaRPr>
          </a:p>
        </p:txBody>
      </p:sp>
      <p:pic>
        <p:nvPicPr>
          <p:cNvPr id="250" name="Picture 7"/>
          <p:cNvPicPr/>
          <p:nvPr/>
        </p:nvPicPr>
        <p:blipFill>
          <a:blip r:embed="rId3"/>
          <a:srcRect t="30871" r="4244" b="492"/>
          <a:stretch/>
        </p:blipFill>
        <p:spPr>
          <a:xfrm>
            <a:off x="612360" y="1881360"/>
            <a:ext cx="10923480" cy="4358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270000" y="3792600"/>
            <a:ext cx="324360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3"/>
              </a:rPr>
              <a:t>Skills@Library </a:t>
            </a:r>
            <a:endParaRPr lang="en-GB" sz="1800" b="0" strike="noStrike" spc="-1">
              <a:latin typeface="Arial"/>
            </a:endParaRPr>
          </a:p>
          <a:p>
            <a:pPr>
              <a:lnSpc>
                <a:spcPct val="100000"/>
              </a:lnSpc>
            </a:pPr>
            <a:r>
              <a:rPr lang="en-GB" sz="1800" b="0" strike="noStrike" spc="-1">
                <a:solidFill>
                  <a:srgbClr val="000000"/>
                </a:solidFill>
                <a:latin typeface="Arial"/>
                <a:ea typeface="DejaVu Sans"/>
              </a:rPr>
              <a:t>study skills workshops, </a:t>
            </a:r>
            <a:br/>
            <a:r>
              <a:rPr lang="en-GB" sz="1800" b="0" strike="noStrike" spc="-1">
                <a:solidFill>
                  <a:srgbClr val="000000"/>
                </a:solidFill>
                <a:latin typeface="Arial"/>
                <a:ea typeface="DejaVu Sans"/>
              </a:rPr>
              <a:t>appointments and resources</a:t>
            </a:r>
            <a:endParaRPr lang="en-GB" sz="1800" b="0" strike="noStrike" spc="-1">
              <a:latin typeface="Arial"/>
            </a:endParaRPr>
          </a:p>
        </p:txBody>
      </p:sp>
      <p:sp>
        <p:nvSpPr>
          <p:cNvPr id="252" name="CustomShape 2"/>
          <p:cNvSpPr/>
          <p:nvPr/>
        </p:nvSpPr>
        <p:spPr>
          <a:xfrm>
            <a:off x="322560" y="2963160"/>
            <a:ext cx="2830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a:solidFill>
                  <a:srgbClr val="000000"/>
                </a:solidFill>
                <a:latin typeface="Arial"/>
                <a:ea typeface="DejaVu Sans"/>
              </a:rPr>
              <a:t>Personal tutor </a:t>
            </a:r>
            <a:r>
              <a:rPr lang="en-GB" sz="1800" b="0" strike="noStrike" spc="-1">
                <a:solidFill>
                  <a:srgbClr val="000000"/>
                </a:solidFill>
                <a:latin typeface="Arial"/>
                <a:ea typeface="DejaVu Sans"/>
              </a:rPr>
              <a:t>for academic support</a:t>
            </a:r>
            <a:endParaRPr lang="en-GB" sz="1800" b="0" strike="noStrike" spc="-1">
              <a:latin typeface="Arial"/>
            </a:endParaRPr>
          </a:p>
        </p:txBody>
      </p:sp>
      <p:sp>
        <p:nvSpPr>
          <p:cNvPr id="253" name="CustomShape 3"/>
          <p:cNvSpPr/>
          <p:nvPr/>
        </p:nvSpPr>
        <p:spPr>
          <a:xfrm>
            <a:off x="8235360" y="4299120"/>
            <a:ext cx="42163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4"/>
              </a:rPr>
              <a:t>Student Counselling and Wellbeing</a:t>
            </a:r>
            <a:endParaRPr lang="en-GB" sz="1800" b="0" strike="noStrike" spc="-1">
              <a:latin typeface="Arial"/>
            </a:endParaRPr>
          </a:p>
          <a:p>
            <a:pPr>
              <a:lnSpc>
                <a:spcPct val="100000"/>
              </a:lnSpc>
            </a:pPr>
            <a:r>
              <a:rPr lang="en-GB" sz="1800" b="0" strike="noStrike" spc="-1">
                <a:solidFill>
                  <a:srgbClr val="000000"/>
                </a:solidFill>
                <a:latin typeface="Arial"/>
                <a:ea typeface="DejaVu Sans"/>
              </a:rPr>
              <a:t>workshops, groups and online resources</a:t>
            </a:r>
            <a:endParaRPr lang="en-GB" sz="1800" b="0" strike="noStrike" spc="-1">
              <a:latin typeface="Arial"/>
            </a:endParaRPr>
          </a:p>
        </p:txBody>
      </p:sp>
      <p:sp>
        <p:nvSpPr>
          <p:cNvPr id="254" name="CustomShape 4"/>
          <p:cNvSpPr/>
          <p:nvPr/>
        </p:nvSpPr>
        <p:spPr>
          <a:xfrm>
            <a:off x="8957160" y="2188080"/>
            <a:ext cx="30186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5"/>
              </a:rPr>
              <a:t>Universities Chaplaincy</a:t>
            </a:r>
            <a:endParaRPr lang="en-GB" sz="1800" b="0" strike="noStrike" spc="-1">
              <a:latin typeface="Arial"/>
            </a:endParaRPr>
          </a:p>
          <a:p>
            <a:pPr>
              <a:lnSpc>
                <a:spcPct val="100000"/>
              </a:lnSpc>
            </a:pPr>
            <a:r>
              <a:rPr lang="en-GB" sz="1800" b="0" strike="noStrike" spc="-1">
                <a:solidFill>
                  <a:srgbClr val="000000"/>
                </a:solidFill>
                <a:latin typeface="Arial"/>
                <a:ea typeface="DejaVu Sans"/>
              </a:rPr>
              <a:t>1 to 1 with a Chaplain</a:t>
            </a:r>
            <a:endParaRPr lang="en-GB" sz="1800" b="0" strike="noStrike" spc="-1">
              <a:latin typeface="Arial"/>
            </a:endParaRPr>
          </a:p>
        </p:txBody>
      </p:sp>
      <p:sp>
        <p:nvSpPr>
          <p:cNvPr id="255" name="CustomShape 5"/>
          <p:cNvSpPr/>
          <p:nvPr/>
        </p:nvSpPr>
        <p:spPr>
          <a:xfrm>
            <a:off x="6283080" y="1504800"/>
            <a:ext cx="309888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6"/>
              </a:rPr>
              <a:t>Leeds Nightline</a:t>
            </a:r>
            <a:endParaRPr lang="en-GB" sz="1800" b="0" strike="noStrike" spc="-1">
              <a:latin typeface="Arial"/>
            </a:endParaRPr>
          </a:p>
          <a:p>
            <a:pPr>
              <a:lnSpc>
                <a:spcPct val="100000"/>
              </a:lnSpc>
            </a:pPr>
            <a:r>
              <a:rPr lang="en-GB" sz="1800" b="0" strike="noStrike" spc="-1">
                <a:solidFill>
                  <a:srgbClr val="000000"/>
                </a:solidFill>
                <a:latin typeface="Arial"/>
                <a:ea typeface="DejaVu Sans"/>
              </a:rPr>
              <a:t>1 to 1 with a trained student outside office hours</a:t>
            </a:r>
            <a:endParaRPr lang="en-GB" sz="1800" b="0" strike="noStrike" spc="-1">
              <a:latin typeface="Arial"/>
            </a:endParaRPr>
          </a:p>
        </p:txBody>
      </p:sp>
      <p:sp>
        <p:nvSpPr>
          <p:cNvPr id="256" name="CustomShape 6"/>
          <p:cNvSpPr/>
          <p:nvPr/>
        </p:nvSpPr>
        <p:spPr>
          <a:xfrm>
            <a:off x="3709440" y="5836680"/>
            <a:ext cx="347544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7"/>
              </a:rPr>
              <a:t>Leeds University Union </a:t>
            </a:r>
            <a:endParaRPr lang="en-GB" sz="1800" b="0" strike="noStrike" spc="-1">
              <a:latin typeface="Arial"/>
            </a:endParaRPr>
          </a:p>
          <a:p>
            <a:pPr>
              <a:lnSpc>
                <a:spcPct val="100000"/>
              </a:lnSpc>
            </a:pPr>
            <a:r>
              <a:rPr lang="en-GB" sz="1800" b="0" strike="noStrike" spc="-1">
                <a:solidFill>
                  <a:srgbClr val="000000"/>
                </a:solidFill>
                <a:latin typeface="Arial"/>
                <a:ea typeface="DejaVu Sans"/>
              </a:rPr>
              <a:t>wellbeing and social activities and workshops</a:t>
            </a:r>
            <a:endParaRPr lang="en-GB" sz="1800" b="0" strike="noStrike" spc="-1">
              <a:latin typeface="Arial"/>
            </a:endParaRPr>
          </a:p>
        </p:txBody>
      </p:sp>
      <p:sp>
        <p:nvSpPr>
          <p:cNvPr id="257" name="CustomShape 7"/>
          <p:cNvSpPr/>
          <p:nvPr/>
        </p:nvSpPr>
        <p:spPr>
          <a:xfrm>
            <a:off x="7448040" y="5583600"/>
            <a:ext cx="3745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8"/>
              </a:rPr>
              <a:t>Together all</a:t>
            </a:r>
            <a:r>
              <a:rPr lang="en-GB" sz="1800" b="0" strike="noStrike" spc="-1">
                <a:solidFill>
                  <a:srgbClr val="004269"/>
                </a:solidFill>
                <a:latin typeface="Arial"/>
                <a:ea typeface="DejaVu Sans"/>
              </a:rPr>
              <a:t> </a:t>
            </a:r>
            <a:endParaRPr lang="en-GB" sz="1800" b="0" strike="noStrike" spc="-1">
              <a:latin typeface="Arial"/>
            </a:endParaRPr>
          </a:p>
          <a:p>
            <a:pPr>
              <a:lnSpc>
                <a:spcPct val="100000"/>
              </a:lnSpc>
            </a:pPr>
            <a:r>
              <a:rPr lang="en-GB" sz="1800" b="0" strike="noStrike" spc="-1">
                <a:solidFill>
                  <a:srgbClr val="070808"/>
                </a:solidFill>
                <a:latin typeface="Arial"/>
                <a:ea typeface="DejaVu Sans"/>
              </a:rPr>
              <a:t>online resources and support</a:t>
            </a:r>
            <a:endParaRPr lang="en-GB" sz="1800" b="0" strike="noStrike" spc="-1">
              <a:latin typeface="Arial"/>
            </a:endParaRPr>
          </a:p>
        </p:txBody>
      </p:sp>
      <p:sp>
        <p:nvSpPr>
          <p:cNvPr id="258" name="CustomShape 8"/>
          <p:cNvSpPr/>
          <p:nvPr/>
        </p:nvSpPr>
        <p:spPr>
          <a:xfrm>
            <a:off x="8466120" y="3240720"/>
            <a:ext cx="35096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9"/>
              </a:rPr>
              <a:t>Sport</a:t>
            </a:r>
            <a:r>
              <a:rPr lang="en-GB" sz="1800" b="0" u="sng" strike="noStrike" spc="-1">
                <a:solidFill>
                  <a:srgbClr val="000000"/>
                </a:solidFill>
                <a:uFillTx/>
                <a:latin typeface="Arial"/>
                <a:ea typeface="DejaVu Sans"/>
                <a:hlinkClick r:id="rId9"/>
              </a:rPr>
              <a:t> and Physical Activity</a:t>
            </a:r>
            <a:endParaRPr lang="en-GB" sz="1800" b="0" strike="noStrike" spc="-1">
              <a:latin typeface="Arial"/>
            </a:endParaRPr>
          </a:p>
          <a:p>
            <a:pPr>
              <a:lnSpc>
                <a:spcPct val="100000"/>
              </a:lnSpc>
            </a:pPr>
            <a:r>
              <a:rPr lang="en-GB" sz="1800" b="0" strike="noStrike" spc="-1">
                <a:solidFill>
                  <a:srgbClr val="000508"/>
                </a:solidFill>
                <a:latin typeface="Arial"/>
                <a:ea typeface="DejaVu Sans"/>
              </a:rPr>
              <a:t>Activity to support your wellbeing</a:t>
            </a:r>
            <a:endParaRPr lang="en-GB" sz="1800" b="0" strike="noStrike" spc="-1">
              <a:latin typeface="Arial"/>
            </a:endParaRPr>
          </a:p>
        </p:txBody>
      </p:sp>
      <p:sp>
        <p:nvSpPr>
          <p:cNvPr id="259" name="CustomShape 9"/>
          <p:cNvSpPr/>
          <p:nvPr/>
        </p:nvSpPr>
        <p:spPr>
          <a:xfrm>
            <a:off x="3514320" y="3008160"/>
            <a:ext cx="4498560" cy="23533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2800" b="1" strike="noStrike" spc="-1">
                <a:solidFill>
                  <a:srgbClr val="000000"/>
                </a:solidFill>
                <a:latin typeface="Arial"/>
                <a:ea typeface="DejaVu Sans"/>
              </a:rPr>
              <a:t>Support when you need it</a:t>
            </a:r>
            <a:endParaRPr lang="en-GB" sz="2800" b="0" strike="noStrike" spc="-1">
              <a:latin typeface="Arial"/>
            </a:endParaRPr>
          </a:p>
        </p:txBody>
      </p:sp>
      <p:sp>
        <p:nvSpPr>
          <p:cNvPr id="260" name="CustomShape 10"/>
          <p:cNvSpPr/>
          <p:nvPr/>
        </p:nvSpPr>
        <p:spPr>
          <a:xfrm>
            <a:off x="3224160" y="1507680"/>
            <a:ext cx="28425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latin typeface="Arial"/>
                <a:ea typeface="DejaVu Sans"/>
              </a:rPr>
              <a:t>Supportive conversation with another </a:t>
            </a:r>
            <a:r>
              <a:rPr lang="en-GB" sz="1800" b="1" strike="noStrike" spc="-1">
                <a:solidFill>
                  <a:srgbClr val="000000"/>
                </a:solidFill>
                <a:latin typeface="Arial"/>
                <a:ea typeface="DejaVu Sans"/>
              </a:rPr>
              <a:t>student </a:t>
            </a:r>
            <a:endParaRPr lang="en-GB" sz="1800" b="0" strike="noStrike" spc="-1">
              <a:latin typeface="Arial"/>
            </a:endParaRPr>
          </a:p>
        </p:txBody>
      </p:sp>
      <p:sp>
        <p:nvSpPr>
          <p:cNvPr id="261" name="CustomShape 11"/>
          <p:cNvSpPr/>
          <p:nvPr/>
        </p:nvSpPr>
        <p:spPr>
          <a:xfrm>
            <a:off x="870480" y="2107800"/>
            <a:ext cx="27651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a:solidFill>
                  <a:srgbClr val="000000"/>
                </a:solidFill>
                <a:latin typeface="Arial"/>
                <a:ea typeface="DejaVu Sans"/>
              </a:rPr>
              <a:t>Talk to school </a:t>
            </a:r>
            <a:r>
              <a:rPr lang="en-GB" sz="1800" b="1" strike="noStrike" spc="-1">
                <a:solidFill>
                  <a:srgbClr val="000000"/>
                </a:solidFill>
                <a:latin typeface="Arial"/>
                <a:ea typeface="DejaVu Sans"/>
              </a:rPr>
              <a:t>Student Support Officer</a:t>
            </a:r>
            <a:endParaRPr lang="en-GB" sz="1800" b="0" strike="noStrike" spc="-1">
              <a:latin typeface="Arial"/>
            </a:endParaRPr>
          </a:p>
        </p:txBody>
      </p:sp>
      <p:sp>
        <p:nvSpPr>
          <p:cNvPr id="262" name="CustomShape 12"/>
          <p:cNvSpPr/>
          <p:nvPr/>
        </p:nvSpPr>
        <p:spPr>
          <a:xfrm>
            <a:off x="324000" y="5135040"/>
            <a:ext cx="320184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u="sng" strike="noStrike" spc="-1">
                <a:solidFill>
                  <a:srgbClr val="000000"/>
                </a:solidFill>
                <a:uFillTx/>
                <a:latin typeface="Arial"/>
                <a:ea typeface="DejaVu Sans"/>
                <a:hlinkClick r:id="rId10"/>
              </a:rPr>
              <a:t>Disability Services</a:t>
            </a:r>
            <a:endParaRPr lang="en-GB" sz="1800" b="0" strike="noStrike" spc="-1">
              <a:latin typeface="Arial"/>
            </a:endParaRPr>
          </a:p>
          <a:p>
            <a:pPr>
              <a:lnSpc>
                <a:spcPct val="100000"/>
              </a:lnSpc>
            </a:pPr>
            <a:r>
              <a:rPr lang="en-GB" sz="1800" b="0" strike="noStrike" spc="-1">
                <a:solidFill>
                  <a:srgbClr val="000000"/>
                </a:solidFill>
                <a:latin typeface="Arial"/>
                <a:ea typeface="DejaVu Sans"/>
              </a:rPr>
              <a:t>support for students affected by a long term condition e.g. dyslexia</a:t>
            </a:r>
            <a:endParaRPr lang="en-GB"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108000" y="1396440"/>
            <a:ext cx="11861640" cy="520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fontScale="92500" lnSpcReduction="10000"/>
          </a:bodyPr>
          <a:lstStyle/>
          <a:p>
            <a:pPr>
              <a:lnSpc>
                <a:spcPct val="100000"/>
              </a:lnSpc>
              <a:spcAft>
                <a:spcPts val="1239"/>
              </a:spcAft>
            </a:pPr>
            <a:r>
              <a:rPr lang="en-GB" sz="2600" b="1" strike="noStrike" spc="-1" dirty="0">
                <a:latin typeface="Arial"/>
              </a:rPr>
              <a:t>Take away messages …</a:t>
            </a:r>
            <a:endParaRPr lang="en-GB" sz="1900" b="0" strike="noStrike" spc="-1" dirty="0">
              <a:latin typeface="Arial"/>
            </a:endParaRPr>
          </a:p>
          <a:p>
            <a:pPr>
              <a:lnSpc>
                <a:spcPct val="100000"/>
              </a:lnSpc>
              <a:spcAft>
                <a:spcPts val="1040"/>
              </a:spcAft>
            </a:pPr>
            <a:endParaRPr lang="en-GB" sz="1700" b="0" strike="noStrike" spc="-1" dirty="0">
              <a:latin typeface="Arial"/>
            </a:endParaRPr>
          </a:p>
          <a:p>
            <a:pPr algn="ctr">
              <a:lnSpc>
                <a:spcPct val="120000"/>
              </a:lnSpc>
              <a:spcBef>
                <a:spcPts val="601"/>
              </a:spcBef>
              <a:spcAft>
                <a:spcPts val="1040"/>
              </a:spcAft>
            </a:pPr>
            <a:r>
              <a:rPr lang="en-GB" b="0" i="1" strike="noStrike" spc="-1" dirty="0">
                <a:solidFill>
                  <a:srgbClr val="000000"/>
                </a:solidFill>
                <a:latin typeface="Arial"/>
              </a:rPr>
              <a:t>Your time at University will test you in different ways, but you’ll be </a:t>
            </a:r>
            <a:br>
              <a:rPr dirty="0"/>
            </a:br>
            <a:r>
              <a:rPr lang="en-GB" b="0" i="1" strike="noStrike" spc="-1" dirty="0">
                <a:solidFill>
                  <a:srgbClr val="000000"/>
                </a:solidFill>
                <a:latin typeface="Arial"/>
              </a:rPr>
              <a:t>empowered to find solutions. You’ll develop skills to meet challenges </a:t>
            </a:r>
            <a:br>
              <a:rPr dirty="0"/>
            </a:br>
            <a:r>
              <a:rPr lang="en-GB" b="0" i="1" strike="noStrike" spc="-1" dirty="0">
                <a:solidFill>
                  <a:srgbClr val="000000"/>
                </a:solidFill>
                <a:latin typeface="Arial"/>
              </a:rPr>
              <a:t>while you’re studying and in your future lives.</a:t>
            </a:r>
            <a:endParaRPr lang="en-GB" b="0" strike="noStrike" spc="-1" dirty="0">
              <a:latin typeface="Arial"/>
            </a:endParaRPr>
          </a:p>
          <a:p>
            <a:pPr>
              <a:lnSpc>
                <a:spcPct val="100000"/>
              </a:lnSpc>
              <a:spcAft>
                <a:spcPts val="1040"/>
              </a:spcAft>
            </a:pPr>
            <a:endParaRPr lang="en-GB" b="0" strike="noStrike" spc="-1" dirty="0">
              <a:latin typeface="Arial"/>
            </a:endParaRPr>
          </a:p>
          <a:p>
            <a:pPr>
              <a:lnSpc>
                <a:spcPct val="100000"/>
              </a:lnSpc>
              <a:spcAft>
                <a:spcPts val="1040"/>
              </a:spcAft>
            </a:pPr>
            <a:endParaRPr lang="en-GB" b="0" strike="noStrike" spc="-1" dirty="0">
              <a:latin typeface="Arial"/>
            </a:endParaRPr>
          </a:p>
          <a:p>
            <a:pPr marL="457200" indent="-455930">
              <a:lnSpc>
                <a:spcPct val="110000"/>
              </a:lnSpc>
              <a:spcAft>
                <a:spcPts val="1040"/>
              </a:spcAft>
              <a:buClr>
                <a:srgbClr val="000000"/>
              </a:buClr>
              <a:buFont typeface="Arial"/>
              <a:buChar char="•"/>
            </a:pPr>
            <a:r>
              <a:rPr lang="en-GB" b="0" strike="noStrike" spc="-1" dirty="0">
                <a:solidFill>
                  <a:srgbClr val="000000"/>
                </a:solidFill>
                <a:latin typeface="Arial"/>
              </a:rPr>
              <a:t>Make time for wellbeing (5 ways) – for the best experience and academic results</a:t>
            </a:r>
            <a:endParaRPr lang="en-GB" b="0" strike="noStrike" spc="-1" dirty="0">
              <a:latin typeface="Arial"/>
            </a:endParaRPr>
          </a:p>
          <a:p>
            <a:pPr>
              <a:lnSpc>
                <a:spcPct val="110000"/>
              </a:lnSpc>
              <a:spcAft>
                <a:spcPts val="1040"/>
              </a:spcAft>
            </a:pPr>
            <a:endParaRPr lang="en-GB" b="0" strike="noStrike" spc="-1" dirty="0">
              <a:latin typeface="Arial"/>
            </a:endParaRPr>
          </a:p>
          <a:p>
            <a:pPr marL="457200" indent="-455930">
              <a:lnSpc>
                <a:spcPct val="110000"/>
              </a:lnSpc>
              <a:spcAft>
                <a:spcPts val="1040"/>
              </a:spcAft>
              <a:buClr>
                <a:srgbClr val="000000"/>
              </a:buClr>
              <a:buFont typeface="Arial"/>
              <a:buChar char="•"/>
            </a:pPr>
            <a:r>
              <a:rPr lang="en-GB" b="0" strike="noStrike" spc="-1" dirty="0">
                <a:solidFill>
                  <a:srgbClr val="000000"/>
                </a:solidFill>
                <a:latin typeface="Arial"/>
              </a:rPr>
              <a:t>Remember the range of support offered by the University, Leeds University Union and other students, including 24/7</a:t>
            </a:r>
            <a:br>
              <a:rPr dirty="0"/>
            </a:br>
            <a:r>
              <a:rPr lang="en-GB" spc="-1" dirty="0">
                <a:solidFill>
                  <a:srgbClr val="000000"/>
                </a:solidFill>
                <a:latin typeface="Arial"/>
              </a:rPr>
              <a:t> </a:t>
            </a:r>
          </a:p>
          <a:p>
            <a:pPr marL="457200" indent="-455930">
              <a:lnSpc>
                <a:spcPct val="110000"/>
              </a:lnSpc>
              <a:spcAft>
                <a:spcPts val="1040"/>
              </a:spcAft>
              <a:buClr>
                <a:srgbClr val="000000"/>
              </a:buClr>
              <a:buFont typeface="Arial"/>
              <a:buChar char="•"/>
            </a:pPr>
            <a:r>
              <a:rPr lang="en-GB" b="0" strike="noStrike" spc="-1" dirty="0">
                <a:solidFill>
                  <a:srgbClr val="000000"/>
                </a:solidFill>
                <a:latin typeface="Arial"/>
              </a:rPr>
              <a:t>Ask for help as soon as you need it. It’s a normal part of University life, a strength not a weakness.</a:t>
            </a:r>
            <a:r>
              <a:rPr lang="en-GB" spc="-1" dirty="0">
                <a:solidFill>
                  <a:srgbClr val="000000"/>
                </a:solidFill>
                <a:latin typeface="Arial"/>
              </a:rPr>
              <a:t> </a:t>
            </a:r>
            <a:endParaRPr lang="en-GB" b="0" strike="noStrike" spc="-1" dirty="0">
              <a:latin typeface="Arial"/>
            </a:endParaRPr>
          </a:p>
          <a:p>
            <a:pPr>
              <a:lnSpc>
                <a:spcPct val="100000"/>
              </a:lnSpc>
              <a:spcAft>
                <a:spcPts val="1040"/>
              </a:spcAft>
            </a:pPr>
            <a:endParaRPr lang="en-GB" b="0" strike="noStrike" spc="-1" dirty="0">
              <a:latin typeface="Arial"/>
            </a:endParaRPr>
          </a:p>
          <a:p>
            <a:pPr algn="ctr">
              <a:lnSpc>
                <a:spcPct val="100000"/>
              </a:lnSpc>
              <a:spcAft>
                <a:spcPts val="1040"/>
              </a:spcAft>
            </a:pPr>
            <a:r>
              <a:rPr lang="en-GB" b="0" i="1" strike="noStrike" spc="-1" dirty="0">
                <a:solidFill>
                  <a:srgbClr val="000000"/>
                </a:solidFill>
                <a:latin typeface="Arial"/>
              </a:rPr>
              <a:t>A warm welcome to our supportive University community!</a:t>
            </a:r>
            <a:endParaRPr lang="en-GB"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7"/>
          <p:cNvPicPr/>
          <p:nvPr/>
        </p:nvPicPr>
        <p:blipFill>
          <a:blip r:embed="rId3"/>
          <a:srcRect l="16921" t="37389" r="37392" b="17795"/>
          <a:stretch/>
        </p:blipFill>
        <p:spPr>
          <a:xfrm>
            <a:off x="1197000" y="1456920"/>
            <a:ext cx="9509760" cy="5246280"/>
          </a:xfrm>
          <a:prstGeom prst="rect">
            <a:avLst/>
          </a:prstGeom>
          <a:ln>
            <a:noFill/>
          </a:ln>
        </p:spPr>
      </p:pic>
      <p:sp>
        <p:nvSpPr>
          <p:cNvPr id="183" name="CustomShape 1"/>
          <p:cNvSpPr/>
          <p:nvPr/>
        </p:nvSpPr>
        <p:spPr>
          <a:xfrm>
            <a:off x="1197000" y="3617280"/>
            <a:ext cx="9509760" cy="92592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GB" sz="2400" b="1" u="sng" strike="noStrike" spc="-1">
                <a:solidFill>
                  <a:srgbClr val="000000"/>
                </a:solidFill>
                <a:uFillTx/>
                <a:latin typeface="Arial"/>
                <a:ea typeface="DejaVu Sans"/>
                <a:hlinkClick r:id="rId4"/>
              </a:rPr>
              <a:t>Introduction to our support for you</a:t>
            </a:r>
            <a:endParaRPr lang="en-GB" sz="2400" b="0" strike="noStrike" spc="-1">
              <a:latin typeface="Arial"/>
            </a:endParaRPr>
          </a:p>
          <a:p>
            <a:pPr algn="ctr">
              <a:lnSpc>
                <a:spcPct val="100000"/>
              </a:lnSpc>
            </a:pP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1130400" y="1364760"/>
            <a:ext cx="9849960" cy="183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2400" b="1" strike="noStrike" spc="-1">
                <a:solidFill>
                  <a:srgbClr val="000000"/>
                </a:solidFill>
                <a:latin typeface="Arial"/>
                <a:ea typeface="DejaVu Sans"/>
              </a:rPr>
              <a:t>Our Vision</a:t>
            </a:r>
            <a:br/>
            <a:r>
              <a:rPr lang="en-GB" sz="2200" b="0" strike="noStrike" spc="-1">
                <a:solidFill>
                  <a:srgbClr val="000000"/>
                </a:solidFill>
                <a:latin typeface="Arial"/>
                <a:ea typeface="DejaVu Sans"/>
              </a:rPr>
              <a:t>“To enable and empower you to engage fully with </a:t>
            </a:r>
            <a:br/>
            <a:r>
              <a:rPr lang="en-GB" sz="2200" b="0" strike="noStrike" spc="-1">
                <a:solidFill>
                  <a:srgbClr val="000000"/>
                </a:solidFill>
                <a:latin typeface="Arial"/>
                <a:ea typeface="DejaVu Sans"/>
              </a:rPr>
              <a:t>all aspects of student life, removing barriers as necessary, so you can achieve your potential and succeed in your studies’’</a:t>
            </a:r>
            <a:endParaRPr lang="en-GB" sz="2200" b="0" strike="noStrike" spc="-1">
              <a:latin typeface="Arial"/>
            </a:endParaRPr>
          </a:p>
        </p:txBody>
      </p:sp>
      <p:sp>
        <p:nvSpPr>
          <p:cNvPr id="185" name="CustomShape 2"/>
          <p:cNvSpPr/>
          <p:nvPr/>
        </p:nvSpPr>
        <p:spPr>
          <a:xfrm>
            <a:off x="688680" y="3424320"/>
            <a:ext cx="2087640" cy="1611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en-GB" sz="1800" b="0" strike="noStrike" spc="-1">
              <a:latin typeface="Arial"/>
            </a:endParaRPr>
          </a:p>
          <a:p>
            <a:pPr algn="ctr">
              <a:lnSpc>
                <a:spcPct val="100000"/>
              </a:lnSpc>
            </a:pPr>
            <a:r>
              <a:rPr lang="en-GB" sz="2400" b="0" strike="noStrike" spc="-1">
                <a:solidFill>
                  <a:srgbClr val="000000"/>
                </a:solidFill>
                <a:latin typeface="Arial"/>
                <a:ea typeface="DejaVu Sans"/>
              </a:rPr>
              <a:t>Maintaining</a:t>
            </a:r>
            <a:endParaRPr lang="en-GB" sz="2400" b="0" strike="noStrike" spc="-1">
              <a:latin typeface="Arial"/>
            </a:endParaRPr>
          </a:p>
          <a:p>
            <a:pPr algn="ctr">
              <a:lnSpc>
                <a:spcPct val="100000"/>
              </a:lnSpc>
            </a:pPr>
            <a:r>
              <a:rPr lang="en-GB" sz="2400" b="0" strike="noStrike" spc="-1">
                <a:solidFill>
                  <a:srgbClr val="000000"/>
                </a:solidFill>
                <a:latin typeface="Arial"/>
                <a:ea typeface="DejaVu Sans"/>
              </a:rPr>
              <a:t>your </a:t>
            </a:r>
            <a:br/>
            <a:r>
              <a:rPr lang="en-GB" sz="2400" b="1" strike="noStrike" spc="-1">
                <a:solidFill>
                  <a:srgbClr val="000000"/>
                </a:solidFill>
                <a:latin typeface="Arial"/>
                <a:ea typeface="DejaVu Sans"/>
              </a:rPr>
              <a:t>wellbeing</a:t>
            </a:r>
            <a:br/>
            <a:r>
              <a:rPr lang="en-GB" sz="2400" b="0" strike="noStrike" spc="-1">
                <a:solidFill>
                  <a:srgbClr val="000000"/>
                </a:solidFill>
                <a:latin typeface="Arial"/>
                <a:ea typeface="DejaVu Sans"/>
              </a:rPr>
              <a:t> </a:t>
            </a:r>
            <a:endParaRPr lang="en-GB" sz="2400" b="0" strike="noStrike" spc="-1">
              <a:latin typeface="Arial"/>
            </a:endParaRPr>
          </a:p>
        </p:txBody>
      </p:sp>
      <p:sp>
        <p:nvSpPr>
          <p:cNvPr id="186" name="CustomShape 3"/>
          <p:cNvSpPr/>
          <p:nvPr/>
        </p:nvSpPr>
        <p:spPr>
          <a:xfrm>
            <a:off x="2670480" y="5069880"/>
            <a:ext cx="2087280" cy="1611360"/>
          </a:xfrm>
          <a:prstGeom prst="rect">
            <a:avLst/>
          </a:prstGeom>
          <a:solidFill>
            <a:schemeClr val="accent1">
              <a:lumMod val="60000"/>
              <a:lumOff val="40000"/>
            </a:schemeClr>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2400" b="0" strike="noStrike" spc="-1">
                <a:solidFill>
                  <a:srgbClr val="000000"/>
                </a:solidFill>
                <a:latin typeface="Arial"/>
                <a:ea typeface="DejaVu Sans"/>
              </a:rPr>
              <a:t>Meeting </a:t>
            </a:r>
            <a:r>
              <a:rPr lang="en-GB" sz="2400" b="1" strike="noStrike" spc="-1">
                <a:solidFill>
                  <a:srgbClr val="000000"/>
                </a:solidFill>
                <a:latin typeface="Arial"/>
                <a:ea typeface="DejaVu Sans"/>
              </a:rPr>
              <a:t>challenges</a:t>
            </a:r>
            <a:endParaRPr lang="en-GB" sz="2400" b="0" strike="noStrike" spc="-1">
              <a:latin typeface="Arial"/>
            </a:endParaRPr>
          </a:p>
        </p:txBody>
      </p:sp>
      <p:sp>
        <p:nvSpPr>
          <p:cNvPr id="187" name="CustomShape 4"/>
          <p:cNvSpPr/>
          <p:nvPr/>
        </p:nvSpPr>
        <p:spPr>
          <a:xfrm>
            <a:off x="5073480" y="5279760"/>
            <a:ext cx="52419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a:lnSpc>
                <a:spcPct val="100000"/>
              </a:lnSpc>
            </a:pPr>
            <a:r>
              <a:rPr lang="en-GB" sz="2000" b="0" i="1" strike="noStrike" spc="-1">
                <a:solidFill>
                  <a:srgbClr val="000000"/>
                </a:solidFill>
                <a:latin typeface="Arial"/>
                <a:ea typeface="Arial"/>
              </a:rPr>
              <a:t>‘</a:t>
            </a:r>
            <a:r>
              <a:rPr lang="en-GB" sz="1600" b="0" i="1" strike="noStrike" spc="-1">
                <a:solidFill>
                  <a:srgbClr val="000000"/>
                </a:solidFill>
                <a:latin typeface="Arial"/>
                <a:ea typeface="Arial"/>
              </a:rPr>
              <a:t>a task or situation that tests a person’s abilities’    </a:t>
            </a:r>
            <a:endParaRPr lang="en-GB" sz="1600" b="0" strike="noStrike" spc="-1">
              <a:latin typeface="Arial"/>
            </a:endParaRPr>
          </a:p>
          <a:p>
            <a:pPr marL="399960">
              <a:lnSpc>
                <a:spcPct val="100000"/>
              </a:lnSpc>
            </a:pPr>
            <a:br/>
            <a:r>
              <a:rPr lang="en-GB" sz="1400" b="0" strike="noStrike" spc="-1">
                <a:solidFill>
                  <a:srgbClr val="000000"/>
                </a:solidFill>
                <a:latin typeface="Arial"/>
                <a:ea typeface="Arial"/>
              </a:rPr>
              <a:t>Oxford dictionaries </a:t>
            </a:r>
            <a:r>
              <a:rPr lang="en-GB" sz="1400" b="0" u="sng" strike="noStrike" spc="-1">
                <a:solidFill>
                  <a:srgbClr val="000000"/>
                </a:solidFill>
                <a:uFillTx/>
                <a:latin typeface="Arial"/>
                <a:ea typeface="Arial"/>
                <a:hlinkClick r:id="rId3"/>
              </a:rPr>
              <a:t>https://en.oxforddictionaries.com</a:t>
            </a:r>
            <a:r>
              <a:rPr lang="en-GB" sz="1400" b="0" strike="noStrike" spc="-1">
                <a:solidFill>
                  <a:srgbClr val="000000"/>
                </a:solidFill>
                <a:latin typeface="Arial"/>
                <a:ea typeface="Arial"/>
              </a:rPr>
              <a:t> </a:t>
            </a:r>
            <a:endParaRPr lang="en-GB" sz="1400" b="0" strike="noStrike" spc="-1">
              <a:latin typeface="Arial"/>
            </a:endParaRPr>
          </a:p>
        </p:txBody>
      </p:sp>
      <p:sp>
        <p:nvSpPr>
          <p:cNvPr id="188" name="CustomShape 5"/>
          <p:cNvSpPr/>
          <p:nvPr/>
        </p:nvSpPr>
        <p:spPr>
          <a:xfrm>
            <a:off x="990000" y="3000600"/>
            <a:ext cx="170172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000" b="1" i="1" strike="noStrike" spc="-1">
                <a:solidFill>
                  <a:srgbClr val="000000"/>
                </a:solidFill>
                <a:latin typeface="Arial"/>
                <a:ea typeface="DejaVu Sans"/>
              </a:rPr>
              <a:t>It’s about…..</a:t>
            </a:r>
            <a:endParaRPr lang="en-GB" sz="2000" b="0" strike="noStrike" spc="-1">
              <a:latin typeface="Arial"/>
            </a:endParaRPr>
          </a:p>
        </p:txBody>
      </p:sp>
      <p:sp>
        <p:nvSpPr>
          <p:cNvPr id="189" name="CustomShape 6"/>
          <p:cNvSpPr/>
          <p:nvPr/>
        </p:nvSpPr>
        <p:spPr>
          <a:xfrm>
            <a:off x="2776680" y="3536640"/>
            <a:ext cx="8869680" cy="160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99960">
              <a:lnSpc>
                <a:spcPct val="120000"/>
              </a:lnSpc>
              <a:spcBef>
                <a:spcPts val="320"/>
              </a:spcBef>
            </a:pPr>
            <a:r>
              <a:rPr lang="en-GB" sz="1600" b="0" i="1" strike="noStrike" spc="-1">
                <a:solidFill>
                  <a:srgbClr val="000000"/>
                </a:solidFill>
                <a:latin typeface="Arial"/>
                <a:ea typeface="Arial"/>
              </a:rPr>
              <a:t>‘ where each individual realises his or her own potential, can cope with the normal stresses of life, can work productively and fruitfully and is able to make a contribution to his or her community’      </a:t>
            </a:r>
            <a:endParaRPr lang="en-GB" sz="1600" b="0" strike="noStrike" spc="-1">
              <a:latin typeface="Arial"/>
            </a:endParaRPr>
          </a:p>
          <a:p>
            <a:pPr marL="399960">
              <a:lnSpc>
                <a:spcPct val="120000"/>
              </a:lnSpc>
              <a:spcBef>
                <a:spcPts val="281"/>
              </a:spcBef>
            </a:pPr>
            <a:r>
              <a:rPr lang="en-GB" sz="1400" b="0" u="sng" strike="noStrike" spc="-1">
                <a:solidFill>
                  <a:srgbClr val="000000"/>
                </a:solidFill>
                <a:uFillTx/>
                <a:latin typeface="Arial"/>
                <a:ea typeface="Arial"/>
                <a:hlinkClick r:id="rId4"/>
              </a:rPr>
              <a:t>World Health Organisation </a:t>
            </a:r>
            <a:endParaRPr lang="en-GB" sz="1400" b="0" strike="noStrike" spc="-1">
              <a:latin typeface="Arial"/>
            </a:endParaRPr>
          </a:p>
          <a:p>
            <a:pPr marL="399960">
              <a:lnSpc>
                <a:spcPct val="100000"/>
              </a:lnSpc>
              <a:spcBef>
                <a:spcPts val="360"/>
              </a:spcBef>
            </a:pPr>
            <a:endParaRPr lang="en-GB" sz="1400" b="0" strike="noStrike" spc="-1">
              <a:latin typeface="Arial"/>
            </a:endParaRPr>
          </a:p>
          <a:p>
            <a:pPr marL="399960">
              <a:lnSpc>
                <a:spcPct val="100000"/>
              </a:lnSpc>
              <a:spcBef>
                <a:spcPts val="641"/>
              </a:spcBef>
            </a:pPr>
            <a:endParaRPr lang="en-GB"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repl">
                                        <p:cTn id="7" dur="500" fill="hold"/>
                                        <p:tgtEl>
                                          <p:spTgt spid="185"/>
                                        </p:tgtEl>
                                        <p:attrNameLst>
                                          <p:attrName>ppt_w</p:attrName>
                                        </p:attrNameLst>
                                      </p:cBhvr>
                                      <p:tavLst>
                                        <p:tav tm="0">
                                          <p:val>
                                            <p:fltVal val="0"/>
                                          </p:val>
                                        </p:tav>
                                        <p:tav tm="100000">
                                          <p:val>
                                            <p:strVal val="#ppt_w"/>
                                          </p:val>
                                        </p:tav>
                                      </p:tavLst>
                                    </p:anim>
                                    <p:anim calcmode="lin" valueType="num">
                                      <p:cBhvr additive="repl">
                                        <p:cTn id="8" dur="500" fill="hold"/>
                                        <p:tgtEl>
                                          <p:spTgt spid="185"/>
                                        </p:tgtEl>
                                        <p:attrNameLst>
                                          <p:attrName>ppt_h</p:attrName>
                                        </p:attrNameLst>
                                      </p:cBhvr>
                                      <p:tavLst>
                                        <p:tav tm="0">
                                          <p:val>
                                            <p:fltVal val="0"/>
                                          </p:val>
                                        </p:tav>
                                        <p:tav tm="100000">
                                          <p:val>
                                            <p:strVal val="#ppt_h"/>
                                          </p:val>
                                        </p:tav>
                                      </p:tavLst>
                                    </p:anim>
                                    <p:animEffect transition="in" filter="fade">
                                      <p:cBhvr additive="repl">
                                        <p:cTn id="9" dur="500"/>
                                        <p:tgtEl>
                                          <p:spTgt spid="185"/>
                                        </p:tgtEl>
                                      </p:cBhvr>
                                    </p:animEffect>
                                  </p:childTnLst>
                                </p:cTn>
                              </p:par>
                              <p:par>
                                <p:cTn id="10" presetID="1" presetClass="entr" fill="hold" nodeType="withEffect">
                                  <p:stCondLst>
                                    <p:cond delay="0"/>
                                  </p:stCondLst>
                                  <p:childTnLst>
                                    <p:set>
                                      <p:cBhvr>
                                        <p:cTn id="11" dur="1" fill="hold">
                                          <p:stCondLst>
                                            <p:cond delay="0"/>
                                          </p:stCondLst>
                                        </p:cTn>
                                        <p:tgtEl>
                                          <p:spTgt spid="1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189">
                                            <p:txEl>
                                              <p:pRg st="0" end="0"/>
                                            </p:txEl>
                                          </p:spTgt>
                                        </p:tgtEl>
                                        <p:attrNameLst>
                                          <p:attrName>style.visibility</p:attrName>
                                        </p:attrNameLst>
                                      </p:cBhvr>
                                      <p:to>
                                        <p:strVal val="visible"/>
                                      </p:to>
                                    </p:set>
                                  </p:childTnLst>
                                </p:cTn>
                              </p:par>
                              <p:par>
                                <p:cTn id="16" presetID="1" presetClass="entr" fill="hold" nodeType="withEffect">
                                  <p:stCondLst>
                                    <p:cond delay="0"/>
                                  </p:stCondLst>
                                  <p:childTnLst>
                                    <p:set>
                                      <p:cBhvr>
                                        <p:cTn id="17"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 calcmode="lin" valueType="num">
                                      <p:cBhvr additive="repl">
                                        <p:cTn id="22" dur="500" fill="hold"/>
                                        <p:tgtEl>
                                          <p:spTgt spid="186"/>
                                        </p:tgtEl>
                                        <p:attrNameLst>
                                          <p:attrName>ppt_w</p:attrName>
                                        </p:attrNameLst>
                                      </p:cBhvr>
                                      <p:tavLst>
                                        <p:tav tm="0">
                                          <p:val>
                                            <p:fltVal val="0"/>
                                          </p:val>
                                        </p:tav>
                                        <p:tav tm="100000">
                                          <p:val>
                                            <p:strVal val="#ppt_w"/>
                                          </p:val>
                                        </p:tav>
                                      </p:tavLst>
                                    </p:anim>
                                    <p:anim calcmode="lin" valueType="num">
                                      <p:cBhvr additive="repl">
                                        <p:cTn id="23" dur="500" fill="hold"/>
                                        <p:tgtEl>
                                          <p:spTgt spid="186"/>
                                        </p:tgtEl>
                                        <p:attrNameLst>
                                          <p:attrName>ppt_h</p:attrName>
                                        </p:attrNameLst>
                                      </p:cBhvr>
                                      <p:tavLst>
                                        <p:tav tm="0">
                                          <p:val>
                                            <p:fltVal val="0"/>
                                          </p:val>
                                        </p:tav>
                                        <p:tav tm="100000">
                                          <p:val>
                                            <p:strVal val="#ppt_h"/>
                                          </p:val>
                                        </p:tav>
                                      </p:tavLst>
                                    </p:anim>
                                    <p:animEffect transition="in" filter="fade">
                                      <p:cBhvr additive="repl">
                                        <p:cTn id="24" dur="5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87">
                                            <p:txEl>
                                              <p:pRg st="0" end="0"/>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3"/>
          <p:cNvPicPr/>
          <p:nvPr/>
        </p:nvPicPr>
        <p:blipFill>
          <a:blip r:embed="rId3"/>
          <a:srcRect l="56281" t="25323" r="17016" b="36948"/>
          <a:stretch/>
        </p:blipFill>
        <p:spPr>
          <a:xfrm>
            <a:off x="9180720" y="1835280"/>
            <a:ext cx="2618640" cy="1928520"/>
          </a:xfrm>
          <a:prstGeom prst="rect">
            <a:avLst/>
          </a:prstGeom>
          <a:ln>
            <a:noFill/>
          </a:ln>
        </p:spPr>
      </p:pic>
      <p:sp>
        <p:nvSpPr>
          <p:cNvPr id="191" name="CustomShape 1"/>
          <p:cNvSpPr/>
          <p:nvPr/>
        </p:nvSpPr>
        <p:spPr>
          <a:xfrm>
            <a:off x="490320" y="1399680"/>
            <a:ext cx="8686080" cy="340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endParaRPr lang="en-GB" sz="1800" b="0" strike="noStrike" spc="-1">
              <a:latin typeface="Arial"/>
            </a:endParaRPr>
          </a:p>
          <a:p>
            <a:pPr>
              <a:lnSpc>
                <a:spcPct val="100000"/>
              </a:lnSpc>
            </a:pPr>
            <a:r>
              <a:rPr lang="en-GB" sz="2400" b="1" strike="noStrike" spc="-1">
                <a:solidFill>
                  <a:srgbClr val="050505"/>
                </a:solidFill>
                <a:latin typeface="Arial"/>
                <a:ea typeface="DejaVu Sans"/>
              </a:rPr>
              <a:t>A wide range of support</a:t>
            </a:r>
            <a:br/>
            <a:endParaRPr lang="en-GB" sz="2400" b="0" strike="noStrike" spc="-1">
              <a:latin typeface="Arial"/>
            </a:endParaRPr>
          </a:p>
          <a:p>
            <a:pPr marL="342360" indent="-341640">
              <a:lnSpc>
                <a:spcPct val="100000"/>
              </a:lnSpc>
              <a:buClr>
                <a:srgbClr val="050505"/>
              </a:buClr>
              <a:buFont typeface="Arial"/>
              <a:buChar char="•"/>
            </a:pPr>
            <a:r>
              <a:rPr lang="en-GB" sz="2000" b="0" strike="noStrike" spc="-1">
                <a:solidFill>
                  <a:srgbClr val="050505"/>
                </a:solidFill>
                <a:latin typeface="Arial"/>
                <a:ea typeface="DejaVu Sans"/>
              </a:rPr>
              <a:t>Support to manage student life and develop skills to meet challenges</a:t>
            </a:r>
            <a:br/>
            <a:r>
              <a:rPr lang="en-GB" sz="2000" b="0" strike="noStrike" spc="-1">
                <a:solidFill>
                  <a:srgbClr val="050505"/>
                </a:solidFill>
                <a:latin typeface="Arial"/>
                <a:ea typeface="DejaVu Sans"/>
              </a:rPr>
              <a:t> </a:t>
            </a:r>
            <a:endParaRPr lang="en-GB" sz="2000" b="0" strike="noStrike" spc="-1">
              <a:latin typeface="Arial"/>
            </a:endParaRPr>
          </a:p>
          <a:p>
            <a:pPr marL="342360" indent="-341640">
              <a:lnSpc>
                <a:spcPct val="100000"/>
              </a:lnSpc>
              <a:buClr>
                <a:srgbClr val="050505"/>
              </a:buClr>
              <a:buFont typeface="Arial"/>
              <a:buChar char="•"/>
            </a:pPr>
            <a:r>
              <a:rPr lang="en-GB" sz="2000" b="0" strike="noStrike" spc="-1">
                <a:solidFill>
                  <a:srgbClr val="050505"/>
                </a:solidFill>
                <a:latin typeface="Arial"/>
                <a:ea typeface="DejaVu Sans"/>
              </a:rPr>
              <a:t>Activities to build friendships and maintain your wellbeing and health</a:t>
            </a:r>
            <a:br/>
            <a:r>
              <a:rPr lang="en-GB" sz="2000" b="0" strike="noStrike" spc="-1">
                <a:solidFill>
                  <a:srgbClr val="050505"/>
                </a:solidFill>
                <a:latin typeface="Arial"/>
                <a:ea typeface="DejaVu Sans"/>
              </a:rPr>
              <a:t> </a:t>
            </a:r>
            <a:endParaRPr lang="en-GB" sz="2000" b="0" strike="noStrike" spc="-1">
              <a:latin typeface="Arial"/>
            </a:endParaRPr>
          </a:p>
          <a:p>
            <a:pPr marL="342360" indent="-341640">
              <a:lnSpc>
                <a:spcPct val="100000"/>
              </a:lnSpc>
              <a:buClr>
                <a:srgbClr val="050505"/>
              </a:buClr>
              <a:buFont typeface="Arial"/>
              <a:buChar char="•"/>
            </a:pPr>
            <a:r>
              <a:rPr lang="en-GB" sz="2000" b="0" strike="noStrike" spc="-1">
                <a:solidFill>
                  <a:srgbClr val="050505"/>
                </a:solidFill>
                <a:latin typeface="Arial"/>
                <a:ea typeface="DejaVu Sans"/>
              </a:rPr>
              <a:t>Free specialist confidential support services and independent advice</a:t>
            </a:r>
            <a:endParaRPr lang="en-GB" sz="2000" b="0" strike="noStrike" spc="-1">
              <a:latin typeface="Arial"/>
            </a:endParaRPr>
          </a:p>
          <a:p>
            <a:pPr>
              <a:lnSpc>
                <a:spcPct val="100000"/>
              </a:lnSpc>
            </a:pPr>
            <a:br/>
            <a:endParaRPr lang="en-GB" sz="2000" b="0" strike="noStrike" spc="-1">
              <a:latin typeface="Arial"/>
            </a:endParaRPr>
          </a:p>
        </p:txBody>
      </p:sp>
      <p:pic>
        <p:nvPicPr>
          <p:cNvPr id="192" name="Picture 5"/>
          <p:cNvPicPr/>
          <p:nvPr/>
        </p:nvPicPr>
        <p:blipFill>
          <a:blip r:embed="rId4"/>
          <a:srcRect l="9415" t="20339" r="19984"/>
          <a:stretch/>
        </p:blipFill>
        <p:spPr>
          <a:xfrm>
            <a:off x="9252360" y="4037400"/>
            <a:ext cx="2618640" cy="1926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
          <p:cNvGrpSpPr/>
          <p:nvPr/>
        </p:nvGrpSpPr>
        <p:grpSpPr>
          <a:xfrm>
            <a:off x="664920" y="1301040"/>
            <a:ext cx="11429280" cy="5423400"/>
            <a:chOff x="664920" y="1301040"/>
            <a:chExt cx="11429280" cy="5423400"/>
          </a:xfrm>
        </p:grpSpPr>
        <p:sp>
          <p:nvSpPr>
            <p:cNvPr id="194" name="CustomShape 2"/>
            <p:cNvSpPr/>
            <p:nvPr/>
          </p:nvSpPr>
          <p:spPr>
            <a:xfrm>
              <a:off x="788400" y="1305000"/>
              <a:ext cx="3283200" cy="937800"/>
            </a:xfrm>
            <a:custGeom>
              <a:avLst/>
              <a:gdLst/>
              <a:ahLst/>
              <a:cxnLst/>
              <a:rect l="l" t="t" r="r" b="b"/>
              <a:pathLst>
                <a:path w="2900620" h="900900">
                  <a:moveTo>
                    <a:pt x="0" y="0"/>
                  </a:moveTo>
                  <a:lnTo>
                    <a:pt x="2900620" y="0"/>
                  </a:lnTo>
                  <a:lnTo>
                    <a:pt x="2900620" y="900900"/>
                  </a:lnTo>
                  <a:lnTo>
                    <a:pt x="0" y="900900"/>
                  </a:lnTo>
                  <a:lnTo>
                    <a:pt x="0" y="0"/>
                  </a:lnTo>
                  <a:close/>
                </a:path>
              </a:pathLst>
            </a:custGeom>
            <a:noFill/>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p:style>
          <p:txBody>
            <a:bodyPr lIns="142200" tIns="50760" rIns="142200" bIns="50760" anchor="ctr"/>
            <a:lstStyle/>
            <a:p>
              <a:pPr>
                <a:lnSpc>
                  <a:spcPct val="90000"/>
                </a:lnSpc>
                <a:spcAft>
                  <a:spcPts val="700"/>
                </a:spcAft>
              </a:pPr>
              <a:r>
                <a:rPr lang="en-GB" sz="2000" b="0" strike="noStrike" spc="-1">
                  <a:solidFill>
                    <a:srgbClr val="000000"/>
                  </a:solidFill>
                  <a:latin typeface="Arial"/>
                  <a:ea typeface="DejaVu Sans"/>
                </a:rPr>
                <a:t>Online information you can use independently</a:t>
              </a:r>
              <a:endParaRPr lang="en-GB" sz="2000" b="0" strike="noStrike" spc="-1">
                <a:latin typeface="Arial"/>
              </a:endParaRPr>
            </a:p>
          </p:txBody>
        </p:sp>
        <p:sp>
          <p:nvSpPr>
            <p:cNvPr id="195" name="CustomShape 3"/>
            <p:cNvSpPr/>
            <p:nvPr/>
          </p:nvSpPr>
          <p:spPr>
            <a:xfrm>
              <a:off x="3928320" y="1340280"/>
              <a:ext cx="420480" cy="946440"/>
            </a:xfrm>
            <a:prstGeom prst="leftBrace">
              <a:avLst>
                <a:gd name="adj1" fmla="val 35000"/>
                <a:gd name="adj2" fmla="val 50000"/>
              </a:avLst>
            </a:prstGeom>
            <a:noFill/>
            <a:ln>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p:style>
        </p:sp>
        <p:sp>
          <p:nvSpPr>
            <p:cNvPr id="196" name="CustomShape 4"/>
            <p:cNvSpPr/>
            <p:nvPr/>
          </p:nvSpPr>
          <p:spPr>
            <a:xfrm>
              <a:off x="4657680" y="1301040"/>
              <a:ext cx="7429680" cy="1073880"/>
            </a:xfrm>
            <a:custGeom>
              <a:avLst/>
              <a:gdLst/>
              <a:ahLst/>
              <a:cxnLst/>
              <a:rect l="l" t="t" r="r" b="b"/>
              <a:pathLst>
                <a:path w="5356599" h="1031707">
                  <a:moveTo>
                    <a:pt x="0" y="0"/>
                  </a:moveTo>
                  <a:lnTo>
                    <a:pt x="5356599" y="0"/>
                  </a:lnTo>
                  <a:lnTo>
                    <a:pt x="5356599" y="1031707"/>
                  </a:lnTo>
                  <a:lnTo>
                    <a:pt x="0" y="1031707"/>
                  </a:lnTo>
                  <a:lnTo>
                    <a:pt x="0" y="0"/>
                  </a:lnTo>
                  <a:close/>
                </a:path>
              </a:pathLst>
            </a:custGeom>
            <a:solidFill>
              <a:schemeClr val="accent1">
                <a:lumMod val="20000"/>
                <a:lumOff val="80000"/>
              </a:schemeClr>
            </a:solidFill>
            <a:ln>
              <a:noFill/>
            </a:ln>
          </p:spPr>
          <p:style>
            <a:lnRef idx="2">
              <a:scrgbClr r="0" g="0" b="0"/>
            </a:lnRef>
            <a:fillRef idx="0">
              <a:scrgbClr r="0" g="0" b="0"/>
            </a:fillRef>
            <a:effectRef idx="0">
              <a:schemeClr val="accent1">
                <a:hueOff val="0"/>
                <a:satOff val="0"/>
                <a:lumOff val="0"/>
                <a:alphaOff val="0"/>
              </a:schemeClr>
            </a:effectRef>
            <a:fontRef idx="minor"/>
          </p:style>
          <p:txBody>
            <a:bodyPr lIns="76320" tIns="76320" rIns="76320" bIns="76320" anchor="ctr"/>
            <a:lstStyle/>
            <a:p>
              <a:pPr marL="228600" lvl="1" indent="-227880">
                <a:lnSpc>
                  <a:spcPct val="90000"/>
                </a:lnSpc>
                <a:spcAft>
                  <a:spcPts val="300"/>
                </a:spcAft>
                <a:buClr>
                  <a:srgbClr val="000000"/>
                </a:buClr>
                <a:buFont typeface="Symbol"/>
                <a:buChar char=""/>
              </a:pPr>
              <a:r>
                <a:rPr lang="en-GB" sz="2000" b="0" u="sng" strike="noStrike" spc="-1">
                  <a:solidFill>
                    <a:srgbClr val="000000"/>
                  </a:solidFill>
                  <a:uFillTx/>
                  <a:latin typeface="Arial"/>
                  <a:ea typeface="DejaVu Sans"/>
                  <a:hlinkClick r:id="rId3"/>
                </a:rPr>
                <a:t>https://students.leeds.ac.uk</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Faculty/School website/Minerva area</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u="sng" strike="noStrike" spc="-1">
                  <a:solidFill>
                    <a:srgbClr val="000000"/>
                  </a:solidFill>
                  <a:uFillTx/>
                  <a:latin typeface="Arial"/>
                  <a:ea typeface="DejaVu Sans"/>
                  <a:hlinkClick r:id="rId4"/>
                </a:rPr>
                <a:t>luu.org.uk</a:t>
              </a:r>
              <a:endParaRPr lang="en-GB" sz="2000" b="0" strike="noStrike" spc="-1">
                <a:latin typeface="Arial"/>
              </a:endParaRPr>
            </a:p>
          </p:txBody>
        </p:sp>
        <p:sp>
          <p:nvSpPr>
            <p:cNvPr id="197" name="CustomShape 5"/>
            <p:cNvSpPr/>
            <p:nvPr/>
          </p:nvSpPr>
          <p:spPr>
            <a:xfrm>
              <a:off x="781920" y="2266200"/>
              <a:ext cx="3289680" cy="1226520"/>
            </a:xfrm>
            <a:custGeom>
              <a:avLst/>
              <a:gdLst/>
              <a:ahLst/>
              <a:cxnLst/>
              <a:rect l="l" t="t" r="r" b="b"/>
              <a:pathLst>
                <a:path w="2906355" h="1178100">
                  <a:moveTo>
                    <a:pt x="0" y="0"/>
                  </a:moveTo>
                  <a:lnTo>
                    <a:pt x="2906355" y="0"/>
                  </a:lnTo>
                  <a:lnTo>
                    <a:pt x="2906355" y="1178100"/>
                  </a:lnTo>
                  <a:lnTo>
                    <a:pt x="0" y="1178100"/>
                  </a:lnTo>
                  <a:lnTo>
                    <a:pt x="0" y="0"/>
                  </a:lnTo>
                  <a:close/>
                </a:path>
              </a:pathLst>
            </a:custGeom>
            <a:noFill/>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p:style>
          <p:txBody>
            <a:bodyPr lIns="142200" tIns="50760" rIns="142200" bIns="50760" anchor="ctr"/>
            <a:lstStyle/>
            <a:p>
              <a:pPr>
                <a:lnSpc>
                  <a:spcPct val="90000"/>
                </a:lnSpc>
                <a:spcAft>
                  <a:spcPts val="700"/>
                </a:spcAft>
              </a:pPr>
              <a:r>
                <a:rPr lang="en-GB" sz="2000" b="0" strike="noStrike" spc="-1">
                  <a:solidFill>
                    <a:srgbClr val="000000"/>
                  </a:solidFill>
                  <a:latin typeface="Arial"/>
                  <a:ea typeface="DejaVu Sans"/>
                </a:rPr>
                <a:t>Contact points for questions and to find out how to get the right support</a:t>
              </a:r>
              <a:endParaRPr lang="en-GB" sz="2000" b="0" strike="noStrike" spc="-1">
                <a:latin typeface="Arial"/>
              </a:endParaRPr>
            </a:p>
          </p:txBody>
        </p:sp>
        <p:sp>
          <p:nvSpPr>
            <p:cNvPr id="198" name="CustomShape 6"/>
            <p:cNvSpPr/>
            <p:nvPr/>
          </p:nvSpPr>
          <p:spPr>
            <a:xfrm>
              <a:off x="3942000" y="2477160"/>
              <a:ext cx="406440" cy="593280"/>
            </a:xfrm>
            <a:prstGeom prst="leftBrace">
              <a:avLst>
                <a:gd name="adj1" fmla="val 35000"/>
                <a:gd name="adj2" fmla="val 50000"/>
              </a:avLst>
            </a:prstGeom>
            <a:noFill/>
            <a:ln>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p:style>
        </p:sp>
        <p:sp>
          <p:nvSpPr>
            <p:cNvPr id="199" name="CustomShape 7"/>
            <p:cNvSpPr/>
            <p:nvPr/>
          </p:nvSpPr>
          <p:spPr>
            <a:xfrm>
              <a:off x="4663440" y="2425680"/>
              <a:ext cx="7430760" cy="696240"/>
            </a:xfrm>
            <a:custGeom>
              <a:avLst/>
              <a:gdLst/>
              <a:ahLst/>
              <a:cxnLst/>
              <a:rect l="l" t="t" r="r" b="b"/>
              <a:pathLst>
                <a:path w="5382307" h="905381">
                  <a:moveTo>
                    <a:pt x="0" y="0"/>
                  </a:moveTo>
                  <a:lnTo>
                    <a:pt x="5382307" y="0"/>
                  </a:lnTo>
                  <a:lnTo>
                    <a:pt x="5382307" y="905381"/>
                  </a:lnTo>
                  <a:lnTo>
                    <a:pt x="0" y="905381"/>
                  </a:lnTo>
                  <a:lnTo>
                    <a:pt x="0" y="0"/>
                  </a:lnTo>
                  <a:close/>
                </a:path>
              </a:pathLst>
            </a:custGeom>
            <a:solidFill>
              <a:schemeClr val="accent1">
                <a:lumMod val="60000"/>
                <a:lumOff val="40000"/>
              </a:schemeClr>
            </a:solidFill>
            <a:ln>
              <a:noFill/>
            </a:ln>
          </p:spPr>
          <p:style>
            <a:lnRef idx="2">
              <a:scrgbClr r="0" g="0" b="0"/>
            </a:lnRef>
            <a:fillRef idx="0">
              <a:scrgbClr r="0" g="0" b="0"/>
            </a:fillRef>
            <a:effectRef idx="0">
              <a:schemeClr val="accent1">
                <a:hueOff val="0"/>
                <a:satOff val="0"/>
                <a:lumOff val="0"/>
                <a:alphaOff val="0"/>
              </a:schemeClr>
            </a:effectRef>
            <a:fontRef idx="minor"/>
          </p:style>
          <p:txBody>
            <a:bodyPr lIns="76320" tIns="76320" rIns="76320" bIns="76320" anchor="ctr"/>
            <a:lstStyle/>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Student Office in School</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Help and Support in Leeds University Union</a:t>
              </a:r>
              <a:endParaRPr lang="en-GB" sz="2000" b="0" strike="noStrike" spc="-1">
                <a:latin typeface="Arial"/>
              </a:endParaRPr>
            </a:p>
          </p:txBody>
        </p:sp>
        <p:sp>
          <p:nvSpPr>
            <p:cNvPr id="200" name="CustomShape 8"/>
            <p:cNvSpPr/>
            <p:nvPr/>
          </p:nvSpPr>
          <p:spPr>
            <a:xfrm>
              <a:off x="664920" y="4380840"/>
              <a:ext cx="3262680" cy="1226520"/>
            </a:xfrm>
            <a:custGeom>
              <a:avLst/>
              <a:gdLst/>
              <a:ahLst/>
              <a:cxnLst/>
              <a:rect l="l" t="t" r="r" b="b"/>
              <a:pathLst>
                <a:path w="2882390" h="1178100">
                  <a:moveTo>
                    <a:pt x="0" y="0"/>
                  </a:moveTo>
                  <a:lnTo>
                    <a:pt x="2882390" y="0"/>
                  </a:lnTo>
                  <a:lnTo>
                    <a:pt x="2882390" y="1178100"/>
                  </a:lnTo>
                  <a:lnTo>
                    <a:pt x="0" y="1178100"/>
                  </a:lnTo>
                  <a:lnTo>
                    <a:pt x="0" y="0"/>
                  </a:lnTo>
                  <a:close/>
                </a:path>
              </a:pathLst>
            </a:custGeom>
            <a:noFill/>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p:style>
          <p:txBody>
            <a:bodyPr lIns="142200" tIns="50760" rIns="142200" bIns="50760" anchor="ctr"/>
            <a:lstStyle/>
            <a:p>
              <a:pPr>
                <a:lnSpc>
                  <a:spcPct val="90000"/>
                </a:lnSpc>
                <a:spcAft>
                  <a:spcPts val="700"/>
                </a:spcAft>
              </a:pPr>
              <a:r>
                <a:rPr lang="en-GB" sz="2000" b="0" strike="noStrike" spc="-1">
                  <a:solidFill>
                    <a:srgbClr val="000000"/>
                  </a:solidFill>
                  <a:latin typeface="Arial"/>
                  <a:ea typeface="DejaVu Sans"/>
                </a:rPr>
                <a:t>Specialist support and advice to enable and empower you to meet challenges</a:t>
              </a:r>
              <a:endParaRPr lang="en-GB" sz="2000" b="0" strike="noStrike" spc="-1">
                <a:latin typeface="Arial"/>
              </a:endParaRPr>
            </a:p>
          </p:txBody>
        </p:sp>
        <p:sp>
          <p:nvSpPr>
            <p:cNvPr id="201" name="CustomShape 9"/>
            <p:cNvSpPr/>
            <p:nvPr/>
          </p:nvSpPr>
          <p:spPr>
            <a:xfrm>
              <a:off x="3895200" y="3260520"/>
              <a:ext cx="458640" cy="3394440"/>
            </a:xfrm>
            <a:prstGeom prst="leftBrace">
              <a:avLst>
                <a:gd name="adj1" fmla="val 35000"/>
                <a:gd name="adj2" fmla="val 50000"/>
              </a:avLst>
            </a:prstGeom>
            <a:noFill/>
            <a:ln>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p:style>
        </p:sp>
        <p:sp>
          <p:nvSpPr>
            <p:cNvPr id="202" name="CustomShape 10"/>
            <p:cNvSpPr/>
            <p:nvPr/>
          </p:nvSpPr>
          <p:spPr>
            <a:xfrm>
              <a:off x="4663440" y="3172320"/>
              <a:ext cx="7418160" cy="3552120"/>
            </a:xfrm>
            <a:custGeom>
              <a:avLst/>
              <a:gdLst/>
              <a:ahLst/>
              <a:cxnLst/>
              <a:rect l="l" t="t" r="r" b="b"/>
              <a:pathLst>
                <a:path w="5327083" h="2871618">
                  <a:moveTo>
                    <a:pt x="0" y="0"/>
                  </a:moveTo>
                  <a:lnTo>
                    <a:pt x="5327083" y="0"/>
                  </a:lnTo>
                  <a:lnTo>
                    <a:pt x="5327083" y="2871618"/>
                  </a:lnTo>
                  <a:lnTo>
                    <a:pt x="0" y="2871618"/>
                  </a:lnTo>
                  <a:lnTo>
                    <a:pt x="0" y="0"/>
                  </a:lnTo>
                  <a:close/>
                </a:path>
              </a:pathLst>
            </a:custGeom>
            <a:solidFill>
              <a:schemeClr val="accent1">
                <a:lumMod val="40000"/>
                <a:lumOff val="60000"/>
              </a:schemeClr>
            </a:solidFill>
            <a:ln>
              <a:noFill/>
            </a:ln>
          </p:spPr>
          <p:style>
            <a:lnRef idx="2">
              <a:scrgbClr r="0" g="0" b="0"/>
            </a:lnRef>
            <a:fillRef idx="0">
              <a:scrgbClr r="0" g="0" b="0"/>
            </a:fillRef>
            <a:effectRef idx="0">
              <a:schemeClr val="accent1">
                <a:hueOff val="0"/>
                <a:satOff val="0"/>
                <a:lumOff val="0"/>
                <a:alphaOff val="0"/>
              </a:schemeClr>
            </a:effectRef>
            <a:fontRef idx="minor"/>
          </p:style>
          <p:txBody>
            <a:bodyPr lIns="76320" tIns="76320" rIns="76320" bIns="76320" anchor="ctr"/>
            <a:lstStyle/>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Personal Tutor (academic support)</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Skills@Library (study skills)</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Advice in Leeds University Union</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Student Counselling and Wellbeing</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Disability Services</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Student Services (including finance)</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International Student Office (immigration)</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Lifelong Learning Centre (mature students) </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Accommodation Wardens and Residence Life Assistants</a:t>
              </a:r>
              <a:endParaRPr lang="en-GB" sz="2000" b="0" strike="noStrike" spc="-1">
                <a:latin typeface="Arial"/>
              </a:endParaRPr>
            </a:p>
            <a:p>
              <a:pPr marL="228600" lvl="1" indent="-227880">
                <a:lnSpc>
                  <a:spcPct val="90000"/>
                </a:lnSpc>
                <a:spcAft>
                  <a:spcPts val="300"/>
                </a:spcAft>
                <a:buClr>
                  <a:srgbClr val="000000"/>
                </a:buClr>
                <a:buFont typeface="Symbol"/>
                <a:buChar char=""/>
              </a:pPr>
              <a:r>
                <a:rPr lang="en-GB" sz="2000" b="0" strike="noStrike" spc="-1">
                  <a:solidFill>
                    <a:srgbClr val="000000"/>
                  </a:solidFill>
                  <a:latin typeface="Arial"/>
                  <a:ea typeface="DejaVu Sans"/>
                </a:rPr>
                <a:t>Chaplaincy and Muslim Student Adviser</a:t>
              </a:r>
              <a:endParaRPr lang="en-GB" sz="2000" b="0" strike="noStrike" spc="-1">
                <a:latin typeface="Arial"/>
              </a:endParaRPr>
            </a:p>
            <a:p>
              <a:pPr marL="227880" lvl="1" indent="-227160">
                <a:lnSpc>
                  <a:spcPct val="90000"/>
                </a:lnSpc>
                <a:spcAft>
                  <a:spcPts val="300"/>
                </a:spcAft>
                <a:buClr>
                  <a:srgbClr val="000508"/>
                </a:buClr>
                <a:buFont typeface="Symbol"/>
                <a:buChar char=""/>
              </a:pPr>
              <a:r>
                <a:rPr lang="en-GB" sz="2000" b="0" strike="noStrike" spc="-1">
                  <a:solidFill>
                    <a:srgbClr val="000508"/>
                  </a:solidFill>
                  <a:latin typeface="Arial"/>
                  <a:ea typeface="DejaVu Sans"/>
                </a:rPr>
                <a:t>University Security </a:t>
              </a:r>
              <a:endParaRPr lang="en-GB" sz="2000" b="0" strike="noStrike" spc="-1">
                <a:latin typeface="Arial"/>
              </a:endParaRPr>
            </a:p>
          </p:txBody>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6040" y="2048760"/>
            <a:ext cx="11603880"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42360">
              <a:lnSpc>
                <a:spcPct val="100000"/>
              </a:lnSpc>
              <a:spcAft>
                <a:spcPts val="799"/>
              </a:spcAft>
              <a:buClr>
                <a:srgbClr val="000508"/>
              </a:buClr>
              <a:buFont typeface="Arial"/>
              <a:buChar char="•"/>
            </a:pPr>
            <a:r>
              <a:rPr lang="en-GB" sz="2000" b="0" strike="noStrike" spc="-1">
                <a:solidFill>
                  <a:srgbClr val="000508"/>
                </a:solidFill>
                <a:latin typeface="Arial"/>
              </a:rPr>
              <a:t>Free, confidential, specialist support from an experienced team of counsellors, mental health advisers and wellbeing practitioners</a:t>
            </a:r>
            <a:br/>
            <a:r>
              <a:rPr lang="en-GB" sz="2000" b="0" strike="noStrike" spc="-1">
                <a:solidFill>
                  <a:srgbClr val="000508"/>
                </a:solidFill>
                <a:latin typeface="Arial"/>
              </a:rPr>
              <a:t> </a:t>
            </a:r>
            <a:endParaRPr lang="en-GB" sz="2000" b="0" strike="noStrike" spc="-1">
              <a:latin typeface="Arial"/>
            </a:endParaRPr>
          </a:p>
          <a:p>
            <a:pPr marL="343080" indent="-342360">
              <a:lnSpc>
                <a:spcPct val="100000"/>
              </a:lnSpc>
              <a:spcAft>
                <a:spcPts val="799"/>
              </a:spcAft>
              <a:buClr>
                <a:srgbClr val="000508"/>
              </a:buClr>
              <a:buFont typeface="Arial"/>
              <a:buChar char="•"/>
            </a:pPr>
            <a:r>
              <a:rPr lang="en-GB" sz="2000" b="0" strike="noStrike" spc="-1">
                <a:solidFill>
                  <a:srgbClr val="000508"/>
                </a:solidFill>
                <a:latin typeface="Arial"/>
              </a:rPr>
              <a:t>The team works with students to identify solutions to difficulties and signpost or refer to specialist services in Leeds </a:t>
            </a:r>
            <a:endParaRPr lang="en-GB" sz="2000" b="0" strike="noStrike" spc="-1">
              <a:latin typeface="Arial"/>
            </a:endParaRPr>
          </a:p>
          <a:p>
            <a:pPr>
              <a:lnSpc>
                <a:spcPct val="100000"/>
              </a:lnSpc>
              <a:spcAft>
                <a:spcPts val="799"/>
              </a:spcAft>
            </a:pPr>
            <a:endParaRPr lang="en-GB" sz="2000" b="0" strike="noStrike" spc="-1">
              <a:latin typeface="Arial"/>
            </a:endParaRPr>
          </a:p>
          <a:p>
            <a:pPr marL="343080" indent="-342360">
              <a:lnSpc>
                <a:spcPct val="100000"/>
              </a:lnSpc>
              <a:spcAft>
                <a:spcPts val="799"/>
              </a:spcAft>
              <a:buClr>
                <a:srgbClr val="000508"/>
              </a:buClr>
              <a:buFont typeface="Arial"/>
              <a:buChar char="•"/>
            </a:pPr>
            <a:r>
              <a:rPr lang="en-GB" sz="2000" b="0" strike="noStrike" spc="-1">
                <a:solidFill>
                  <a:srgbClr val="000508"/>
                </a:solidFill>
                <a:latin typeface="Arial"/>
              </a:rPr>
              <a:t>Support includes: wellbeing drop-ins; single session consultations; groups and workshops; online resources; short series of counselling or wellbeing appointments; weekly meditation; downloadable relaxation MP3s on website </a:t>
            </a:r>
            <a:endParaRPr lang="en-GB" sz="2000" b="0" strike="noStrike" spc="-1">
              <a:latin typeface="Arial"/>
            </a:endParaRPr>
          </a:p>
          <a:p>
            <a:pPr>
              <a:lnSpc>
                <a:spcPct val="100000"/>
              </a:lnSpc>
              <a:spcAft>
                <a:spcPts val="799"/>
              </a:spcAft>
            </a:pPr>
            <a:endParaRPr lang="en-GB" sz="2000" b="0" strike="noStrike" spc="-1">
              <a:latin typeface="Arial"/>
            </a:endParaRPr>
          </a:p>
          <a:p>
            <a:pPr marL="343080" indent="-342360">
              <a:lnSpc>
                <a:spcPct val="100000"/>
              </a:lnSpc>
              <a:spcAft>
                <a:spcPts val="799"/>
              </a:spcAft>
              <a:buClr>
                <a:srgbClr val="000508"/>
              </a:buClr>
              <a:buFont typeface="Arial"/>
              <a:buChar char="•"/>
            </a:pPr>
            <a:r>
              <a:rPr lang="en-GB" sz="2000" b="0" strike="noStrike" spc="-1">
                <a:solidFill>
                  <a:srgbClr val="000508"/>
                </a:solidFill>
                <a:latin typeface="Arial"/>
              </a:rPr>
              <a:t>To book an appointment, complete the Student Counselling and Wellbeing Self-Referral Form on </a:t>
            </a:r>
            <a:r>
              <a:rPr lang="en-GB" sz="2000" b="0" u="sng" strike="noStrike" spc="-1">
                <a:solidFill>
                  <a:srgbClr val="000000"/>
                </a:solidFill>
                <a:uFillTx/>
                <a:latin typeface="Arial"/>
                <a:hlinkClick r:id="rId3"/>
              </a:rPr>
              <a:t>https://students.leeds.ac.uk/counsellingandwellbeing</a:t>
            </a:r>
            <a:endParaRPr lang="en-GB" sz="2000" b="0" strike="noStrike" spc="-1">
              <a:latin typeface="Arial"/>
            </a:endParaRPr>
          </a:p>
          <a:p>
            <a:pPr>
              <a:lnSpc>
                <a:spcPct val="100000"/>
              </a:lnSpc>
              <a:spcAft>
                <a:spcPts val="961"/>
              </a:spcAft>
            </a:pPr>
            <a:endParaRPr lang="en-GB" sz="2000" b="0" strike="noStrike" spc="-1">
              <a:latin typeface="Arial"/>
            </a:endParaRPr>
          </a:p>
          <a:p>
            <a:pPr>
              <a:lnSpc>
                <a:spcPct val="100000"/>
              </a:lnSpc>
              <a:spcAft>
                <a:spcPts val="961"/>
              </a:spcAft>
            </a:pPr>
            <a:endParaRPr lang="en-GB" sz="2000" b="0" strike="noStrike" spc="-1">
              <a:latin typeface="Arial"/>
            </a:endParaRPr>
          </a:p>
          <a:p>
            <a:pPr>
              <a:lnSpc>
                <a:spcPct val="100000"/>
              </a:lnSpc>
              <a:spcAft>
                <a:spcPts val="961"/>
              </a:spcAft>
            </a:pPr>
            <a:endParaRPr lang="en-GB" sz="2000" b="0" strike="noStrike" spc="-1">
              <a:latin typeface="Arial"/>
            </a:endParaRPr>
          </a:p>
        </p:txBody>
      </p:sp>
      <p:sp>
        <p:nvSpPr>
          <p:cNvPr id="204" name="CustomShape 2"/>
          <p:cNvSpPr/>
          <p:nvPr/>
        </p:nvSpPr>
        <p:spPr>
          <a:xfrm>
            <a:off x="1703520" y="1679400"/>
            <a:ext cx="8064000" cy="368640"/>
          </a:xfrm>
          <a:prstGeom prst="rect">
            <a:avLst/>
          </a:prstGeom>
          <a:noFill/>
          <a:ln>
            <a:noFill/>
          </a:ln>
        </p:spPr>
        <p:style>
          <a:lnRef idx="0">
            <a:scrgbClr r="0" g="0" b="0"/>
          </a:lnRef>
          <a:fillRef idx="0">
            <a:scrgbClr r="0" g="0" b="0"/>
          </a:fillRef>
          <a:effectRef idx="0">
            <a:scrgbClr r="0" g="0" b="0"/>
          </a:effectRef>
          <a:fontRef idx="minor"/>
        </p:style>
      </p:sp>
      <p:sp>
        <p:nvSpPr>
          <p:cNvPr id="205" name="CustomShape 3"/>
          <p:cNvSpPr/>
          <p:nvPr/>
        </p:nvSpPr>
        <p:spPr>
          <a:xfrm>
            <a:off x="266040" y="1448640"/>
            <a:ext cx="88858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Student Counselling and Wellbeing</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703520" y="1679400"/>
            <a:ext cx="8064000" cy="368640"/>
          </a:xfrm>
          <a:prstGeom prst="rect">
            <a:avLst/>
          </a:prstGeom>
          <a:noFill/>
          <a:ln>
            <a:noFill/>
          </a:ln>
        </p:spPr>
        <p:style>
          <a:lnRef idx="0">
            <a:scrgbClr r="0" g="0" b="0"/>
          </a:lnRef>
          <a:fillRef idx="0">
            <a:scrgbClr r="0" g="0" b="0"/>
          </a:fillRef>
          <a:effectRef idx="0">
            <a:scrgbClr r="0" g="0" b="0"/>
          </a:effectRef>
          <a:fontRef idx="minor"/>
        </p:style>
      </p:sp>
      <p:sp>
        <p:nvSpPr>
          <p:cNvPr id="207" name="CustomShape 2"/>
          <p:cNvSpPr/>
          <p:nvPr/>
        </p:nvSpPr>
        <p:spPr>
          <a:xfrm>
            <a:off x="240480" y="1448640"/>
            <a:ext cx="88858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Disability Services</a:t>
            </a:r>
            <a:endParaRPr lang="en-GB" sz="2400" b="0" strike="noStrike" spc="-1">
              <a:latin typeface="Arial"/>
            </a:endParaRPr>
          </a:p>
        </p:txBody>
      </p:sp>
      <p:sp>
        <p:nvSpPr>
          <p:cNvPr id="208" name="CustomShape 3"/>
          <p:cNvSpPr/>
          <p:nvPr/>
        </p:nvSpPr>
        <p:spPr>
          <a:xfrm>
            <a:off x="0" y="1935720"/>
            <a:ext cx="12451680" cy="545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371"/>
              </a:spcBef>
              <a:buClr>
                <a:srgbClr val="000508"/>
              </a:buClr>
              <a:buFont typeface="Arial"/>
              <a:buChar char="•"/>
            </a:pPr>
            <a:r>
              <a:rPr lang="en-GB" sz="1850" b="0" strike="noStrike" spc="-1">
                <a:solidFill>
                  <a:srgbClr val="000508"/>
                </a:solidFill>
                <a:latin typeface="Arial"/>
                <a:ea typeface="DejaVu Sans"/>
              </a:rPr>
              <a:t>Confidential, specialist advice, guidance and support for disabled students, including those with physical disabilities, mental health conditions, autism spectrum condition, specific learning needs (e.g. dyslexia) and long term medical conditions.</a:t>
            </a:r>
            <a:endParaRPr lang="en-GB" sz="1850" b="0" strike="noStrike" spc="-1">
              <a:latin typeface="Arial"/>
            </a:endParaRPr>
          </a:p>
          <a:p>
            <a:pPr>
              <a:lnSpc>
                <a:spcPct val="100000"/>
              </a:lnSpc>
              <a:spcBef>
                <a:spcPts val="371"/>
              </a:spcBef>
            </a:pPr>
            <a:endParaRPr lang="en-GB" sz="1850" b="0" strike="noStrike" spc="-1">
              <a:latin typeface="Arial"/>
            </a:endParaRPr>
          </a:p>
          <a:p>
            <a:pPr marL="343080" indent="-342360">
              <a:lnSpc>
                <a:spcPct val="100000"/>
              </a:lnSpc>
              <a:spcBef>
                <a:spcPts val="371"/>
              </a:spcBef>
              <a:buClr>
                <a:srgbClr val="000000"/>
              </a:buClr>
              <a:buFont typeface="Arial"/>
              <a:buChar char="•"/>
            </a:pPr>
            <a:r>
              <a:rPr lang="en-GB" sz="1850" b="0" strike="noStrike" spc="-1">
                <a:solidFill>
                  <a:srgbClr val="000000"/>
                </a:solidFill>
                <a:latin typeface="Arial"/>
                <a:ea typeface="DejaVu Sans"/>
              </a:rPr>
              <a:t>The team identifies and recommends adjustments schools can make for individuals.</a:t>
            </a:r>
            <a:endParaRPr lang="en-GB" sz="1850" b="0" strike="noStrike" spc="-1">
              <a:latin typeface="Arial"/>
            </a:endParaRPr>
          </a:p>
          <a:p>
            <a:pPr>
              <a:lnSpc>
                <a:spcPct val="100000"/>
              </a:lnSpc>
              <a:spcBef>
                <a:spcPts val="371"/>
              </a:spcBef>
            </a:pPr>
            <a:endParaRPr lang="en-GB" sz="1850" b="0" strike="noStrike" spc="-1">
              <a:latin typeface="Arial"/>
            </a:endParaRPr>
          </a:p>
          <a:p>
            <a:pPr marL="343080" indent="-342360">
              <a:lnSpc>
                <a:spcPct val="100000"/>
              </a:lnSpc>
              <a:spcBef>
                <a:spcPts val="371"/>
              </a:spcBef>
              <a:buClr>
                <a:srgbClr val="000000"/>
              </a:buClr>
              <a:buFont typeface="Arial"/>
              <a:buChar char="•"/>
            </a:pPr>
            <a:r>
              <a:rPr lang="en-GB" sz="1850" b="0" strike="noStrike" spc="-1">
                <a:solidFill>
                  <a:srgbClr val="000000"/>
                </a:solidFill>
                <a:latin typeface="Arial"/>
                <a:ea typeface="DejaVu Sans"/>
              </a:rPr>
              <a:t>Start by filling in Disability Services’ online sign-up form at</a:t>
            </a:r>
            <a:br/>
            <a:r>
              <a:rPr lang="en-GB" sz="1850" b="0" u="sng" strike="noStrike" spc="-1">
                <a:solidFill>
                  <a:srgbClr val="000000"/>
                </a:solidFill>
                <a:uFillTx/>
                <a:latin typeface="Arial"/>
                <a:ea typeface="DejaVu Sans"/>
                <a:hlinkClick r:id="rId3"/>
              </a:rPr>
              <a:t>https://students.leeds.ac.uk/settingupyoursupport</a:t>
            </a:r>
            <a:endParaRPr lang="en-GB" sz="1850" b="0" strike="noStrike" spc="-1">
              <a:latin typeface="Arial"/>
            </a:endParaRPr>
          </a:p>
          <a:p>
            <a:pPr>
              <a:lnSpc>
                <a:spcPct val="100000"/>
              </a:lnSpc>
              <a:spcBef>
                <a:spcPts val="371"/>
              </a:spcBef>
            </a:pPr>
            <a:endParaRPr lang="en-GB" sz="1850" b="0" strike="noStrike" spc="-1">
              <a:latin typeface="Arial"/>
            </a:endParaRPr>
          </a:p>
          <a:p>
            <a:pPr marL="343080" indent="-342360">
              <a:lnSpc>
                <a:spcPct val="100000"/>
              </a:lnSpc>
              <a:spcBef>
                <a:spcPts val="371"/>
              </a:spcBef>
              <a:buClr>
                <a:srgbClr val="000000"/>
              </a:buClr>
              <a:buFont typeface="Arial"/>
              <a:buChar char="•"/>
            </a:pPr>
            <a:r>
              <a:rPr lang="en-GB" sz="1850" b="0" strike="noStrike" spc="-1">
                <a:solidFill>
                  <a:srgbClr val="000000"/>
                </a:solidFill>
                <a:latin typeface="Arial"/>
                <a:ea typeface="DejaVu Sans"/>
              </a:rPr>
              <a:t>Perhaps you had support or adjustments at school or during previous study? Contact the team at </a:t>
            </a:r>
            <a:r>
              <a:rPr lang="en-GB" sz="1850" b="0" u="sng" strike="noStrike" spc="-1">
                <a:solidFill>
                  <a:srgbClr val="000000"/>
                </a:solidFill>
                <a:uFillTx/>
                <a:latin typeface="Arial"/>
                <a:ea typeface="DejaVu Sans"/>
                <a:hlinkClick r:id="rId4"/>
              </a:rPr>
              <a:t>disability@leeds.ac.uk</a:t>
            </a:r>
            <a:r>
              <a:rPr lang="en-GB" sz="1850" b="0" strike="noStrike" spc="-1">
                <a:solidFill>
                  <a:srgbClr val="000000"/>
                </a:solidFill>
                <a:latin typeface="Arial"/>
                <a:ea typeface="DejaVu Sans"/>
              </a:rPr>
              <a:t>, or look at the website below to see if you might benefit from the team’s services.</a:t>
            </a:r>
            <a:br/>
            <a:r>
              <a:rPr lang="en-GB" sz="1850" b="0" strike="noStrike" spc="-1">
                <a:solidFill>
                  <a:srgbClr val="000000"/>
                </a:solidFill>
                <a:latin typeface="Arial"/>
                <a:ea typeface="DejaVu Sans"/>
              </a:rPr>
              <a:t> </a:t>
            </a:r>
            <a:endParaRPr lang="en-GB" sz="1850" b="0" strike="noStrike" spc="-1">
              <a:latin typeface="Arial"/>
            </a:endParaRPr>
          </a:p>
          <a:p>
            <a:pPr marL="343080" indent="-342360">
              <a:lnSpc>
                <a:spcPct val="100000"/>
              </a:lnSpc>
              <a:spcBef>
                <a:spcPts val="371"/>
              </a:spcBef>
              <a:buClr>
                <a:srgbClr val="000508"/>
              </a:buClr>
              <a:buFont typeface="Arial"/>
              <a:buChar char="•"/>
            </a:pPr>
            <a:r>
              <a:rPr lang="en-GB" sz="1850" b="0" strike="noStrike" spc="-1">
                <a:solidFill>
                  <a:srgbClr val="000508"/>
                </a:solidFill>
                <a:latin typeface="Arial"/>
                <a:ea typeface="DejaVu Sans"/>
              </a:rPr>
              <a:t>Contact our friendly Disability Services team to find out more. No appointment needed, confidential drop-ins between 9:30am and 4pm Monday to Friday.</a:t>
            </a:r>
            <a:br/>
            <a:r>
              <a:rPr lang="en-GB" sz="1850" b="0" u="sng" strike="noStrike" spc="-1">
                <a:solidFill>
                  <a:srgbClr val="000000"/>
                </a:solidFill>
                <a:uFillTx/>
                <a:latin typeface="Arial"/>
                <a:ea typeface="DejaVu Sans"/>
                <a:hlinkClick r:id="rId5"/>
              </a:rPr>
              <a:t>http://students.leeds.ac.uk/disabledstudents</a:t>
            </a:r>
            <a:endParaRPr lang="en-GB" sz="18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674000" y="1379520"/>
            <a:ext cx="8064000" cy="368640"/>
          </a:xfrm>
          <a:prstGeom prst="rect">
            <a:avLst/>
          </a:prstGeom>
          <a:noFill/>
          <a:ln>
            <a:noFill/>
          </a:ln>
        </p:spPr>
        <p:style>
          <a:lnRef idx="0">
            <a:scrgbClr r="0" g="0" b="0"/>
          </a:lnRef>
          <a:fillRef idx="0">
            <a:scrgbClr r="0" g="0" b="0"/>
          </a:fillRef>
          <a:effectRef idx="0">
            <a:scrgbClr r="0" g="0" b="0"/>
          </a:effectRef>
          <a:fontRef idx="minor"/>
        </p:style>
      </p:sp>
      <p:sp>
        <p:nvSpPr>
          <p:cNvPr id="210" name="CustomShape 2"/>
          <p:cNvSpPr/>
          <p:nvPr/>
        </p:nvSpPr>
        <p:spPr>
          <a:xfrm>
            <a:off x="216000" y="1479600"/>
            <a:ext cx="89240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DejaVu Sans"/>
              </a:rPr>
              <a:t>Funding and Money Support</a:t>
            </a:r>
            <a:endParaRPr lang="en-GB" sz="2400" b="0" strike="noStrike" spc="-1">
              <a:latin typeface="Arial"/>
            </a:endParaRPr>
          </a:p>
        </p:txBody>
      </p:sp>
      <p:sp>
        <p:nvSpPr>
          <p:cNvPr id="211" name="CustomShape 3"/>
          <p:cNvSpPr/>
          <p:nvPr/>
        </p:nvSpPr>
        <p:spPr>
          <a:xfrm>
            <a:off x="216000" y="1941120"/>
            <a:ext cx="8586360" cy="485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strike="noStrike" spc="-1">
                <a:solidFill>
                  <a:srgbClr val="000000"/>
                </a:solidFill>
                <a:latin typeface="Arial"/>
                <a:ea typeface="DejaVu Sans"/>
              </a:rPr>
              <a:t>Student Funding Team in Student Services Centre</a:t>
            </a:r>
            <a:endParaRPr lang="en-GB" sz="2000" b="0" strike="noStrike" spc="-1">
              <a:latin typeface="Arial"/>
            </a:endParaRPr>
          </a:p>
          <a:p>
            <a:pPr marL="343080" indent="-342360">
              <a:lnSpc>
                <a:spcPct val="100000"/>
              </a:lnSpc>
              <a:spcBef>
                <a:spcPts val="1599"/>
              </a:spcBef>
              <a:buClr>
                <a:srgbClr val="000000"/>
              </a:buClr>
              <a:buFont typeface="Arial"/>
              <a:buChar char="•"/>
            </a:pPr>
            <a:r>
              <a:rPr lang="en-GB" sz="1750" b="0" strike="noStrike" spc="-1">
                <a:solidFill>
                  <a:srgbClr val="000000"/>
                </a:solidFill>
                <a:latin typeface="Arial"/>
                <a:ea typeface="DejaVu Sans"/>
              </a:rPr>
              <a:t>Help and guidance on student funding</a:t>
            </a:r>
            <a:endParaRPr lang="en-GB" sz="1750" b="0" strike="noStrike" spc="-1">
              <a:latin typeface="Arial"/>
            </a:endParaRPr>
          </a:p>
          <a:p>
            <a:pPr marL="343080" indent="-342360">
              <a:lnSpc>
                <a:spcPct val="100000"/>
              </a:lnSpc>
              <a:spcBef>
                <a:spcPts val="1599"/>
              </a:spcBef>
              <a:buClr>
                <a:srgbClr val="000000"/>
              </a:buClr>
              <a:buFont typeface="Arial"/>
              <a:buChar char="•"/>
            </a:pPr>
            <a:r>
              <a:rPr lang="en-GB" sz="1750" b="0" strike="noStrike" spc="-1">
                <a:solidFill>
                  <a:srgbClr val="000000"/>
                </a:solidFill>
                <a:latin typeface="Arial"/>
                <a:ea typeface="DejaVu Sans"/>
              </a:rPr>
              <a:t>Can communicate directly with Student Finance England (and other funding bodies) to help resolve funding issues</a:t>
            </a:r>
            <a:endParaRPr lang="en-GB" sz="1750" b="0" strike="noStrike" spc="-1">
              <a:latin typeface="Arial"/>
            </a:endParaRPr>
          </a:p>
          <a:p>
            <a:pPr marL="343080" indent="-342360">
              <a:lnSpc>
                <a:spcPct val="100000"/>
              </a:lnSpc>
              <a:spcBef>
                <a:spcPts val="1599"/>
              </a:spcBef>
              <a:buClr>
                <a:srgbClr val="000000"/>
              </a:buClr>
              <a:buFont typeface="Arial"/>
              <a:buChar char="•"/>
            </a:pPr>
            <a:r>
              <a:rPr lang="en-GB" sz="1750" b="0" strike="noStrike" spc="-1">
                <a:solidFill>
                  <a:srgbClr val="000000"/>
                </a:solidFill>
                <a:latin typeface="Arial"/>
                <a:ea typeface="DejaVu Sans"/>
              </a:rPr>
              <a:t>Administer applications to Leeds Hardship Fund </a:t>
            </a:r>
            <a:br/>
            <a:r>
              <a:rPr lang="en-GB" sz="1750" b="0" strike="noStrike" spc="-1">
                <a:solidFill>
                  <a:srgbClr val="000000"/>
                </a:solidFill>
                <a:latin typeface="Arial"/>
                <a:ea typeface="DejaVu Sans"/>
              </a:rPr>
              <a:t>and International Leeds Hardship Fund </a:t>
            </a:r>
            <a:r>
              <a:rPr lang="en-GB" sz="1750" b="0" u="sng" strike="noStrike" spc="-1">
                <a:solidFill>
                  <a:srgbClr val="000000"/>
                </a:solidFill>
                <a:uFillTx/>
                <a:latin typeface="Arial"/>
                <a:ea typeface="DejaVu Sans"/>
                <a:hlinkClick r:id="rId3"/>
              </a:rPr>
              <a:t>https://students.leeds.ac.uk/fundsandscholarships</a:t>
            </a:r>
            <a:endParaRPr lang="en-GB" sz="1750" b="0" strike="noStrike" spc="-1">
              <a:latin typeface="Arial"/>
            </a:endParaRPr>
          </a:p>
          <a:p>
            <a:pPr marL="343080" indent="-342360">
              <a:lnSpc>
                <a:spcPct val="100000"/>
              </a:lnSpc>
              <a:spcBef>
                <a:spcPts val="1599"/>
              </a:spcBef>
              <a:buClr>
                <a:srgbClr val="000508"/>
              </a:buClr>
              <a:buFont typeface="Arial"/>
              <a:buChar char="•"/>
            </a:pPr>
            <a:r>
              <a:rPr lang="en-GB" sz="1750" b="0" strike="noStrike" spc="-1">
                <a:solidFill>
                  <a:srgbClr val="000508"/>
                </a:solidFill>
                <a:latin typeface="Arial"/>
                <a:ea typeface="DejaVu Sans"/>
              </a:rPr>
              <a:t>You can email to the Student Finance team at </a:t>
            </a:r>
            <a:r>
              <a:rPr lang="en-GB" sz="1750" b="0" u="sng" strike="noStrike" spc="-1">
                <a:solidFill>
                  <a:srgbClr val="000000"/>
                </a:solidFill>
                <a:uFillTx/>
                <a:latin typeface="Arial"/>
                <a:ea typeface="DejaVu Sans"/>
                <a:hlinkClick r:id="rId4"/>
              </a:rPr>
              <a:t>funding@leeds.ac.uk</a:t>
            </a:r>
            <a:endParaRPr lang="en-GB" sz="1750" b="0" strike="noStrike" spc="-1">
              <a:latin typeface="Arial"/>
            </a:endParaRPr>
          </a:p>
          <a:p>
            <a:pPr>
              <a:lnSpc>
                <a:spcPct val="100000"/>
              </a:lnSpc>
              <a:spcBef>
                <a:spcPts val="349"/>
              </a:spcBef>
            </a:pPr>
            <a:endParaRPr lang="en-GB" sz="1750" b="0" strike="noStrike" spc="-1">
              <a:latin typeface="Arial"/>
            </a:endParaRPr>
          </a:p>
          <a:p>
            <a:pPr>
              <a:lnSpc>
                <a:spcPct val="100000"/>
              </a:lnSpc>
              <a:spcBef>
                <a:spcPts val="349"/>
              </a:spcBef>
            </a:pPr>
            <a:r>
              <a:rPr lang="en-GB" sz="1750" b="1" strike="noStrike" spc="-1">
                <a:solidFill>
                  <a:srgbClr val="000000"/>
                </a:solidFill>
                <a:latin typeface="Arial"/>
                <a:ea typeface="DejaVu Sans"/>
              </a:rPr>
              <a:t>Advice in Leeds University Union</a:t>
            </a:r>
            <a:endParaRPr lang="en-GB" sz="1750" b="0" strike="noStrike" spc="-1">
              <a:latin typeface="Arial"/>
            </a:endParaRPr>
          </a:p>
          <a:p>
            <a:pPr marL="343080" indent="-342360">
              <a:lnSpc>
                <a:spcPct val="100000"/>
              </a:lnSpc>
              <a:spcBef>
                <a:spcPts val="1599"/>
              </a:spcBef>
              <a:buClr>
                <a:srgbClr val="000000"/>
              </a:buClr>
              <a:buFont typeface="Arial"/>
              <a:buChar char="•"/>
            </a:pPr>
            <a:r>
              <a:rPr lang="en-GB" sz="1750" b="0" strike="noStrike" spc="-1">
                <a:solidFill>
                  <a:srgbClr val="000000"/>
                </a:solidFill>
                <a:latin typeface="Arial"/>
                <a:ea typeface="DejaVu Sans"/>
              </a:rPr>
              <a:t>Money help, budgeting advice, financial support</a:t>
            </a:r>
            <a:br/>
            <a:r>
              <a:rPr lang="en-GB" sz="1750" b="0" u="sng" strike="noStrike" spc="-1">
                <a:solidFill>
                  <a:srgbClr val="000000"/>
                </a:solidFill>
                <a:uFillTx/>
                <a:latin typeface="Arial"/>
                <a:ea typeface="DejaVu Sans"/>
                <a:hlinkClick r:id="rId5"/>
              </a:rPr>
              <a:t>luu.org.uk/student-help-support</a:t>
            </a:r>
            <a:endParaRPr lang="en-GB" sz="1750" b="0" strike="noStrike" spc="-1">
              <a:latin typeface="Arial"/>
            </a:endParaRPr>
          </a:p>
          <a:p>
            <a:pPr>
              <a:lnSpc>
                <a:spcPct val="100000"/>
              </a:lnSpc>
              <a:spcBef>
                <a:spcPts val="1599"/>
              </a:spcBef>
            </a:pPr>
            <a:endParaRPr lang="en-GB" sz="1750" b="0" strike="noStrike" spc="-1">
              <a:latin typeface="Arial"/>
            </a:endParaRPr>
          </a:p>
          <a:p>
            <a:pPr>
              <a:lnSpc>
                <a:spcPct val="100000"/>
              </a:lnSpc>
              <a:spcBef>
                <a:spcPts val="400"/>
              </a:spcBef>
            </a:pPr>
            <a:endParaRPr lang="en-GB" sz="1750" b="0" strike="noStrike" spc="-1">
              <a:latin typeface="Arial"/>
            </a:endParaRPr>
          </a:p>
          <a:p>
            <a:pPr>
              <a:lnSpc>
                <a:spcPct val="100000"/>
              </a:lnSpc>
              <a:spcBef>
                <a:spcPts val="400"/>
              </a:spcBef>
            </a:pPr>
            <a:r>
              <a:rPr lang="en-GB" sz="2000" b="1" strike="noStrike" spc="-1">
                <a:solidFill>
                  <a:srgbClr val="000000"/>
                </a:solidFill>
                <a:latin typeface="Arial"/>
                <a:ea typeface="DejaVu Sans"/>
              </a:rPr>
              <a:t> </a:t>
            </a:r>
            <a:br/>
            <a:endParaRPr lang="en-GB" sz="2000" b="0" strike="noStrike" spc="-1">
              <a:latin typeface="Arial"/>
            </a:endParaRPr>
          </a:p>
        </p:txBody>
      </p:sp>
      <p:pic>
        <p:nvPicPr>
          <p:cNvPr id="212" name="Picture 2"/>
          <p:cNvPicPr/>
          <p:nvPr/>
        </p:nvPicPr>
        <p:blipFill>
          <a:blip r:embed="rId6"/>
          <a:srcRect l="8457"/>
          <a:stretch/>
        </p:blipFill>
        <p:spPr>
          <a:xfrm>
            <a:off x="9128520" y="1845000"/>
            <a:ext cx="2831400" cy="2059920"/>
          </a:xfrm>
          <a:prstGeom prst="rect">
            <a:avLst/>
          </a:prstGeom>
          <a:ln>
            <a:noFill/>
          </a:ln>
        </p:spPr>
      </p:pic>
      <p:pic>
        <p:nvPicPr>
          <p:cNvPr id="213" name="Picture 13"/>
          <p:cNvPicPr/>
          <p:nvPr/>
        </p:nvPicPr>
        <p:blipFill>
          <a:blip r:embed="rId7"/>
          <a:srcRect l="9415" t="20339" r="19984"/>
          <a:stretch/>
        </p:blipFill>
        <p:spPr>
          <a:xfrm>
            <a:off x="9186840" y="4367160"/>
            <a:ext cx="2793600" cy="2047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515520" y="1535040"/>
            <a:ext cx="87876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a:solidFill>
                  <a:srgbClr val="000000"/>
                </a:solidFill>
                <a:latin typeface="Arial"/>
                <a:ea typeface="Arial"/>
              </a:rPr>
              <a:t>Activities for friendship, wellbeing and health</a:t>
            </a:r>
            <a:endParaRPr lang="en-GB" sz="2400" b="0" strike="noStrike" spc="-1">
              <a:latin typeface="Arial"/>
            </a:endParaRPr>
          </a:p>
        </p:txBody>
      </p:sp>
      <p:sp>
        <p:nvSpPr>
          <p:cNvPr id="215" name="CustomShape 2"/>
          <p:cNvSpPr/>
          <p:nvPr/>
        </p:nvSpPr>
        <p:spPr>
          <a:xfrm>
            <a:off x="601560" y="2443680"/>
            <a:ext cx="7821720" cy="335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u="sng" strike="noStrike" spc="-1">
                <a:solidFill>
                  <a:srgbClr val="000000"/>
                </a:solidFill>
                <a:uFillTx/>
                <a:latin typeface="Arial"/>
                <a:ea typeface="Arial"/>
                <a:hlinkClick r:id="rId3"/>
              </a:rPr>
              <a:t>Five Ways to Wellbeing</a:t>
            </a:r>
            <a:r>
              <a:rPr lang="en-GB" sz="2000" b="0" strike="noStrike" spc="-1">
                <a:solidFill>
                  <a:srgbClr val="000000"/>
                </a:solidFill>
                <a:latin typeface="Arial"/>
                <a:ea typeface="Arial"/>
              </a:rPr>
              <a:t>*</a:t>
            </a:r>
            <a:endParaRPr lang="en-GB" sz="2000" b="0" strike="noStrike" spc="-1">
              <a:latin typeface="Arial"/>
            </a:endParaRPr>
          </a:p>
          <a:p>
            <a:pPr marL="342360" indent="-341640">
              <a:lnSpc>
                <a:spcPct val="100000"/>
              </a:lnSpc>
              <a:spcBef>
                <a:spcPts val="601"/>
              </a:spcBef>
              <a:buClr>
                <a:srgbClr val="000000"/>
              </a:buClr>
              <a:buFont typeface="Arial"/>
              <a:buChar char="•"/>
            </a:pPr>
            <a:r>
              <a:rPr lang="en-GB" sz="2000" b="0" strike="noStrike" spc="-1">
                <a:solidFill>
                  <a:srgbClr val="000000"/>
                </a:solidFill>
                <a:latin typeface="Arial"/>
                <a:ea typeface="Arial"/>
              </a:rPr>
              <a:t>Connect</a:t>
            </a:r>
            <a:endParaRPr lang="en-GB" sz="2000" b="0" strike="noStrike" spc="-1">
              <a:latin typeface="Arial"/>
            </a:endParaRPr>
          </a:p>
          <a:p>
            <a:pPr marL="342360" indent="-341640">
              <a:lnSpc>
                <a:spcPct val="100000"/>
              </a:lnSpc>
              <a:spcBef>
                <a:spcPts val="601"/>
              </a:spcBef>
              <a:buClr>
                <a:srgbClr val="000000"/>
              </a:buClr>
              <a:buFont typeface="Arial"/>
              <a:buChar char="•"/>
            </a:pPr>
            <a:r>
              <a:rPr lang="en-GB" sz="2000" b="0" strike="noStrike" spc="-1">
                <a:solidFill>
                  <a:srgbClr val="000000"/>
                </a:solidFill>
                <a:latin typeface="Arial"/>
                <a:ea typeface="Arial"/>
              </a:rPr>
              <a:t>Be active</a:t>
            </a:r>
            <a:endParaRPr lang="en-GB" sz="2000" b="0" strike="noStrike" spc="-1">
              <a:latin typeface="Arial"/>
            </a:endParaRPr>
          </a:p>
          <a:p>
            <a:pPr marL="342360" indent="-341640">
              <a:lnSpc>
                <a:spcPct val="100000"/>
              </a:lnSpc>
              <a:spcBef>
                <a:spcPts val="601"/>
              </a:spcBef>
              <a:buClr>
                <a:srgbClr val="000000"/>
              </a:buClr>
              <a:buFont typeface="Arial"/>
              <a:buChar char="•"/>
            </a:pPr>
            <a:r>
              <a:rPr lang="en-GB" sz="2000" b="0" strike="noStrike" spc="-1">
                <a:solidFill>
                  <a:srgbClr val="000000"/>
                </a:solidFill>
                <a:latin typeface="Arial"/>
                <a:ea typeface="Arial"/>
              </a:rPr>
              <a:t>Take notice (mindfulness)</a:t>
            </a:r>
            <a:endParaRPr lang="en-GB" sz="2000" b="0" strike="noStrike" spc="-1">
              <a:latin typeface="Arial"/>
            </a:endParaRPr>
          </a:p>
          <a:p>
            <a:pPr marL="342360" indent="-341640">
              <a:lnSpc>
                <a:spcPct val="100000"/>
              </a:lnSpc>
              <a:spcBef>
                <a:spcPts val="601"/>
              </a:spcBef>
              <a:buClr>
                <a:srgbClr val="000000"/>
              </a:buClr>
              <a:buFont typeface="Arial"/>
              <a:buChar char="•"/>
            </a:pPr>
            <a:r>
              <a:rPr lang="en-GB" sz="2000" b="0" strike="noStrike" spc="-1">
                <a:solidFill>
                  <a:srgbClr val="000000"/>
                </a:solidFill>
                <a:latin typeface="Arial"/>
                <a:ea typeface="Arial"/>
              </a:rPr>
              <a:t>Keep learning</a:t>
            </a:r>
            <a:endParaRPr lang="en-GB" sz="2000" b="0" strike="noStrike" spc="-1">
              <a:latin typeface="Arial"/>
            </a:endParaRPr>
          </a:p>
          <a:p>
            <a:pPr marL="342360" indent="-341640">
              <a:lnSpc>
                <a:spcPct val="100000"/>
              </a:lnSpc>
              <a:spcBef>
                <a:spcPts val="601"/>
              </a:spcBef>
              <a:buClr>
                <a:srgbClr val="000000"/>
              </a:buClr>
              <a:buFont typeface="Arial"/>
              <a:buChar char="•"/>
            </a:pPr>
            <a:r>
              <a:rPr lang="en-GB" sz="2000" b="0" strike="noStrike" spc="-1">
                <a:solidFill>
                  <a:srgbClr val="000000"/>
                </a:solidFill>
                <a:latin typeface="Arial"/>
                <a:ea typeface="Arial"/>
              </a:rPr>
              <a:t>Give</a:t>
            </a:r>
            <a:endParaRPr lang="en-GB" sz="2000" b="0" strike="noStrike" spc="-1">
              <a:latin typeface="Arial"/>
            </a:endParaRPr>
          </a:p>
          <a:p>
            <a:pPr>
              <a:lnSpc>
                <a:spcPct val="100000"/>
              </a:lnSpc>
              <a:spcBef>
                <a:spcPts val="601"/>
              </a:spcBef>
            </a:pPr>
            <a:endParaRPr lang="en-GB" sz="2000" b="0" strike="noStrike" spc="-1">
              <a:latin typeface="Arial"/>
            </a:endParaRPr>
          </a:p>
          <a:p>
            <a:pPr>
              <a:lnSpc>
                <a:spcPct val="100000"/>
              </a:lnSpc>
              <a:spcBef>
                <a:spcPts val="601"/>
              </a:spcBef>
            </a:pPr>
            <a:r>
              <a:rPr lang="en-GB" sz="1400" b="0" u="sng" strike="noStrike" spc="-1">
                <a:solidFill>
                  <a:srgbClr val="000000"/>
                </a:solidFill>
                <a:uFillTx/>
                <a:latin typeface="Arial"/>
                <a:ea typeface="Arial"/>
                <a:hlinkClick r:id="rId4"/>
              </a:rPr>
              <a:t>*Five ways to wellbeing report</a:t>
            </a:r>
            <a:r>
              <a:rPr lang="en-GB" sz="1400" b="0" strike="noStrike" spc="-1">
                <a:solidFill>
                  <a:srgbClr val="000508"/>
                </a:solidFill>
                <a:latin typeface="Arial"/>
                <a:ea typeface="Arial"/>
              </a:rPr>
              <a:t> New Economics Foundation</a:t>
            </a:r>
            <a:endParaRPr lang="en-GB" sz="1400" b="0" strike="noStrike" spc="-1">
              <a:latin typeface="Arial"/>
            </a:endParaRPr>
          </a:p>
          <a:p>
            <a:pPr>
              <a:lnSpc>
                <a:spcPct val="100000"/>
              </a:lnSpc>
              <a:spcBef>
                <a:spcPts val="601"/>
              </a:spcBef>
            </a:pPr>
            <a:endParaRPr lang="en-GB" sz="1400" b="0" strike="noStrike" spc="-1">
              <a:latin typeface="Arial"/>
            </a:endParaRPr>
          </a:p>
        </p:txBody>
      </p:sp>
      <p:pic>
        <p:nvPicPr>
          <p:cNvPr id="216" name="Picture 6"/>
          <p:cNvPicPr/>
          <p:nvPr/>
        </p:nvPicPr>
        <p:blipFill>
          <a:blip r:embed="rId5"/>
          <a:stretch/>
        </p:blipFill>
        <p:spPr>
          <a:xfrm>
            <a:off x="9360000" y="1447920"/>
            <a:ext cx="2601360" cy="2153160"/>
          </a:xfrm>
          <a:prstGeom prst="rect">
            <a:avLst/>
          </a:prstGeom>
          <a:ln>
            <a:noFill/>
          </a:ln>
        </p:spPr>
      </p:pic>
      <p:pic>
        <p:nvPicPr>
          <p:cNvPr id="217" name="Picture 3"/>
          <p:cNvPicPr/>
          <p:nvPr/>
        </p:nvPicPr>
        <p:blipFill>
          <a:blip r:embed="rId6"/>
          <a:stretch/>
        </p:blipFill>
        <p:spPr>
          <a:xfrm>
            <a:off x="9692640" y="3787920"/>
            <a:ext cx="2266200" cy="2904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15">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15">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15">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15">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5">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E0A73BF23260498FB956A3F2857341" ma:contentTypeVersion="12" ma:contentTypeDescription="Create a new document." ma:contentTypeScope="" ma:versionID="734beb50e8f395a8afe334137bd70555">
  <xsd:schema xmlns:xsd="http://www.w3.org/2001/XMLSchema" xmlns:xs="http://www.w3.org/2001/XMLSchema" xmlns:p="http://schemas.microsoft.com/office/2006/metadata/properties" xmlns:ns2="26a40760-a18b-4c23-8731-54ad71238559" xmlns:ns3="b207b05a-4463-4a74-aa48-267cd44e53b2" targetNamespace="http://schemas.microsoft.com/office/2006/metadata/properties" ma:root="true" ma:fieldsID="1aae4b39637eefe5ef62e36d65474e85" ns2:_="" ns3:_="">
    <xsd:import namespace="26a40760-a18b-4c23-8731-54ad71238559"/>
    <xsd:import namespace="b207b05a-4463-4a74-aa48-267cd44e53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40760-a18b-4c23-8731-54ad7123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7b05a-4463-4a74-aa48-267cd44e5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6F3B-FF73-4365-8B04-7DA6A8DAF2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D8AFA0-4737-4BA8-B72C-89B76AE0E9A7}">
  <ds:schemaRefs>
    <ds:schemaRef ds:uri="http://schemas.microsoft.com/sharepoint/v3/contenttype/forms"/>
  </ds:schemaRefs>
</ds:datastoreItem>
</file>

<file path=customXml/itemProps3.xml><?xml version="1.0" encoding="utf-8"?>
<ds:datastoreItem xmlns:ds="http://schemas.openxmlformats.org/officeDocument/2006/customXml" ds:itemID="{922A4DA9-6B14-4778-A676-C76704FF1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a40760-a18b-4c23-8731-54ad71238559"/>
    <ds:schemaRef ds:uri="b207b05a-4463-4a74-aa48-267cd44e5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wide</Template>
  <TotalTime>4</TotalTime>
  <Application>Microsoft Office PowerPoint</Application>
  <PresentationFormat>Widescreen</PresentationFormat>
  <Slides>16</Slides>
  <Notes>16</Notes>
  <HiddenSlides>0</HiddenSlide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Lucy Ross</dc:creator>
  <dc:description/>
  <cp:lastModifiedBy/>
  <cp:revision>34</cp:revision>
  <dcterms:created xsi:type="dcterms:W3CDTF">2019-05-23T08:39:34Z</dcterms:created>
  <dcterms:modified xsi:type="dcterms:W3CDTF">2020-08-05T17:16:11Z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University of Leeds</vt:lpwstr>
  </property>
  <property fmtid="{D5CDD505-2E9C-101B-9397-08002B2CF9AE}" pid="4" name="ContentTypeId">
    <vt:lpwstr>0x010100E6E0A73BF23260498FB956A3F2857341</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Notes">
    <vt:i4>16</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16</vt:i4>
  </property>
</Properties>
</file>