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F48DB-740D-48D9-9888-769EBBF683A5}" type="datetimeFigureOut">
              <a:rPr lang="en-GB" smtClean="0"/>
              <a:t>14/06/2019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98537-814C-417E-8A71-88DA3B5C78AC}" type="slidenum">
              <a:rPr lang="en-GB" smtClean="0"/>
              <a:t>‹#›</a:t>
            </a:fld>
            <a:endParaRPr lang="en-GB"/>
          </a:p>
        </p:txBody>
      </p:sp>
    </p:spTree>
    <p:extLst>
      <p:ext uri="{BB962C8B-B14F-4D97-AF65-F5344CB8AC3E}">
        <p14:creationId xmlns:p14="http://schemas.microsoft.com/office/powerpoint/2010/main" val="2701280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C3564-B7A6-4ECD-8A4F-725315D74206}" type="slidenum">
              <a:rPr kumimoji="0" lang="en-GB" alt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3100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966788" y="1069975"/>
            <a:ext cx="5138737" cy="28908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707264" y="4121161"/>
            <a:ext cx="5658089" cy="43116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GB" sz="1100" b="0" i="0" u="none" strike="noStrike" cap="none" dirty="0" smtClean="0">
              <a:solidFill>
                <a:schemeClr val="dk1"/>
              </a:solidFill>
              <a:latin typeface="Calibri"/>
              <a:ea typeface="Calibri"/>
              <a:cs typeface="Calibri"/>
              <a:sym typeface="Calibri"/>
            </a:endParaRPr>
          </a:p>
        </p:txBody>
      </p:sp>
      <p:sp>
        <p:nvSpPr>
          <p:cNvPr id="415" name="Shape 415"/>
          <p:cNvSpPr txBox="1">
            <a:spLocks noGrp="1"/>
          </p:cNvSpPr>
          <p:nvPr>
            <p:ph type="sldNum" idx="12"/>
          </p:nvPr>
        </p:nvSpPr>
        <p:spPr>
          <a:xfrm>
            <a:off x="4006177" y="8133792"/>
            <a:ext cx="3064798" cy="429658"/>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160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A2E34-6ED5-4599-AAB8-FCB760785C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279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05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rgbClr val="7030A0"/>
                </a:solidFill>
              </a:rPr>
              <a:t>TIMING: </a:t>
            </a:r>
            <a:r>
              <a:rPr lang="en-GB" b="0" baseline="0" dirty="0" smtClean="0">
                <a:solidFill>
                  <a:srgbClr val="7030A0"/>
                </a:solidFill>
              </a:rPr>
              <a:t>3mins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PURPOSE OF SLIDE</a:t>
            </a:r>
            <a:r>
              <a:rPr lang="en-GB" baseline="0" dirty="0" smtClean="0"/>
              <a:t>: to give another example of how the partnership works using the skills and experience of staff and students, and how students are empowered to take action to solve problems and support their community.  It also provides a chance to positively highlight the </a:t>
            </a:r>
            <a:r>
              <a:rPr lang="en-GB" b="1" baseline="0" dirty="0" smtClean="0"/>
              <a:t>Draw the Line campaign, </a:t>
            </a:r>
            <a:r>
              <a:rPr lang="en-GB" baseline="0" dirty="0" smtClean="0"/>
              <a:t>on line reporting form and safety support from campus police and LUU Advice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KEY</a:t>
            </a:r>
            <a:r>
              <a:rPr lang="en-GB" b="1" baseline="0" dirty="0" smtClean="0"/>
              <a:t> MESSAGES: </a:t>
            </a:r>
            <a:r>
              <a:rPr lang="en-GB" b="0" baseline="0" dirty="0" smtClean="0"/>
              <a:t>the student voice is important and will result in positive change – harassment is not acceptable – report it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A2E34-6ED5-4599-AAB8-FCB760785C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838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261209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A2E34-6ED5-4599-AAB8-FCB760785C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31193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4F6F6-DCF7-4960-9BFE-EB240346304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4741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A2E34-6ED5-4599-AAB8-FCB760785C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6242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21535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24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54D00924-1B6B-4C37-AAE7-44AD72EB5005}" type="slidenum">
              <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9811" name="Rectangle 2"/>
          <p:cNvSpPr>
            <a:spLocks noGrp="1" noRot="1" noChangeAspect="1" noChangeArrowheads="1" noTextEdit="1"/>
          </p:cNvSpPr>
          <p:nvPr>
            <p:ph type="sldImg"/>
          </p:nvPr>
        </p:nvSpPr>
        <p:spPr>
          <a:xfrm>
            <a:off x="685800" y="1143000"/>
            <a:ext cx="5486400" cy="3086100"/>
          </a:xfrm>
          <a:ln/>
        </p:spPr>
      </p:sp>
      <p:sp>
        <p:nvSpPr>
          <p:cNvPr id="119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endParaRPr lang="en-US" altLang="en-US" dirty="0" smtClean="0">
              <a:latin typeface="Arial" pitchFamily="34" charset="0"/>
            </a:endParaRPr>
          </a:p>
        </p:txBody>
      </p:sp>
    </p:spTree>
    <p:extLst>
      <p:ext uri="{BB962C8B-B14F-4D97-AF65-F5344CB8AC3E}">
        <p14:creationId xmlns:p14="http://schemas.microsoft.com/office/powerpoint/2010/main" val="194965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425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A2E34-6ED5-4599-AAB8-FCB760785C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48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461901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374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93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089AB-5FB7-4352-8084-B6AF25B2A3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310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101600" y="76200"/>
            <a:ext cx="119888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algn="ctr" fontAlgn="base">
              <a:spcBef>
                <a:spcPct val="0"/>
              </a:spcBef>
              <a:spcAft>
                <a:spcPct val="0"/>
              </a:spcAft>
            </a:pPr>
            <a:endParaRPr lang="en-US" altLang="en-US" sz="2400">
              <a:solidFill>
                <a:srgbClr val="8D010F"/>
              </a:solidFill>
              <a:latin typeface="Times" pitchFamily="18" charset="0"/>
            </a:endParaRPr>
          </a:p>
        </p:txBody>
      </p:sp>
      <p:sp>
        <p:nvSpPr>
          <p:cNvPr id="6" name="Line 9"/>
          <p:cNvSpPr>
            <a:spLocks noChangeShapeType="1"/>
          </p:cNvSpPr>
          <p:nvPr/>
        </p:nvSpPr>
        <p:spPr bwMode="white">
          <a:xfrm>
            <a:off x="268821" y="1341438"/>
            <a:ext cx="1161838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GB" sz="2000">
              <a:solidFill>
                <a:srgbClr val="004269"/>
              </a:solidFill>
            </a:endParaRPr>
          </a:p>
        </p:txBody>
      </p:sp>
      <p:sp>
        <p:nvSpPr>
          <p:cNvPr id="7" name="Text Box 10"/>
          <p:cNvSpPr txBox="1">
            <a:spLocks noChangeArrowheads="1"/>
          </p:cNvSpPr>
          <p:nvPr/>
        </p:nvSpPr>
        <p:spPr bwMode="ltGray">
          <a:xfrm>
            <a:off x="474133" y="420693"/>
            <a:ext cx="6502400" cy="7381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fontAlgn="base">
              <a:spcBef>
                <a:spcPct val="0"/>
              </a:spcBef>
              <a:spcAft>
                <a:spcPct val="0"/>
              </a:spcAft>
            </a:pPr>
            <a:endParaRPr lang="en-GB" altLang="en-US" sz="1400" dirty="0">
              <a:solidFill>
                <a:prstClr val="white"/>
              </a:solidFill>
            </a:endParaRPr>
          </a:p>
        </p:txBody>
      </p:sp>
      <p:sp>
        <p:nvSpPr>
          <p:cNvPr id="43011" name="Rectangle 3"/>
          <p:cNvSpPr>
            <a:spLocks noGrp="1" noChangeArrowheads="1"/>
          </p:cNvSpPr>
          <p:nvPr>
            <p:ph type="ctrTitle"/>
          </p:nvPr>
        </p:nvSpPr>
        <p:spPr>
          <a:xfrm>
            <a:off x="465667" y="2565405"/>
            <a:ext cx="10363200" cy="549275"/>
          </a:xfrm>
        </p:spPr>
        <p:txBody>
          <a:bodyPr anchor="t">
            <a:spAutoFit/>
          </a:bodyPr>
          <a:lstStyle>
            <a:lvl1pPr>
              <a:defRPr sz="3600">
                <a:solidFill>
                  <a:schemeClr val="bg1"/>
                </a:solidFill>
              </a:defRPr>
            </a:lvl1pPr>
          </a:lstStyle>
          <a:p>
            <a:pPr lvl="0"/>
            <a:r>
              <a:rPr lang="en-US" altLang="en-US" noProof="0" smtClean="0"/>
              <a:t>Click to edit Master title style</a:t>
            </a:r>
            <a:endParaRPr lang="en-GB" altLang="en-US" noProof="0" smtClean="0"/>
          </a:p>
        </p:txBody>
      </p:sp>
      <p:sp>
        <p:nvSpPr>
          <p:cNvPr id="43012" name="Rectangle 4"/>
          <p:cNvSpPr>
            <a:spLocks noGrp="1" noChangeArrowheads="1"/>
          </p:cNvSpPr>
          <p:nvPr>
            <p:ph type="subTitle" idx="1"/>
          </p:nvPr>
        </p:nvSpPr>
        <p:spPr bwMode="ltGray">
          <a:xfrm>
            <a:off x="469904" y="3990980"/>
            <a:ext cx="7192433" cy="519113"/>
          </a:xfrm>
          <a:extLst>
            <a:ext uri="{909E8E84-426E-40DD-AFC4-6F175D3DCCD1}">
              <a14:hiddenFill xmlns:a14="http://schemas.microsoft.com/office/drawing/2010/main">
                <a:solidFill>
                  <a:schemeClr val="tx1"/>
                </a:solidFill>
              </a14:hiddenFill>
            </a:ext>
          </a:extLst>
        </p:spPr>
        <p:txBody>
          <a:bodyPr/>
          <a:lstStyle>
            <a:lvl1pPr>
              <a:defRPr sz="2000">
                <a:solidFill>
                  <a:schemeClr val="bg1"/>
                </a:solidFill>
              </a:defRPr>
            </a:lvl1pPr>
          </a:lstStyle>
          <a:p>
            <a:pPr lvl="0"/>
            <a:r>
              <a:rPr lang="en-US" altLang="en-US" noProof="0" smtClean="0"/>
              <a:t>Click to edit Master subtitle style</a:t>
            </a:r>
            <a:endParaRPr lang="en-GB" altLang="en-US" noProof="0" smtClean="0"/>
          </a:p>
        </p:txBody>
      </p:sp>
      <p:sp>
        <p:nvSpPr>
          <p:cNvPr id="8" name="Rectangle 5"/>
          <p:cNvSpPr>
            <a:spLocks noGrp="1" noChangeArrowheads="1"/>
          </p:cNvSpPr>
          <p:nvPr>
            <p:ph type="dt" sz="half" idx="10"/>
          </p:nvPr>
        </p:nvSpPr>
        <p:spPr>
          <a:xfrm>
            <a:off x="609600" y="6927850"/>
            <a:ext cx="2844800" cy="476250"/>
          </a:xfrm>
        </p:spPr>
        <p:txBody>
          <a:bodyPr/>
          <a:lstStyle>
            <a:lvl1pPr>
              <a:defRPr smtClean="0"/>
            </a:lvl1pPr>
          </a:lstStyle>
          <a:p>
            <a:pPr>
              <a:defRPr/>
            </a:pPr>
            <a:endParaRPr lang="en-GB" altLang="en-US">
              <a:solidFill>
                <a:srgbClr val="004269"/>
              </a:solidFill>
            </a:endParaRPr>
          </a:p>
        </p:txBody>
      </p:sp>
      <p:sp>
        <p:nvSpPr>
          <p:cNvPr id="9" name="Rectangle 6"/>
          <p:cNvSpPr>
            <a:spLocks noGrp="1" noChangeArrowheads="1"/>
          </p:cNvSpPr>
          <p:nvPr>
            <p:ph type="ftr" sz="quarter" idx="11"/>
          </p:nvPr>
        </p:nvSpPr>
        <p:spPr>
          <a:xfrm>
            <a:off x="4165600" y="6927850"/>
            <a:ext cx="3860800" cy="476250"/>
          </a:xfrm>
        </p:spPr>
        <p:txBody>
          <a:bodyPr/>
          <a:lstStyle>
            <a:lvl1pPr>
              <a:defRPr smtClean="0"/>
            </a:lvl1pPr>
          </a:lstStyle>
          <a:p>
            <a:pPr>
              <a:defRPr/>
            </a:pPr>
            <a:endParaRPr lang="en-GB" altLang="en-US">
              <a:solidFill>
                <a:srgbClr val="004269"/>
              </a:solidFill>
            </a:endParaRPr>
          </a:p>
        </p:txBody>
      </p:sp>
      <p:sp>
        <p:nvSpPr>
          <p:cNvPr id="10" name="Rectangle 7"/>
          <p:cNvSpPr>
            <a:spLocks noGrp="1" noChangeArrowheads="1"/>
          </p:cNvSpPr>
          <p:nvPr>
            <p:ph type="sldNum" sz="quarter" idx="12"/>
          </p:nvPr>
        </p:nvSpPr>
        <p:spPr>
          <a:xfrm>
            <a:off x="8737600" y="6927850"/>
            <a:ext cx="2844800" cy="476250"/>
          </a:xfrm>
        </p:spPr>
        <p:txBody>
          <a:bodyPr/>
          <a:lstStyle>
            <a:lvl1pPr>
              <a:defRPr smtClean="0"/>
            </a:lvl1pPr>
          </a:lstStyle>
          <a:p>
            <a:pPr>
              <a:defRPr/>
            </a:pPr>
            <a:fld id="{8D9BB30A-38DD-479B-8413-DB69F82336B5}"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150198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9F704-B1CF-48EE-8EC9-8EC7491209ED}"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348072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422280"/>
            <a:ext cx="2808816"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4135" y="422280"/>
            <a:ext cx="8227484"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B18968A-4B24-49D8-AEFA-7B9B980121B4}"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09609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33" y="422275"/>
            <a:ext cx="65024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4136" y="1665288"/>
            <a:ext cx="5518151"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5484" y="1665293"/>
            <a:ext cx="5518149"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195484" y="3916368"/>
            <a:ext cx="5518149"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65A63478-AB5C-46BA-8FFB-7F45A7799AA9}"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87272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4133" y="422275"/>
            <a:ext cx="65024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74136" y="1665288"/>
            <a:ext cx="5518151"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6195484" y="1665288"/>
            <a:ext cx="5518149" cy="4349750"/>
          </a:xfrm>
        </p:spPr>
        <p:txBody>
          <a:bodyPr/>
          <a:lstStyle/>
          <a:p>
            <a:pPr lvl="0"/>
            <a:r>
              <a:rPr lang="en-US" noProof="0" smtClean="0"/>
              <a:t>Click icon to add chart</a:t>
            </a:r>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D7DFB6B-2D42-4C7C-8202-BD02FDA01580}"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03186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74133" y="422275"/>
            <a:ext cx="65024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74135" y="1665288"/>
            <a:ext cx="11239500" cy="4349750"/>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9C08151-6231-498F-A860-F92425CA8651}"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9344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AFAA563-A036-4255-99D7-2D532294D7E2}"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715638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3205F95-73A1-4379-B9DB-ADA0A3B3269B}"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1648282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4136" y="1665288"/>
            <a:ext cx="5518151"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665288"/>
            <a:ext cx="5518149"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57B9E0-9E69-4A60-BFDF-BC59235D0B2C}"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4893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C8E28D7-3426-4033-8590-A2D797E35875}"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422603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246B126-B464-4EFD-85C5-634833E6692F}"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83461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3AA534-38CC-40EC-A4F4-87EE83A5D652}"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15462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FAACD98-0E0D-4FE2-8CFA-397AF622E95B}"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3277086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ltLang="en-US">
              <a:solidFill>
                <a:srgbClr val="004269"/>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solidFill>
                <a:srgbClr val="004269"/>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150E9C8-DE50-44C1-8C19-6B540CCAEBE0}" type="slidenum">
              <a:rPr lang="en-GB" altLang="en-US">
                <a:solidFill>
                  <a:srgbClr val="004269"/>
                </a:solidFill>
              </a:rPr>
              <a:pPr>
                <a:defRPr/>
              </a:pPr>
              <a:t>‹#›</a:t>
            </a:fld>
            <a:endParaRPr lang="en-GB" altLang="en-US">
              <a:solidFill>
                <a:srgbClr val="004269"/>
              </a:solidFill>
            </a:endParaRPr>
          </a:p>
        </p:txBody>
      </p:sp>
    </p:spTree>
    <p:extLst>
      <p:ext uri="{BB962C8B-B14F-4D97-AF65-F5344CB8AC3E}">
        <p14:creationId xmlns:p14="http://schemas.microsoft.com/office/powerpoint/2010/main" val="286561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body" idx="1"/>
          </p:nvPr>
        </p:nvSpPr>
        <p:spPr bwMode="auto">
          <a:xfrm>
            <a:off x="474135" y="1665288"/>
            <a:ext cx="112395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Rectangle 4"/>
          <p:cNvSpPr>
            <a:spLocks noGrp="1" noChangeArrowheads="1"/>
          </p:cNvSpPr>
          <p:nvPr>
            <p:ph type="title"/>
          </p:nvPr>
        </p:nvSpPr>
        <p:spPr bwMode="ltGray">
          <a:xfrm>
            <a:off x="474133" y="422275"/>
            <a:ext cx="6502400" cy="7381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dirty="0" smtClean="0"/>
              <a:t>Click to edit Master title style</a:t>
            </a:r>
            <a:endParaRPr lang="en-GB" altLang="en-US" dirty="0" smtClean="0"/>
          </a:p>
        </p:txBody>
      </p:sp>
      <p:sp>
        <p:nvSpPr>
          <p:cNvPr id="41989" name="Rectangle 5"/>
          <p:cNvSpPr>
            <a:spLocks noGrp="1" noChangeArrowheads="1"/>
          </p:cNvSpPr>
          <p:nvPr>
            <p:ph type="dt" sz="half" idx="2"/>
          </p:nvPr>
        </p:nvSpPr>
        <p:spPr bwMode="auto">
          <a:xfrm>
            <a:off x="914400" y="694848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400" smtClean="0">
                <a:latin typeface="Times" pitchFamily="18" charset="0"/>
              </a:defRPr>
            </a:lvl1pPr>
          </a:lstStyle>
          <a:p>
            <a:pPr fontAlgn="base">
              <a:spcAft>
                <a:spcPct val="0"/>
              </a:spcAft>
              <a:defRPr/>
            </a:pPr>
            <a:endParaRPr lang="en-GB" altLang="en-US">
              <a:solidFill>
                <a:srgbClr val="004269"/>
              </a:solidFill>
            </a:endParaRPr>
          </a:p>
        </p:txBody>
      </p:sp>
      <p:sp>
        <p:nvSpPr>
          <p:cNvPr id="41990" name="Rectangle 6"/>
          <p:cNvSpPr>
            <a:spLocks noGrp="1" noChangeArrowheads="1"/>
          </p:cNvSpPr>
          <p:nvPr>
            <p:ph type="ftr" sz="quarter" idx="3"/>
          </p:nvPr>
        </p:nvSpPr>
        <p:spPr bwMode="auto">
          <a:xfrm>
            <a:off x="4165600" y="6948488"/>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defRPr sz="1400" smtClean="0">
                <a:latin typeface="Times" pitchFamily="18" charset="0"/>
              </a:defRPr>
            </a:lvl1pPr>
          </a:lstStyle>
          <a:p>
            <a:pPr fontAlgn="base">
              <a:spcAft>
                <a:spcPct val="0"/>
              </a:spcAft>
              <a:defRPr/>
            </a:pPr>
            <a:endParaRPr lang="en-GB" altLang="en-US">
              <a:solidFill>
                <a:srgbClr val="004269"/>
              </a:solidFill>
            </a:endParaRPr>
          </a:p>
        </p:txBody>
      </p:sp>
      <p:sp>
        <p:nvSpPr>
          <p:cNvPr id="41991" name="Rectangle 7"/>
          <p:cNvSpPr>
            <a:spLocks noGrp="1" noChangeArrowheads="1"/>
          </p:cNvSpPr>
          <p:nvPr>
            <p:ph type="sldNum" sz="quarter" idx="4"/>
          </p:nvPr>
        </p:nvSpPr>
        <p:spPr bwMode="auto">
          <a:xfrm>
            <a:off x="8737600" y="6948488"/>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400" smtClean="0">
                <a:latin typeface="Times" pitchFamily="18" charset="0"/>
              </a:defRPr>
            </a:lvl1pPr>
          </a:lstStyle>
          <a:p>
            <a:pPr fontAlgn="base">
              <a:spcAft>
                <a:spcPct val="0"/>
              </a:spcAft>
              <a:defRPr/>
            </a:pPr>
            <a:fld id="{8F8ECB74-A55D-4008-BDA1-1D81BCC26A6D}" type="slidenum">
              <a:rPr lang="en-GB" altLang="en-US">
                <a:solidFill>
                  <a:srgbClr val="004269"/>
                </a:solidFill>
              </a:rPr>
              <a:pPr fontAlgn="base">
                <a:spcAft>
                  <a:spcPct val="0"/>
                </a:spcAft>
                <a:defRPr/>
              </a:pPr>
              <a:t>‹#›</a:t>
            </a:fld>
            <a:endParaRPr lang="en-GB" altLang="en-US">
              <a:solidFill>
                <a:srgbClr val="004269"/>
              </a:solidFill>
            </a:endParaRPr>
          </a:p>
        </p:txBody>
      </p:sp>
      <p:sp>
        <p:nvSpPr>
          <p:cNvPr id="1033" name="Line 10"/>
          <p:cNvSpPr>
            <a:spLocks noChangeShapeType="1"/>
          </p:cNvSpPr>
          <p:nvPr/>
        </p:nvSpPr>
        <p:spPr bwMode="white">
          <a:xfrm>
            <a:off x="268821" y="1600200"/>
            <a:ext cx="1161838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GB" sz="2000">
              <a:solidFill>
                <a:srgbClr val="004269"/>
              </a:solidFill>
            </a:endParaRPr>
          </a:p>
        </p:txBody>
      </p:sp>
      <p:sp>
        <p:nvSpPr>
          <p:cNvPr id="11" name="Rectangle 7"/>
          <p:cNvSpPr>
            <a:spLocks noChangeArrowheads="1"/>
          </p:cNvSpPr>
          <p:nvPr/>
        </p:nvSpPr>
        <p:spPr bwMode="ltGray">
          <a:xfrm>
            <a:off x="58212" y="41276"/>
            <a:ext cx="12039600" cy="1258887"/>
          </a:xfrm>
          <a:prstGeom prst="rect">
            <a:avLst/>
          </a:prstGeom>
          <a:solidFill>
            <a:srgbClr val="0042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defRPr>
            </a:lvl9pPr>
          </a:lstStyle>
          <a:p>
            <a:pPr algn="ctr" fontAlgn="base">
              <a:spcBef>
                <a:spcPct val="0"/>
              </a:spcBef>
              <a:spcAft>
                <a:spcPct val="0"/>
              </a:spcAft>
            </a:pPr>
            <a:endParaRPr lang="en-US" altLang="en-US" sz="2400">
              <a:solidFill>
                <a:srgbClr val="8D010F"/>
              </a:solidFill>
              <a:latin typeface="Times" pitchFamily="18" charset="0"/>
            </a:endParaRPr>
          </a:p>
        </p:txBody>
      </p:sp>
      <p:pic>
        <p:nvPicPr>
          <p:cNvPr id="2" name="Picture 1"/>
          <p:cNvPicPr>
            <a:picLocks noChangeAspect="1"/>
          </p:cNvPicPr>
          <p:nvPr userDrawn="1"/>
        </p:nvPicPr>
        <p:blipFill>
          <a:blip r:embed="rId16"/>
          <a:stretch>
            <a:fillRect/>
          </a:stretch>
        </p:blipFill>
        <p:spPr>
          <a:xfrm>
            <a:off x="9405388" y="364596"/>
            <a:ext cx="2280102" cy="652329"/>
          </a:xfrm>
          <a:prstGeom prst="rect">
            <a:avLst/>
          </a:prstGeom>
        </p:spPr>
      </p:pic>
      <p:pic>
        <p:nvPicPr>
          <p:cNvPr id="3" name="Picture 2"/>
          <p:cNvPicPr>
            <a:picLocks noChangeAspect="1"/>
          </p:cNvPicPr>
          <p:nvPr userDrawn="1"/>
        </p:nvPicPr>
        <p:blipFill>
          <a:blip r:embed="rId17"/>
          <a:stretch>
            <a:fillRect/>
          </a:stretch>
        </p:blipFill>
        <p:spPr>
          <a:xfrm>
            <a:off x="399992" y="349105"/>
            <a:ext cx="5121084" cy="951058"/>
          </a:xfrm>
          <a:prstGeom prst="rect">
            <a:avLst/>
          </a:prstGeom>
        </p:spPr>
      </p:pic>
    </p:spTree>
    <p:extLst>
      <p:ext uri="{BB962C8B-B14F-4D97-AF65-F5344CB8AC3E}">
        <p14:creationId xmlns:p14="http://schemas.microsoft.com/office/powerpoint/2010/main" val="3822910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algn="l" rtl="0" eaLnBrk="1" fontAlgn="base" hangingPunct="1">
        <a:spcBef>
          <a:spcPct val="0"/>
        </a:spcBef>
        <a:spcAft>
          <a:spcPct val="40000"/>
        </a:spcAft>
        <a:defRPr sz="2400">
          <a:solidFill>
            <a:schemeClr val="tx1"/>
          </a:solidFill>
          <a:latin typeface="+mn-lt"/>
          <a:ea typeface="+mn-ea"/>
          <a:cs typeface="+mn-cs"/>
        </a:defRPr>
      </a:lvl1pPr>
      <a:lvl2pPr marL="271463" indent="-269875" algn="l" rtl="0" eaLnBrk="1" fontAlgn="base" hangingPunct="1">
        <a:spcBef>
          <a:spcPct val="0"/>
        </a:spcBef>
        <a:spcAft>
          <a:spcPct val="40000"/>
        </a:spcAft>
        <a:buChar char="•"/>
        <a:defRPr sz="2000">
          <a:solidFill>
            <a:schemeClr val="tx1"/>
          </a:solidFill>
          <a:latin typeface="+mn-lt"/>
        </a:defRPr>
      </a:lvl2pPr>
      <a:lvl3pPr marL="542925" indent="-269875" algn="l" rtl="0" eaLnBrk="1" fontAlgn="base" hangingPunct="1">
        <a:spcBef>
          <a:spcPct val="0"/>
        </a:spcBef>
        <a:spcAft>
          <a:spcPct val="40000"/>
        </a:spcAft>
        <a:buChar char="•"/>
        <a:defRPr sz="2000">
          <a:solidFill>
            <a:schemeClr val="tx1"/>
          </a:solidFill>
          <a:latin typeface="+mn-lt"/>
        </a:defRPr>
      </a:lvl3pPr>
      <a:lvl4pPr marL="809625" indent="-265113" algn="l" rtl="0" eaLnBrk="1" fontAlgn="base" hangingPunct="1">
        <a:spcBef>
          <a:spcPct val="0"/>
        </a:spcBef>
        <a:spcAft>
          <a:spcPct val="40000"/>
        </a:spcAft>
        <a:buChar char="•"/>
        <a:defRPr sz="2000">
          <a:solidFill>
            <a:schemeClr val="tx1"/>
          </a:solidFill>
          <a:latin typeface="+mn-lt"/>
        </a:defRPr>
      </a:lvl4pPr>
      <a:lvl5pPr marL="1081088" indent="-269875" algn="l" rtl="0" eaLnBrk="1" fontAlgn="base" hangingPunct="1">
        <a:spcBef>
          <a:spcPct val="0"/>
        </a:spcBef>
        <a:spcAft>
          <a:spcPct val="40000"/>
        </a:spcAft>
        <a:buChar char="•"/>
        <a:defRPr sz="2000">
          <a:solidFill>
            <a:schemeClr val="tx1"/>
          </a:solidFill>
          <a:latin typeface="+mn-lt"/>
        </a:defRPr>
      </a:lvl5pPr>
      <a:lvl6pPr marL="1538288" indent="-269875" algn="l" rtl="0" eaLnBrk="1" fontAlgn="base" hangingPunct="1">
        <a:spcBef>
          <a:spcPct val="0"/>
        </a:spcBef>
        <a:spcAft>
          <a:spcPct val="40000"/>
        </a:spcAft>
        <a:buChar char="•"/>
        <a:defRPr sz="2000">
          <a:solidFill>
            <a:schemeClr val="tx1"/>
          </a:solidFill>
          <a:latin typeface="+mn-lt"/>
        </a:defRPr>
      </a:lvl6pPr>
      <a:lvl7pPr marL="1995488" indent="-269875" algn="l" rtl="0" eaLnBrk="1" fontAlgn="base" hangingPunct="1">
        <a:spcBef>
          <a:spcPct val="0"/>
        </a:spcBef>
        <a:spcAft>
          <a:spcPct val="40000"/>
        </a:spcAft>
        <a:buChar char="•"/>
        <a:defRPr sz="2000">
          <a:solidFill>
            <a:schemeClr val="tx1"/>
          </a:solidFill>
          <a:latin typeface="+mn-lt"/>
        </a:defRPr>
      </a:lvl7pPr>
      <a:lvl8pPr marL="2452688" indent="-269875" algn="l" rtl="0" eaLnBrk="1" fontAlgn="base" hangingPunct="1">
        <a:spcBef>
          <a:spcPct val="0"/>
        </a:spcBef>
        <a:spcAft>
          <a:spcPct val="40000"/>
        </a:spcAft>
        <a:buChar char="•"/>
        <a:defRPr sz="2000">
          <a:solidFill>
            <a:schemeClr val="tx1"/>
          </a:solidFill>
          <a:latin typeface="+mn-lt"/>
        </a:defRPr>
      </a:lvl8pPr>
      <a:lvl9pPr marL="2909888" indent="-269875" algn="l" rtl="0" eaLnBrk="1" fontAlgn="base" hangingPunct="1">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b.3cdn.net/nefoundation/8984c5089d5c2285ee_t4m6bhqq5.pdf" TargetMode="External"/><Relationship Id="rId4" Type="http://schemas.openxmlformats.org/officeDocument/2006/relationships/hyperlink" Target="https://issuu.com/neweconomicsfoundation/docs/five_ways_to_well-be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luu.org.uk/clubs-and-societies/welfare/"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s://www.luu.org.uk/mind-matters/" TargetMode="External"/><Relationship Id="rId9" Type="http://schemas.openxmlformats.org/officeDocument/2006/relationships/image" Target="../media/image16.jp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hyperlink" Target="mailto:R.Hurrell@leeds.ac.u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luu.org.uk/student-help-support" TargetMode="External"/><Relationship Id="rId5" Type="http://schemas.openxmlformats.org/officeDocument/2006/relationships/hyperlink" Target="https://xforms.leeds.ac.uk/forms/form/1060/en/online_reporting_form" TargetMode="External"/><Relationship Id="rId4" Type="http://schemas.openxmlformats.org/officeDocument/2006/relationships/hyperlink" Target="https://www.luu.org.uk/student-help-support/hate-crime-reporting-project/" TargetMode="External"/><Relationship Id="rId9"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hyperlink" Target="mailto:security@leeds.ac.u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students.leeds.ac.uk/" TargetMode="External"/><Relationship Id="rId5" Type="http://schemas.openxmlformats.org/officeDocument/2006/relationships/hyperlink" Target="http://www.leedsth.nhs.uk/a-z-of-services/emergency-medicine/" TargetMode="External"/><Relationship Id="rId4" Type="http://schemas.openxmlformats.org/officeDocument/2006/relationships/hyperlink" Target="https://www.police.uk/contac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bigwhitewall.com/" TargetMode="External"/><Relationship Id="rId4" Type="http://schemas.openxmlformats.org/officeDocument/2006/relationships/hyperlink" Target="https://www.bigwhitewall.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16.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3.png"/><Relationship Id="rId2" Type="http://schemas.openxmlformats.org/officeDocument/2006/relationships/slideLayout" Target="../slideLayouts/slideLayout6.xml"/><Relationship Id="rId16" Type="http://schemas.openxmlformats.org/officeDocument/2006/relationships/image" Target="../media/image32.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hyperlink" Target="https://students.leeds.ac.uk/feelingathom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udents.leeds.ac.uk/info/100002/big_white_wall_resources_and_self_help" TargetMode="External"/><Relationship Id="rId3" Type="http://schemas.openxmlformats.org/officeDocument/2006/relationships/hyperlink" Target="https://library.leeds.ac.uk/info/1401/academic_skills" TargetMode="External"/><Relationship Id="rId7" Type="http://schemas.openxmlformats.org/officeDocument/2006/relationships/hyperlink" Target="https://www.luu.org.uk/"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leeds.nightline.ac.uk/" TargetMode="External"/><Relationship Id="rId11" Type="http://schemas.openxmlformats.org/officeDocument/2006/relationships/hyperlink" Target="http://students.leeds.ac.uk/disabledstudents" TargetMode="External"/><Relationship Id="rId5" Type="http://schemas.openxmlformats.org/officeDocument/2006/relationships/hyperlink" Target="http://unichaplaincy.org.uk/" TargetMode="External"/><Relationship Id="rId10" Type="http://schemas.openxmlformats.org/officeDocument/2006/relationships/hyperlink" Target="https://sport.leeds.ac.uk/sport/get-out-get-active/" TargetMode="External"/><Relationship Id="rId4" Type="http://schemas.openxmlformats.org/officeDocument/2006/relationships/hyperlink" Target="http://students.leeds.ac.uk/info/100001/counselling_and_wellbeing" TargetMode="External"/><Relationship Id="rId9" Type="http://schemas.openxmlformats.org/officeDocument/2006/relationships/hyperlink" Target="https://students.leeds.ac.uk/feelingathom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ymedia.leeds.ac.uk/Mediasite/Play/159bdbef87db43048b0542e05657aa081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oxforddictionar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who.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students.leeds.ac.u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luu.org.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tudents.leeds.ac.uk/counsellingandwellbein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s.leeds.ac.uk/settingupyoursuppor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tudents.leeds.ac.uk/disabledstudents" TargetMode="External"/><Relationship Id="rId4" Type="http://schemas.openxmlformats.org/officeDocument/2006/relationships/hyperlink" Target="mailto:disability@leeds.ac.u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udents.leeds.ac.uk/fundsandscholarships" TargetMode="External"/><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hyperlink" Target="https://www.luu.org.uk/student-help-support" TargetMode="External"/><Relationship Id="rId4" Type="http://schemas.openxmlformats.org/officeDocument/2006/relationships/hyperlink" Target="mailto:funding@leeds.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Line 4"/>
          <p:cNvSpPr>
            <a:spLocks noChangeShapeType="1"/>
          </p:cNvSpPr>
          <p:nvPr/>
        </p:nvSpPr>
        <p:spPr bwMode="white">
          <a:xfrm>
            <a:off x="1725618" y="1341438"/>
            <a:ext cx="8713787"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defRPr/>
            </a:pPr>
            <a:endParaRPr lang="en-GB" sz="2000" dirty="0">
              <a:solidFill>
                <a:srgbClr val="004269"/>
              </a:solidFill>
              <a:latin typeface="Arial"/>
            </a:endParaRPr>
          </a:p>
        </p:txBody>
      </p:sp>
      <p:sp>
        <p:nvSpPr>
          <p:cNvPr id="3077" name="Text Box 5"/>
          <p:cNvSpPr txBox="1">
            <a:spLocks noChangeArrowheads="1"/>
          </p:cNvSpPr>
          <p:nvPr/>
        </p:nvSpPr>
        <p:spPr bwMode="ltGray">
          <a:xfrm>
            <a:off x="1995978" y="482194"/>
            <a:ext cx="4876800" cy="73818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36000" anchor="b"/>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defRPr sz="2000">
                <a:solidFill>
                  <a:schemeClr val="tx1"/>
                </a:solidFill>
                <a:latin typeface="Arial" charset="0"/>
              </a:defRPr>
            </a:lvl6pPr>
            <a:lvl7pPr marL="2971800" indent="-228600" eaLnBrk="0" fontAlgn="base" hangingPunct="0">
              <a:spcBef>
                <a:spcPct val="20000"/>
              </a:spcBef>
              <a:spcAft>
                <a:spcPct val="0"/>
              </a:spcAft>
              <a:defRPr sz="2000">
                <a:solidFill>
                  <a:schemeClr val="tx1"/>
                </a:solidFill>
                <a:latin typeface="Arial" charset="0"/>
              </a:defRPr>
            </a:lvl7pPr>
            <a:lvl8pPr marL="3429000" indent="-228600" eaLnBrk="0" fontAlgn="base" hangingPunct="0">
              <a:spcBef>
                <a:spcPct val="20000"/>
              </a:spcBef>
              <a:spcAft>
                <a:spcPct val="0"/>
              </a:spcAft>
              <a:defRPr sz="2000">
                <a:solidFill>
                  <a:schemeClr val="tx1"/>
                </a:solidFill>
                <a:latin typeface="Arial" charset="0"/>
              </a:defRPr>
            </a:lvl8pPr>
            <a:lvl9pPr marL="3886200" indent="-228600" eaLnBrk="0" fontAlgn="base" hangingPunct="0">
              <a:spcBef>
                <a:spcPct val="20000"/>
              </a:spcBef>
              <a:spcAft>
                <a:spcPct val="0"/>
              </a:spcAft>
              <a:defRPr sz="2000">
                <a:solidFill>
                  <a:schemeClr val="tx1"/>
                </a:solidFill>
                <a:latin typeface="Arial" charset="0"/>
              </a:defRPr>
            </a:lvl9pPr>
          </a:lstStyle>
          <a:p>
            <a:pPr fontAlgn="base">
              <a:spcBef>
                <a:spcPct val="0"/>
              </a:spcBef>
              <a:spcAft>
                <a:spcPct val="0"/>
              </a:spcAft>
              <a:defRPr/>
            </a:pPr>
            <a:endParaRPr lang="en-GB" altLang="en-US" sz="2800" dirty="0">
              <a:solidFill>
                <a:prstClr val="white"/>
              </a:solidFill>
            </a:endParaRPr>
          </a:p>
        </p:txBody>
      </p:sp>
      <p:sp>
        <p:nvSpPr>
          <p:cNvPr id="3078" name="Rectangle 6"/>
          <p:cNvSpPr>
            <a:spLocks noGrp="1" noChangeArrowheads="1"/>
          </p:cNvSpPr>
          <p:nvPr>
            <p:ph type="ctrTitle"/>
          </p:nvPr>
        </p:nvSpPr>
        <p:spPr>
          <a:xfrm>
            <a:off x="469904" y="361137"/>
            <a:ext cx="10363200" cy="769441"/>
          </a:xfrm>
          <a:solidFill>
            <a:schemeClr val="accent2"/>
          </a:solidFill>
        </p:spPr>
        <p:txBody>
          <a:bodyPr/>
          <a:lstStyle/>
          <a:p>
            <a:r>
              <a:rPr lang="en-US" dirty="0" smtClean="0">
                <a:solidFill>
                  <a:schemeClr val="bg1"/>
                </a:solidFill>
              </a:rPr>
              <a:t/>
            </a:r>
            <a:br>
              <a:rPr lang="en-US" dirty="0" smtClean="0">
                <a:solidFill>
                  <a:schemeClr val="bg1"/>
                </a:solidFill>
              </a:rPr>
            </a:br>
            <a:endParaRPr lang="en-GB" altLang="en-US" sz="1400" dirty="0">
              <a:solidFill>
                <a:schemeClr val="bg1"/>
              </a:solidFill>
            </a:endParaRPr>
          </a:p>
        </p:txBody>
      </p:sp>
      <p:sp>
        <p:nvSpPr>
          <p:cNvPr id="3079" name="Rectangle 7"/>
          <p:cNvSpPr>
            <a:spLocks noGrp="1" noChangeArrowheads="1"/>
          </p:cNvSpPr>
          <p:nvPr>
            <p:ph type="subTitle" idx="1"/>
          </p:nvPr>
        </p:nvSpPr>
        <p:spPr>
          <a:xfrm>
            <a:off x="1214587" y="5063585"/>
            <a:ext cx="8105833" cy="1600438"/>
          </a:xfrm>
          <a:solidFill>
            <a:schemeClr val="accent2"/>
          </a:solidFill>
        </p:spPr>
        <p:txBody>
          <a:bodyPr wrap="square">
            <a:spAutoFit/>
          </a:bodyPr>
          <a:lstStyle/>
          <a:p>
            <a:endParaRPr lang="en-GB" altLang="en-US" b="1" dirty="0" smtClean="0"/>
          </a:p>
          <a:p>
            <a:r>
              <a:rPr lang="en-GB" altLang="en-US" dirty="0" smtClean="0"/>
              <a:t>Name</a:t>
            </a:r>
          </a:p>
          <a:p>
            <a:r>
              <a:rPr lang="en-GB" altLang="en-US" dirty="0" smtClean="0"/>
              <a:t>Job Title</a:t>
            </a:r>
          </a:p>
          <a:p>
            <a:endParaRPr lang="en-GB" altLang="en-US" b="1" dirty="0" smtClean="0"/>
          </a:p>
        </p:txBody>
      </p:sp>
      <p:sp>
        <p:nvSpPr>
          <p:cNvPr id="2" name="Slide Number Placeholder 1"/>
          <p:cNvSpPr>
            <a:spLocks noGrp="1"/>
          </p:cNvSpPr>
          <p:nvPr>
            <p:ph type="sldNum" sz="quarter" idx="12"/>
          </p:nvPr>
        </p:nvSpPr>
        <p:spPr/>
        <p:txBody>
          <a:bodyPr/>
          <a:lstStyle/>
          <a:p>
            <a:pPr>
              <a:defRPr/>
            </a:pPr>
            <a:fld id="{8D9BB30A-38DD-479B-8413-DB69F82336B5}" type="slidenum">
              <a:rPr lang="en-GB" altLang="en-US">
                <a:solidFill>
                  <a:srgbClr val="004269"/>
                </a:solidFill>
              </a:rPr>
              <a:pPr>
                <a:defRPr/>
              </a:pPr>
              <a:t>1</a:t>
            </a:fld>
            <a:endParaRPr lang="en-GB" altLang="en-US" dirty="0">
              <a:solidFill>
                <a:srgbClr val="004269"/>
              </a:solidFill>
            </a:endParaRPr>
          </a:p>
        </p:txBody>
      </p:sp>
      <p:sp>
        <p:nvSpPr>
          <p:cNvPr id="3" name="TextBox 2"/>
          <p:cNvSpPr txBox="1"/>
          <p:nvPr/>
        </p:nvSpPr>
        <p:spPr>
          <a:xfrm>
            <a:off x="1214587" y="3187123"/>
            <a:ext cx="8559800" cy="1631216"/>
          </a:xfrm>
          <a:prstGeom prst="rect">
            <a:avLst/>
          </a:prstGeom>
          <a:noFill/>
        </p:spPr>
        <p:txBody>
          <a:bodyPr wrap="square" rtlCol="0">
            <a:spAutoFit/>
          </a:bodyPr>
          <a:lstStyle/>
          <a:p>
            <a:pPr>
              <a:defRPr/>
            </a:pPr>
            <a:endParaRPr lang="en-GB" sz="2000" dirty="0">
              <a:solidFill>
                <a:prstClr val="white"/>
              </a:solidFill>
              <a:latin typeface="Arial"/>
            </a:endParaRPr>
          </a:p>
          <a:p>
            <a:pPr>
              <a:defRPr/>
            </a:pPr>
            <a:r>
              <a:rPr lang="en-GB" sz="2000" dirty="0">
                <a:solidFill>
                  <a:prstClr val="white"/>
                </a:solidFill>
                <a:latin typeface="Arial"/>
              </a:rPr>
              <a:t>An interactive session with information and activities to help you to:  </a:t>
            </a:r>
          </a:p>
          <a:p>
            <a:pPr>
              <a:defRPr/>
            </a:pPr>
            <a:endParaRPr lang="en-GB" sz="2000" dirty="0">
              <a:solidFill>
                <a:prstClr val="white"/>
              </a:solidFill>
              <a:latin typeface="Arial"/>
            </a:endParaRPr>
          </a:p>
          <a:p>
            <a:pPr marL="342900" indent="-342900">
              <a:buFont typeface="Arial" panose="020B0604020202020204" pitchFamily="34" charset="0"/>
              <a:buChar char="•"/>
              <a:defRPr/>
            </a:pPr>
            <a:r>
              <a:rPr lang="en-GB" sz="2000" dirty="0">
                <a:solidFill>
                  <a:prstClr val="white"/>
                </a:solidFill>
                <a:latin typeface="Arial"/>
              </a:rPr>
              <a:t>find out about your support network</a:t>
            </a:r>
          </a:p>
          <a:p>
            <a:pPr marL="342900" indent="-342900">
              <a:buFont typeface="Arial" panose="020B0604020202020204" pitchFamily="34" charset="0"/>
              <a:buChar char="•"/>
              <a:defRPr/>
            </a:pPr>
            <a:r>
              <a:rPr lang="en-GB" sz="2000" dirty="0">
                <a:solidFill>
                  <a:prstClr val="white"/>
                </a:solidFill>
                <a:latin typeface="Arial"/>
              </a:rPr>
              <a:t>take care of yourself and your student community</a:t>
            </a:r>
          </a:p>
        </p:txBody>
      </p:sp>
      <p:pic>
        <p:nvPicPr>
          <p:cNvPr id="5" name="Picture 4"/>
          <p:cNvPicPr>
            <a:picLocks noChangeAspect="1"/>
          </p:cNvPicPr>
          <p:nvPr/>
        </p:nvPicPr>
        <p:blipFill>
          <a:blip r:embed="rId3"/>
          <a:stretch>
            <a:fillRect/>
          </a:stretch>
        </p:blipFill>
        <p:spPr>
          <a:xfrm>
            <a:off x="9466712" y="413067"/>
            <a:ext cx="2286198" cy="652329"/>
          </a:xfrm>
          <a:prstGeom prst="rect">
            <a:avLst/>
          </a:prstGeom>
        </p:spPr>
      </p:pic>
      <p:sp>
        <p:nvSpPr>
          <p:cNvPr id="11" name="Rectangle 6"/>
          <p:cNvSpPr txBox="1">
            <a:spLocks noChangeArrowheads="1"/>
          </p:cNvSpPr>
          <p:nvPr/>
        </p:nvSpPr>
        <p:spPr bwMode="ltGray">
          <a:xfrm>
            <a:off x="1214587" y="1940505"/>
            <a:ext cx="7772400" cy="92333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sz="6000" kern="0" dirty="0" smtClean="0"/>
              <a:t>Support at Leeds</a:t>
            </a:r>
            <a:endParaRPr lang="en-GB" altLang="en-US" sz="6000" kern="0" dirty="0" smtClean="0"/>
          </a:p>
        </p:txBody>
      </p:sp>
    </p:spTree>
    <p:extLst>
      <p:ext uri="{BB962C8B-B14F-4D97-AF65-F5344CB8AC3E}">
        <p14:creationId xmlns:p14="http://schemas.microsoft.com/office/powerpoint/2010/main" val="2690539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3" name="Picture 2" descr="2 students in Global Community Tshirts  engaging with an elderly leeds resident during a volunteering activity" title="Photo"/>
          <p:cNvPicPr>
            <a:picLocks noChangeAspect="1"/>
          </p:cNvPicPr>
          <p:nvPr/>
        </p:nvPicPr>
        <p:blipFill rotWithShape="1">
          <a:blip r:embed="rId3" cstate="print">
            <a:extLst>
              <a:ext uri="{28A0092B-C50C-407E-A947-70E740481C1C}">
                <a14:useLocalDpi xmlns:a14="http://schemas.microsoft.com/office/drawing/2010/main" val="0"/>
              </a:ext>
            </a:extLst>
          </a:blip>
          <a:srcRect l="26751" t="25148" r="32673" b="27410"/>
          <a:stretch/>
        </p:blipFill>
        <p:spPr>
          <a:xfrm>
            <a:off x="9014973" y="4289623"/>
            <a:ext cx="2947030" cy="2292815"/>
          </a:xfrm>
          <a:prstGeom prst="rect">
            <a:avLst/>
          </a:prstGeom>
        </p:spPr>
      </p:pic>
      <p:sp>
        <p:nvSpPr>
          <p:cNvPr id="8" name="TextBox 7"/>
          <p:cNvSpPr txBox="1"/>
          <p:nvPr/>
        </p:nvSpPr>
        <p:spPr>
          <a:xfrm>
            <a:off x="515389" y="1535159"/>
            <a:ext cx="8788459" cy="461665"/>
          </a:xfrm>
          <a:prstGeom prst="rect">
            <a:avLst/>
          </a:prstGeom>
          <a:noFill/>
        </p:spPr>
        <p:txBody>
          <a:bodyPr wrap="square" rtlCol="0">
            <a:spAutoFit/>
          </a:bodyPr>
          <a:lstStyle/>
          <a:p>
            <a:r>
              <a:rPr lang="en-GB" sz="2400" b="1" dirty="0">
                <a:solidFill>
                  <a:prstClr val="black"/>
                </a:solidFill>
                <a:latin typeface="Arial"/>
                <a:ea typeface="Arial"/>
                <a:cs typeface="Arial"/>
                <a:sym typeface="Arial"/>
              </a:rPr>
              <a:t>Activities for </a:t>
            </a:r>
            <a:r>
              <a:rPr lang="en-GB" sz="2400" b="1" dirty="0">
                <a:solidFill>
                  <a:prstClr val="black"/>
                </a:solidFill>
                <a:latin typeface="Arial" panose="020B0604020202020204" pitchFamily="34" charset="0"/>
                <a:cs typeface="Arial" panose="020B0604020202020204" pitchFamily="34" charset="0"/>
              </a:rPr>
              <a:t>friendship, wellbeing </a:t>
            </a:r>
            <a:r>
              <a:rPr lang="en-GB" sz="2400" b="1" dirty="0" smtClean="0">
                <a:solidFill>
                  <a:prstClr val="black"/>
                </a:solidFill>
                <a:latin typeface="Arial" panose="020B0604020202020204" pitchFamily="34" charset="0"/>
                <a:cs typeface="Arial" panose="020B0604020202020204" pitchFamily="34" charset="0"/>
              </a:rPr>
              <a:t>and </a:t>
            </a:r>
            <a:r>
              <a:rPr lang="en-GB" sz="2400" b="1" dirty="0">
                <a:solidFill>
                  <a:prstClr val="black"/>
                </a:solidFill>
                <a:latin typeface="Arial" panose="020B0604020202020204" pitchFamily="34" charset="0"/>
                <a:cs typeface="Arial" panose="020B0604020202020204" pitchFamily="34" charset="0"/>
              </a:rPr>
              <a:t>health</a:t>
            </a:r>
            <a:endParaRPr lang="en-GB" b="1" dirty="0">
              <a:solidFill>
                <a:prstClr val="black"/>
              </a:solidFill>
              <a:latin typeface="Calibri"/>
            </a:endParaRPr>
          </a:p>
        </p:txBody>
      </p:sp>
      <p:sp>
        <p:nvSpPr>
          <p:cNvPr id="9" name="TextBox 8"/>
          <p:cNvSpPr txBox="1"/>
          <p:nvPr/>
        </p:nvSpPr>
        <p:spPr>
          <a:xfrm>
            <a:off x="515389" y="2141712"/>
            <a:ext cx="7822275" cy="2970044"/>
          </a:xfrm>
          <a:prstGeom prst="rect">
            <a:avLst/>
          </a:prstGeom>
          <a:noFill/>
        </p:spPr>
        <p:txBody>
          <a:bodyPr wrap="square" rtlCol="0">
            <a:spAutoFit/>
          </a:bodyPr>
          <a:lstStyle/>
          <a:p>
            <a:pPr>
              <a:buClr>
                <a:prstClr val="black"/>
              </a:buClr>
              <a:buSzPct val="25000"/>
            </a:pPr>
            <a:r>
              <a:rPr lang="en-GB" sz="2000" dirty="0">
                <a:solidFill>
                  <a:prstClr val="black"/>
                </a:solidFill>
                <a:latin typeface="Arial"/>
                <a:ea typeface="Arial"/>
                <a:cs typeface="Arial"/>
                <a:sym typeface="Arial"/>
                <a:hlinkClick r:id="rId4"/>
              </a:rPr>
              <a:t>Five Ways to Wellbeing</a:t>
            </a:r>
            <a:r>
              <a:rPr lang="en-GB" sz="2000" dirty="0">
                <a:solidFill>
                  <a:prstClr val="black"/>
                </a:solidFill>
                <a:latin typeface="Arial"/>
                <a:ea typeface="Arial"/>
                <a:cs typeface="Arial"/>
                <a:sym typeface="Arial"/>
              </a:rPr>
              <a:t>*</a:t>
            </a:r>
          </a:p>
          <a:p>
            <a:pPr marL="342891" indent="-342891">
              <a:spcBef>
                <a:spcPts val="600"/>
              </a:spcBef>
              <a:buClr>
                <a:prstClr val="black"/>
              </a:buClr>
              <a:buSzPct val="1000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sym typeface="Arial"/>
              </a:rPr>
              <a:t>Connect</a:t>
            </a:r>
          </a:p>
          <a:p>
            <a:pPr marL="342891" indent="-342891">
              <a:spcBef>
                <a:spcPts val="600"/>
              </a:spcBef>
              <a:buClr>
                <a:prstClr val="black"/>
              </a:buClr>
              <a:buSzPct val="1000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sym typeface="Arial"/>
              </a:rPr>
              <a:t>Be active</a:t>
            </a:r>
          </a:p>
          <a:p>
            <a:pPr marL="342891" indent="-342891">
              <a:spcBef>
                <a:spcPts val="600"/>
              </a:spcBef>
              <a:buClr>
                <a:prstClr val="black"/>
              </a:buClr>
              <a:buSzPct val="1000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sym typeface="Arial"/>
              </a:rPr>
              <a:t>Take notice (mindfulness)</a:t>
            </a:r>
          </a:p>
          <a:p>
            <a:pPr marL="342891" indent="-342891">
              <a:spcBef>
                <a:spcPts val="600"/>
              </a:spcBef>
              <a:buClr>
                <a:prstClr val="black"/>
              </a:buClr>
              <a:buSzPct val="1000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sym typeface="Arial"/>
              </a:rPr>
              <a:t>Keep learning</a:t>
            </a:r>
          </a:p>
          <a:p>
            <a:pPr marL="342891" indent="-342891">
              <a:spcBef>
                <a:spcPts val="600"/>
              </a:spcBef>
              <a:buClr>
                <a:prstClr val="black"/>
              </a:buClr>
              <a:buSzPct val="100000"/>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sym typeface="Arial"/>
              </a:rPr>
              <a:t>Give</a:t>
            </a:r>
          </a:p>
          <a:p>
            <a:pPr>
              <a:spcBef>
                <a:spcPts val="600"/>
              </a:spcBef>
              <a:buClr>
                <a:prstClr val="black"/>
              </a:buClr>
              <a:buSzPct val="25000"/>
            </a:pPr>
            <a:r>
              <a:rPr lang="en-GB" sz="1200" dirty="0">
                <a:solidFill>
                  <a:prstClr val="black"/>
                </a:solidFill>
                <a:latin typeface="Arial"/>
                <a:ea typeface="Arial"/>
                <a:cs typeface="Arial"/>
                <a:sym typeface="Arial"/>
                <a:hlinkClick r:id="rId5"/>
              </a:rPr>
              <a:t>*Five ways to wellbeing report</a:t>
            </a:r>
            <a:r>
              <a:rPr lang="en-GB" sz="1200" dirty="0">
                <a:solidFill>
                  <a:prstClr val="black"/>
                </a:solidFill>
                <a:latin typeface="Arial"/>
                <a:ea typeface="Arial"/>
                <a:cs typeface="Arial"/>
                <a:sym typeface="Arial"/>
              </a:rPr>
              <a:t> New Economics Foundation</a:t>
            </a:r>
            <a:endParaRPr lang="en-GB" sz="1200" dirty="0">
              <a:solidFill>
                <a:prstClr val="black"/>
              </a:solidFill>
              <a:latin typeface="Calibri"/>
            </a:endParaRPr>
          </a:p>
          <a:p>
            <a:pPr>
              <a:spcBef>
                <a:spcPts val="600"/>
              </a:spcBef>
              <a:buClr>
                <a:prstClr val="black"/>
              </a:buClr>
              <a:buSzPct val="25000"/>
            </a:pPr>
            <a:endParaRPr lang="en-GB" sz="2000" dirty="0">
              <a:solidFill>
                <a:prstClr val="black"/>
              </a:solidFill>
              <a:latin typeface="Arial"/>
              <a:ea typeface="Arial"/>
              <a:cs typeface="Arial"/>
              <a:sym typeface="Arial"/>
            </a:endParaRPr>
          </a:p>
        </p:txBody>
      </p:sp>
      <p:sp>
        <p:nvSpPr>
          <p:cNvPr id="11" name="Rectangle 10"/>
          <p:cNvSpPr/>
          <p:nvPr/>
        </p:nvSpPr>
        <p:spPr>
          <a:xfrm>
            <a:off x="515389" y="4935797"/>
            <a:ext cx="8071658" cy="1646641"/>
          </a:xfrm>
          <a:prstGeom prst="rect">
            <a:avLst/>
          </a:prstGeom>
          <a:solidFill>
            <a:schemeClr val="accent1">
              <a:lumMod val="20000"/>
              <a:lumOff val="80000"/>
            </a:schemeClr>
          </a:solidFill>
          <a:ln>
            <a:solidFill>
              <a:schemeClr val="bg1"/>
            </a:solidFill>
          </a:ln>
        </p:spPr>
        <p:txBody>
          <a:bodyPr wrap="square">
            <a:spAutoFit/>
          </a:bodyPr>
          <a:lstStyle/>
          <a:p>
            <a:pPr>
              <a:buClr>
                <a:prstClr val="black"/>
              </a:buClr>
              <a:buSzPct val="25000"/>
            </a:pPr>
            <a:r>
              <a:rPr lang="en-GB" sz="2000" b="1" dirty="0">
                <a:solidFill>
                  <a:prstClr val="black"/>
                </a:solidFill>
                <a:latin typeface="Arial"/>
                <a:ea typeface="Arial"/>
                <a:cs typeface="Arial"/>
                <a:sym typeface="Arial"/>
              </a:rPr>
              <a:t>Activity: Your way(s) to wellbeing</a:t>
            </a:r>
            <a:br>
              <a:rPr lang="en-GB" sz="2000" b="1" dirty="0">
                <a:solidFill>
                  <a:prstClr val="black"/>
                </a:solidFill>
                <a:latin typeface="Arial"/>
                <a:ea typeface="Arial"/>
                <a:cs typeface="Arial"/>
                <a:sym typeface="Arial"/>
              </a:rPr>
            </a:br>
            <a:endParaRPr lang="en-GB" sz="2000" b="1" dirty="0">
              <a:solidFill>
                <a:prstClr val="black"/>
              </a:solidFill>
              <a:latin typeface="Arial"/>
              <a:ea typeface="Arial"/>
              <a:cs typeface="Arial"/>
              <a:sym typeface="Arial"/>
            </a:endParaRPr>
          </a:p>
          <a:p>
            <a:pPr>
              <a:buClr>
                <a:prstClr val="black"/>
              </a:buClr>
              <a:buSzPct val="100000"/>
            </a:pPr>
            <a:r>
              <a:rPr lang="en-GB" sz="1900" dirty="0">
                <a:solidFill>
                  <a:prstClr val="black"/>
                </a:solidFill>
                <a:latin typeface="Arial"/>
                <a:ea typeface="Arial"/>
                <a:cs typeface="Arial"/>
                <a:sym typeface="Arial"/>
              </a:rPr>
              <a:t>Introduce yourself and share with a partner:</a:t>
            </a:r>
          </a:p>
          <a:p>
            <a:pPr marL="342891" indent="-342891">
              <a:buClr>
                <a:prstClr val="black"/>
              </a:buClr>
              <a:buSzPct val="100000"/>
              <a:buFont typeface="Arial" panose="020B0604020202020204" pitchFamily="34" charset="0"/>
              <a:buChar char="•"/>
            </a:pPr>
            <a:r>
              <a:rPr lang="en-GB" sz="1900" dirty="0">
                <a:solidFill>
                  <a:prstClr val="black"/>
                </a:solidFill>
                <a:latin typeface="Arial"/>
                <a:ea typeface="Arial"/>
                <a:cs typeface="Arial"/>
                <a:sym typeface="Arial"/>
              </a:rPr>
              <a:t>what you usually do for your wellbeing</a:t>
            </a:r>
          </a:p>
          <a:p>
            <a:pPr marL="342891" indent="-342891">
              <a:buClr>
                <a:prstClr val="black"/>
              </a:buClr>
              <a:buSzPct val="100000"/>
              <a:buFont typeface="Arial" panose="020B0604020202020204" pitchFamily="34" charset="0"/>
              <a:buChar char="•"/>
            </a:pPr>
            <a:r>
              <a:rPr lang="en-GB" sz="1900" dirty="0">
                <a:solidFill>
                  <a:prstClr val="black"/>
                </a:solidFill>
                <a:latin typeface="Arial"/>
                <a:ea typeface="Arial"/>
                <a:cs typeface="Arial"/>
                <a:sym typeface="Arial"/>
              </a:rPr>
              <a:t>what you could do/would like to do this year</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973" y="1591810"/>
            <a:ext cx="2947030" cy="2455858"/>
          </a:xfrm>
          <a:prstGeom prst="rect">
            <a:avLst/>
          </a:prstGeom>
        </p:spPr>
      </p:pic>
    </p:spTree>
    <p:extLst>
      <p:ext uri="{BB962C8B-B14F-4D97-AF65-F5344CB8AC3E}">
        <p14:creationId xmlns:p14="http://schemas.microsoft.com/office/powerpoint/2010/main" val="24298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10872" y="3337733"/>
            <a:ext cx="3149983" cy="2751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empower you to manage student life and meet challenges</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work with students to understand what’s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happening and what’s needed</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develop and provide support services and activities</a:t>
            </a:r>
          </a:p>
        </p:txBody>
      </p:sp>
      <p:grpSp>
        <p:nvGrpSpPr>
          <p:cNvPr id="2" name="Group 1"/>
          <p:cNvGrpSpPr/>
          <p:nvPr/>
        </p:nvGrpSpPr>
        <p:grpSpPr>
          <a:xfrm>
            <a:off x="3898669" y="2942705"/>
            <a:ext cx="4405746" cy="3666458"/>
            <a:chOff x="2291618" y="2914398"/>
            <a:chExt cx="4170586" cy="2931228"/>
          </a:xfrm>
        </p:grpSpPr>
        <p:sp>
          <p:nvSpPr>
            <p:cNvPr id="11" name="Isosceles Triangle 10"/>
            <p:cNvSpPr/>
            <p:nvPr/>
          </p:nvSpPr>
          <p:spPr>
            <a:xfrm>
              <a:off x="2291618" y="2914398"/>
              <a:ext cx="4170586" cy="2806932"/>
            </a:xfrm>
            <a:prstGeom prst="triangle">
              <a:avLst>
                <a:gd name="adj" fmla="val 4924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sp>
          <p:nvSpPr>
            <p:cNvPr id="12" name="TextBox 11"/>
            <p:cNvSpPr txBox="1"/>
            <p:nvPr/>
          </p:nvSpPr>
          <p:spPr>
            <a:xfrm>
              <a:off x="3054206" y="4258560"/>
              <a:ext cx="2456897" cy="931341"/>
            </a:xfrm>
            <a:prstGeom prst="rect">
              <a:avLst/>
            </a:prstGeom>
            <a:noFill/>
          </p:spPr>
          <p:txBody>
            <a:bodyPr wrap="square" rtlCol="0">
              <a:spAutoFit/>
            </a:bodyPr>
            <a:lstStyle/>
            <a:p>
              <a:pPr algn="ctr"/>
              <a:r>
                <a:rPr lang="en-GB" sz="2000" b="1" dirty="0">
                  <a:solidFill>
                    <a:prstClr val="white"/>
                  </a:solidFill>
                  <a:latin typeface="Arial" panose="020B0604020202020204" pitchFamily="34" charset="0"/>
                  <a:cs typeface="Arial" panose="020B0604020202020204" pitchFamily="34" charset="0"/>
                </a:rPr>
                <a:t>OUR </a:t>
              </a:r>
              <a:br>
                <a:rPr lang="en-GB" sz="2000" b="1" dirty="0">
                  <a:solidFill>
                    <a:prstClr val="white"/>
                  </a:solidFill>
                  <a:latin typeface="Arial" panose="020B0604020202020204" pitchFamily="34" charset="0"/>
                  <a:cs typeface="Arial" panose="020B0604020202020204" pitchFamily="34" charset="0"/>
                </a:rPr>
              </a:br>
              <a:r>
                <a:rPr lang="en-GB" sz="2000" b="1" dirty="0">
                  <a:solidFill>
                    <a:prstClr val="white"/>
                  </a:solidFill>
                  <a:latin typeface="Arial" panose="020B0604020202020204" pitchFamily="34" charset="0"/>
                  <a:cs typeface="Arial" panose="020B0604020202020204" pitchFamily="34" charset="0"/>
                </a:rPr>
                <a:t>SUPPORT PARTNERSHIP</a:t>
              </a:r>
            </a:p>
          </p:txBody>
        </p:sp>
        <p:sp>
          <p:nvSpPr>
            <p:cNvPr id="13" name="TextBox 12"/>
            <p:cNvSpPr txBox="1"/>
            <p:nvPr/>
          </p:nvSpPr>
          <p:spPr>
            <a:xfrm rot="3442689">
              <a:off x="4771868" y="3929105"/>
              <a:ext cx="1006440" cy="426178"/>
            </a:xfrm>
            <a:prstGeom prst="rect">
              <a:avLst/>
            </a:prstGeom>
            <a:solidFill>
              <a:schemeClr val="bg1"/>
            </a:solidFill>
            <a:ln>
              <a:solidFill>
                <a:schemeClr val="accent1">
                  <a:lumMod val="75000"/>
                </a:schemeClr>
              </a:solidFill>
            </a:ln>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  LUU</a:t>
              </a:r>
            </a:p>
          </p:txBody>
        </p:sp>
        <p:sp>
          <p:nvSpPr>
            <p:cNvPr id="14" name="TextBox 13"/>
            <p:cNvSpPr txBox="1"/>
            <p:nvPr/>
          </p:nvSpPr>
          <p:spPr>
            <a:xfrm>
              <a:off x="3385997" y="5506957"/>
              <a:ext cx="1954423" cy="338669"/>
            </a:xfrm>
            <a:prstGeom prst="rect">
              <a:avLst/>
            </a:prstGeom>
            <a:solidFill>
              <a:schemeClr val="bg1"/>
            </a:solidFill>
            <a:ln>
              <a:solidFill>
                <a:schemeClr val="accent1">
                  <a:lumMod val="75000"/>
                </a:schemeClr>
              </a:solidFill>
            </a:ln>
          </p:spPr>
          <p:txBody>
            <a:bodyPr wrap="none" rtlCol="0">
              <a:spAutoFit/>
            </a:bodyPr>
            <a:lstStyle/>
            <a:p>
              <a:r>
                <a:rPr lang="en-GB" dirty="0">
                  <a:solidFill>
                    <a:prstClr val="black"/>
                  </a:solidFill>
                  <a:latin typeface="Arial" panose="020B0604020202020204" pitchFamily="34" charset="0"/>
                  <a:cs typeface="Arial" panose="020B0604020202020204" pitchFamily="34" charset="0"/>
                </a:rPr>
                <a:t> </a:t>
              </a:r>
              <a:r>
                <a:rPr lang="en-GB" b="1" dirty="0">
                  <a:solidFill>
                    <a:prstClr val="black"/>
                  </a:solidFill>
                  <a:latin typeface="Arial" panose="020B0604020202020204" pitchFamily="34" charset="0"/>
                  <a:cs typeface="Arial" panose="020B0604020202020204" pitchFamily="34" charset="0"/>
                </a:rPr>
                <a:t>UNIVERSITY </a:t>
              </a:r>
            </a:p>
          </p:txBody>
        </p:sp>
        <p:sp>
          <p:nvSpPr>
            <p:cNvPr id="15" name="TextBox 14"/>
            <p:cNvSpPr txBox="1"/>
            <p:nvPr/>
          </p:nvSpPr>
          <p:spPr>
            <a:xfrm rot="18388176">
              <a:off x="2535843" y="4045472"/>
              <a:ext cx="1581380" cy="426178"/>
            </a:xfrm>
            <a:prstGeom prst="rect">
              <a:avLst/>
            </a:prstGeom>
            <a:solidFill>
              <a:schemeClr val="bg1"/>
            </a:solidFill>
            <a:ln>
              <a:solidFill>
                <a:schemeClr val="accent1">
                  <a:lumMod val="75000"/>
                </a:schemeClr>
              </a:solidFill>
            </a:ln>
          </p:spPr>
          <p:txBody>
            <a:bodyPr wrap="square" rtlCol="0">
              <a:spAutoFit/>
            </a:bodyPr>
            <a:lstStyle/>
            <a:p>
              <a:pPr algn="ctr"/>
              <a:r>
                <a:rPr lang="en-GB" b="1" dirty="0">
                  <a:solidFill>
                    <a:prstClr val="black"/>
                  </a:solidFill>
                  <a:latin typeface="Arial" panose="020B0604020202020204" pitchFamily="34" charset="0"/>
                  <a:cs typeface="Arial" panose="020B0604020202020204" pitchFamily="34" charset="0"/>
                </a:rPr>
                <a:t>STUDENTS </a:t>
              </a:r>
            </a:p>
          </p:txBody>
        </p:sp>
      </p:grpSp>
      <p:sp>
        <p:nvSpPr>
          <p:cNvPr id="23" name="Rectangle 22"/>
          <p:cNvSpPr/>
          <p:nvPr/>
        </p:nvSpPr>
        <p:spPr>
          <a:xfrm>
            <a:off x="559399" y="2474712"/>
            <a:ext cx="2761227" cy="4298613"/>
          </a:xfrm>
          <a:prstGeom prst="rect">
            <a:avLst/>
          </a:prstGeom>
        </p:spPr>
        <p:txBody>
          <a:bodyPr wrap="square">
            <a:spAutoFit/>
          </a:bodyPr>
          <a:lstStyle/>
          <a:p>
            <a:pPr algn="ctr">
              <a:lnSpc>
                <a:spcPts val="2400"/>
              </a:lnSpc>
            </a:pPr>
            <a:r>
              <a:rPr lang="en-GB" sz="2000" dirty="0">
                <a:solidFill>
                  <a:prstClr val="black"/>
                </a:solidFill>
                <a:latin typeface="Arial" panose="020B0604020202020204" pitchFamily="34" charset="0"/>
                <a:cs typeface="Arial" panose="020B0604020202020204" pitchFamily="34" charset="0"/>
              </a:rPr>
              <a:t> </a:t>
            </a:r>
            <a:endParaRPr lang="en-GB" b="1" dirty="0">
              <a:solidFill>
                <a:prstClr val="black"/>
              </a:solidFill>
              <a:latin typeface="Arial" panose="020B0604020202020204" pitchFamily="34" charset="0"/>
              <a:cs typeface="Arial" panose="020B0604020202020204" pitchFamily="34" charset="0"/>
            </a:endParaRPr>
          </a:p>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seek information/ advice/support in good time</a:t>
            </a:r>
          </a:p>
          <a:p>
            <a:pPr>
              <a:lnSpc>
                <a:spcPts val="2000"/>
              </a:lnSpc>
            </a:pPr>
            <a:endParaRPr lang="en-GB" sz="2000" dirty="0">
              <a:solidFill>
                <a:prstClr val="black"/>
              </a:solidFill>
              <a:latin typeface="Arial" panose="020B0604020202020204" pitchFamily="34" charset="0"/>
              <a:cs typeface="Arial" panose="020B0604020202020204" pitchFamily="34" charset="0"/>
            </a:endParaRPr>
          </a:p>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contribute positively to your community</a:t>
            </a:r>
          </a:p>
          <a:p>
            <a:pPr marL="285744" indent="-285744">
              <a:lnSpc>
                <a:spcPts val="2000"/>
              </a:lnSpc>
              <a:buFont typeface="Wingdings" panose="05000000000000000000" pitchFamily="2" charset="2"/>
              <a:buChar char="ü"/>
            </a:pPr>
            <a:endParaRPr lang="en-GB" sz="2000" dirty="0">
              <a:solidFill>
                <a:prstClr val="black"/>
              </a:solidFill>
              <a:latin typeface="Arial" panose="020B0604020202020204" pitchFamily="34" charset="0"/>
              <a:cs typeface="Arial" panose="020B0604020202020204" pitchFamily="34" charset="0"/>
            </a:endParaRPr>
          </a:p>
          <a:p>
            <a:pPr marL="285744" indent="-285744">
              <a:lnSpc>
                <a:spcPts val="2000"/>
              </a:lnSpc>
              <a:buFont typeface="Wingdings" panose="05000000000000000000" pitchFamily="2" charset="2"/>
              <a:buChar char="ü"/>
            </a:pPr>
            <a:r>
              <a:rPr lang="en-GB" sz="2000" dirty="0">
                <a:solidFill>
                  <a:prstClr val="black"/>
                </a:solidFill>
                <a:latin typeface="Arial" panose="020B0604020202020204" pitchFamily="34" charset="0"/>
                <a:cs typeface="Arial" panose="020B0604020202020204" pitchFamily="34" charset="0"/>
              </a:rPr>
              <a:t>let University/</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Leeds University Union (LUU)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know about problems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or what may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need to change</a:t>
            </a:r>
          </a:p>
          <a:p>
            <a:pPr>
              <a:lnSpc>
                <a:spcPts val="2400"/>
              </a:lnSpc>
            </a:pPr>
            <a:endParaRPr lang="en-GB" dirty="0">
              <a:solidFill>
                <a:prstClr val="black"/>
              </a:solidFill>
              <a:latin typeface="Calibri"/>
            </a:endParaRPr>
          </a:p>
        </p:txBody>
      </p:sp>
      <p:sp>
        <p:nvSpPr>
          <p:cNvPr id="25" name="TextBox 24"/>
          <p:cNvSpPr txBox="1"/>
          <p:nvPr/>
        </p:nvSpPr>
        <p:spPr>
          <a:xfrm>
            <a:off x="8710872" y="2333387"/>
            <a:ext cx="3212641" cy="707886"/>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University &amp; Leeds University Union (LUU):</a:t>
            </a:r>
          </a:p>
        </p:txBody>
      </p:sp>
      <p:sp>
        <p:nvSpPr>
          <p:cNvPr id="3" name="Rectangle 2"/>
          <p:cNvSpPr/>
          <p:nvPr/>
        </p:nvSpPr>
        <p:spPr>
          <a:xfrm>
            <a:off x="738516" y="2274657"/>
            <a:ext cx="2207515" cy="400110"/>
          </a:xfrm>
          <a:prstGeom prst="rect">
            <a:avLst/>
          </a:prstGeom>
        </p:spPr>
        <p:txBody>
          <a:bodyPr wrap="square">
            <a:spAutoFit/>
          </a:bodyPr>
          <a:lstStyle/>
          <a:p>
            <a:pPr>
              <a:lnSpc>
                <a:spcPts val="2400"/>
              </a:lnSpc>
            </a:pPr>
            <a:r>
              <a:rPr lang="en-GB" sz="2000" b="1" dirty="0">
                <a:solidFill>
                  <a:prstClr val="black"/>
                </a:solidFill>
                <a:latin typeface="Arial" panose="020B0604020202020204" pitchFamily="34" charset="0"/>
                <a:cs typeface="Arial" panose="020B0604020202020204" pitchFamily="34" charset="0"/>
              </a:rPr>
              <a:t>Students:</a:t>
            </a:r>
          </a:p>
        </p:txBody>
      </p:sp>
      <p:sp>
        <p:nvSpPr>
          <p:cNvPr id="4" name="TextBox 3"/>
          <p:cNvSpPr txBox="1"/>
          <p:nvPr/>
        </p:nvSpPr>
        <p:spPr>
          <a:xfrm>
            <a:off x="738516" y="1583267"/>
            <a:ext cx="8064896"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Our Support Partnership</a:t>
            </a:r>
          </a:p>
        </p:txBody>
      </p:sp>
    </p:spTree>
    <p:extLst>
      <p:ext uri="{BB962C8B-B14F-4D97-AF65-F5344CB8AC3E}">
        <p14:creationId xmlns:p14="http://schemas.microsoft.com/office/powerpoint/2010/main" val="14685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38243" y="1472636"/>
            <a:ext cx="7204358" cy="5297488"/>
          </a:xfrm>
        </p:spPr>
        <p:txBody>
          <a:bodyPr>
            <a:normAutofit/>
          </a:bodyPr>
          <a:lstStyle/>
          <a:p>
            <a:pPr marL="0" indent="0">
              <a:buNone/>
              <a:tabLst>
                <a:tab pos="1255682" algn="l"/>
              </a:tabLst>
            </a:pPr>
            <a:r>
              <a:rPr lang="en-GB" b="1" kern="1200" dirty="0">
                <a:solidFill>
                  <a:prstClr val="black"/>
                </a:solidFill>
                <a:latin typeface="Arial" panose="020B0604020202020204" pitchFamily="34" charset="0"/>
                <a:cs typeface="Arial" panose="020B0604020202020204" pitchFamily="34" charset="0"/>
              </a:rPr>
              <a:t>Students supporting students, for example:</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400" dirty="0">
              <a:latin typeface="Arial" panose="020B0604020202020204" pitchFamily="34" charset="0"/>
              <a:cs typeface="Arial" panose="020B0604020202020204" pitchFamily="34" charset="0"/>
            </a:endParaRPr>
          </a:p>
        </p:txBody>
      </p:sp>
      <p:sp>
        <p:nvSpPr>
          <p:cNvPr id="13" name="Rectangle 12" descr="School-based support" title="Box"/>
          <p:cNvSpPr/>
          <p:nvPr/>
        </p:nvSpPr>
        <p:spPr>
          <a:xfrm>
            <a:off x="2453847" y="1951463"/>
            <a:ext cx="4766353" cy="1866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r>
              <a:rPr lang="en-GB" sz="2000" dirty="0">
                <a:ln w="0"/>
                <a:solidFill>
                  <a:prstClr val="black"/>
                </a:solidFill>
                <a:latin typeface="Arial" panose="020B0604020202020204" pitchFamily="34" charset="0"/>
                <a:cs typeface="Arial" panose="020B0604020202020204" pitchFamily="34" charset="0"/>
              </a:rPr>
              <a:t>School-based peer support</a:t>
            </a:r>
          </a:p>
          <a:p>
            <a:pPr algn="ctr"/>
            <a:r>
              <a:rPr lang="en-GB" sz="2000" dirty="0">
                <a:ln w="0"/>
                <a:solidFill>
                  <a:prstClr val="black"/>
                </a:solidFill>
                <a:latin typeface="Arial" panose="020B0604020202020204" pitchFamily="34" charset="0"/>
                <a:cs typeface="Arial" panose="020B0604020202020204" pitchFamily="34" charset="0"/>
              </a:rPr>
              <a:t>School reps (representatives)</a:t>
            </a:r>
          </a:p>
          <a:p>
            <a:pPr algn="ctr"/>
            <a:r>
              <a:rPr lang="en-GB" sz="2000" dirty="0">
                <a:ln w="0"/>
                <a:solidFill>
                  <a:prstClr val="black"/>
                </a:solidFill>
                <a:latin typeface="Arial" panose="020B0604020202020204" pitchFamily="34" charset="0"/>
                <a:cs typeface="Arial" panose="020B0604020202020204" pitchFamily="34" charset="0"/>
              </a:rPr>
              <a:t>Academic societies</a:t>
            </a:r>
          </a:p>
          <a:p>
            <a:pPr algn="ctr"/>
            <a:r>
              <a:rPr lang="en-GB" sz="2000" dirty="0">
                <a:ln w="0"/>
                <a:solidFill>
                  <a:prstClr val="black"/>
                </a:solidFill>
                <a:latin typeface="Arial" panose="020B0604020202020204" pitchFamily="34" charset="0"/>
                <a:cs typeface="Arial" panose="020B0604020202020204" pitchFamily="34" charset="0"/>
              </a:rPr>
              <a:t>Other student-run societies</a:t>
            </a:r>
          </a:p>
          <a:p>
            <a:pPr algn="ctr"/>
            <a:r>
              <a:rPr lang="en-GB" sz="2000" dirty="0">
                <a:ln w="0"/>
                <a:solidFill>
                  <a:prstClr val="black"/>
                </a:solidFill>
                <a:latin typeface="Arial" panose="020B0604020202020204" pitchFamily="34" charset="0"/>
                <a:cs typeface="Arial" panose="020B0604020202020204" pitchFamily="34" charset="0"/>
                <a:hlinkClick r:id="rId3"/>
              </a:rPr>
              <a:t>luu.org.uk/clubs-and-societies/welfare</a:t>
            </a:r>
            <a:r>
              <a:rPr lang="en-GB" sz="2400" dirty="0">
                <a:ln w="0"/>
                <a:solidFill>
                  <a:prstClr val="black"/>
                </a:solidFill>
                <a:latin typeface="Arial" panose="020B0604020202020204" pitchFamily="34" charset="0"/>
                <a:cs typeface="Arial" panose="020B0604020202020204" pitchFamily="34" charset="0"/>
                <a:hlinkClick r:id="rId3"/>
              </a:rPr>
              <a:t>/</a:t>
            </a:r>
            <a:r>
              <a:rPr lang="en-GB" sz="2400" dirty="0">
                <a:ln w="0"/>
                <a:solidFill>
                  <a:prstClr val="black"/>
                </a:solidFill>
                <a:latin typeface="Arial" panose="020B0604020202020204" pitchFamily="34" charset="0"/>
                <a:cs typeface="Arial" panose="020B0604020202020204" pitchFamily="34" charset="0"/>
              </a:rPr>
              <a:t> </a:t>
            </a:r>
          </a:p>
          <a:p>
            <a:pPr algn="ctr"/>
            <a:endParaRPr lang="en-GB" sz="2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a:endParaRPr lang="en-GB" sz="2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7" name="Picture 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834" y="4546595"/>
            <a:ext cx="2061556" cy="206155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427" y="4556731"/>
            <a:ext cx="2051420" cy="2051420"/>
          </a:xfrm>
          <a:prstGeom prst="rect">
            <a:avLst/>
          </a:prstGeom>
        </p:spPr>
      </p:pic>
      <p:pic>
        <p:nvPicPr>
          <p:cNvPr id="15" name="Picture 14"/>
          <p:cNvPicPr>
            <a:picLocks noChangeAspect="1"/>
          </p:cNvPicPr>
          <p:nvPr/>
        </p:nvPicPr>
        <p:blipFill>
          <a:blip r:embed="rId7"/>
          <a:stretch>
            <a:fillRect/>
          </a:stretch>
        </p:blipFill>
        <p:spPr>
          <a:xfrm>
            <a:off x="9554752" y="1472636"/>
            <a:ext cx="2002084" cy="2002084"/>
          </a:xfrm>
          <a:prstGeom prst="rect">
            <a:avLst/>
          </a:prstGeom>
        </p:spPr>
      </p:pic>
      <p:pic>
        <p:nvPicPr>
          <p:cNvPr id="16" name="Picture 15"/>
          <p:cNvPicPr>
            <a:picLocks noChangeAspect="1"/>
          </p:cNvPicPr>
          <p:nvPr/>
        </p:nvPicPr>
        <p:blipFill rotWithShape="1">
          <a:blip r:embed="rId8"/>
          <a:srcRect l="11843" r="14378"/>
          <a:stretch/>
        </p:blipFill>
        <p:spPr>
          <a:xfrm>
            <a:off x="3093287" y="4542533"/>
            <a:ext cx="2944107" cy="2057494"/>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54752" y="3751534"/>
            <a:ext cx="2002084" cy="2848493"/>
          </a:xfrm>
          <a:prstGeom prst="rect">
            <a:avLst/>
          </a:prstGeom>
        </p:spPr>
      </p:pic>
    </p:spTree>
    <p:extLst>
      <p:ext uri="{BB962C8B-B14F-4D97-AF65-F5344CB8AC3E}">
        <p14:creationId xmlns:p14="http://schemas.microsoft.com/office/powerpoint/2010/main" val="233071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tcard promoting Draw the Line. Help us end harassment on campus." title="Pic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2024" y="1504957"/>
            <a:ext cx="5261347" cy="2959507"/>
          </a:xfrm>
          <a:prstGeom prst="rect">
            <a:avLst/>
          </a:prstGeom>
        </p:spPr>
      </p:pic>
      <p:sp>
        <p:nvSpPr>
          <p:cNvPr id="6" name="TextBox 5"/>
          <p:cNvSpPr txBox="1"/>
          <p:nvPr/>
        </p:nvSpPr>
        <p:spPr>
          <a:xfrm>
            <a:off x="415636" y="2335954"/>
            <a:ext cx="5660968" cy="3139321"/>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A partnership of students, University and Leeds University Union staff developed the </a:t>
            </a:r>
            <a:r>
              <a:rPr lang="en-GB" sz="2000" dirty="0">
                <a:solidFill>
                  <a:prstClr val="black"/>
                </a:solidFill>
                <a:latin typeface="Arial" panose="020B0604020202020204" pitchFamily="34" charset="0"/>
                <a:cs typeface="Arial" panose="020B0604020202020204" pitchFamily="34" charset="0"/>
                <a:hlinkClick r:id="rId4"/>
              </a:rPr>
              <a:t>“Draw the Line”</a:t>
            </a:r>
            <a:r>
              <a:rPr lang="en-GB" sz="2000" dirty="0">
                <a:solidFill>
                  <a:prstClr val="black"/>
                </a:solidFill>
                <a:latin typeface="Arial" panose="020B0604020202020204" pitchFamily="34" charset="0"/>
                <a:cs typeface="Arial" panose="020B0604020202020204" pitchFamily="34" charset="0"/>
              </a:rPr>
              <a:t> project to help the University community to stand up to harassment.</a:t>
            </a:r>
          </a:p>
          <a:p>
            <a:endParaRPr lang="en-GB" sz="2000" dirty="0">
              <a:solidFill>
                <a:prstClr val="black"/>
              </a:solidFill>
              <a:latin typeface="Arial" panose="020B0604020202020204" pitchFamily="34" charset="0"/>
              <a:cs typeface="Arial" panose="020B0604020202020204" pitchFamily="34" charset="0"/>
            </a:endParaRPr>
          </a:p>
          <a:p>
            <a:r>
              <a:rPr lang="en-GB" sz="2000" dirty="0">
                <a:solidFill>
                  <a:prstClr val="black"/>
                </a:solidFill>
                <a:latin typeface="Arial" panose="020B0604020202020204" pitchFamily="34" charset="0"/>
                <a:cs typeface="Arial" panose="020B0604020202020204" pitchFamily="34" charset="0"/>
              </a:rPr>
              <a:t>The project raises</a:t>
            </a:r>
          </a:p>
          <a:p>
            <a:r>
              <a:rPr lang="en-GB" sz="2000" dirty="0">
                <a:solidFill>
                  <a:prstClr val="black"/>
                </a:solidFill>
                <a:latin typeface="Arial" panose="020B0604020202020204" pitchFamily="34" charset="0"/>
                <a:cs typeface="Arial" panose="020B0604020202020204" pitchFamily="34" charset="0"/>
              </a:rPr>
              <a:t>awareness of the campus  </a:t>
            </a:r>
            <a:r>
              <a:rPr lang="en-GB" sz="2000" dirty="0">
                <a:solidFill>
                  <a:prstClr val="black"/>
                </a:solidFill>
                <a:latin typeface="Arial" panose="020B0604020202020204" pitchFamily="34" charset="0"/>
                <a:cs typeface="Arial" panose="020B0604020202020204" pitchFamily="34" charset="0"/>
                <a:hlinkClick r:id="rId5"/>
              </a:rPr>
              <a:t>online reporting form</a:t>
            </a:r>
            <a:r>
              <a:rPr lang="en-GB" sz="2000" dirty="0">
                <a:solidFill>
                  <a:prstClr val="black"/>
                </a:solidFill>
                <a:latin typeface="Arial" panose="020B0604020202020204" pitchFamily="34" charset="0"/>
                <a:cs typeface="Arial" panose="020B0604020202020204" pitchFamily="34" charset="0"/>
              </a:rPr>
              <a:t> and the support available from </a:t>
            </a:r>
            <a:r>
              <a:rPr lang="en-GB" sz="2000" dirty="0">
                <a:solidFill>
                  <a:prstClr val="black"/>
                </a:solidFill>
                <a:latin typeface="Arial" panose="020B0604020202020204" pitchFamily="34" charset="0"/>
                <a:cs typeface="Arial" panose="020B0604020202020204" pitchFamily="34" charset="0"/>
                <a:hlinkClick r:id="rId6"/>
              </a:rPr>
              <a:t>LUU Advice</a:t>
            </a:r>
            <a:r>
              <a:rPr lang="en-GB" sz="2000" dirty="0">
                <a:solidFill>
                  <a:prstClr val="black"/>
                </a:solidFill>
                <a:latin typeface="Arial" panose="020B0604020202020204" pitchFamily="34" charset="0"/>
                <a:cs typeface="Arial" panose="020B0604020202020204" pitchFamily="34" charset="0"/>
              </a:rPr>
              <a:t> and our campus police officer PC Becky Hurrell </a:t>
            </a:r>
            <a:r>
              <a:rPr lang="en-GB" dirty="0">
                <a:solidFill>
                  <a:prstClr val="black"/>
                </a:solidFill>
                <a:latin typeface="Arial" panose="020B0604020202020204" pitchFamily="34" charset="0"/>
                <a:cs typeface="Arial" panose="020B0604020202020204" pitchFamily="34" charset="0"/>
                <a:hlinkClick r:id="rId7"/>
              </a:rPr>
              <a:t>R.Hurrell@leeds.ac.uk</a:t>
            </a:r>
            <a:r>
              <a:rPr lang="en-GB" dirty="0">
                <a:solidFill>
                  <a:prstClr val="black"/>
                </a:solidFill>
                <a:latin typeface="Arial" panose="020B0604020202020204" pitchFamily="34" charset="0"/>
                <a:cs typeface="Arial" panose="020B0604020202020204" pitchFamily="34" charset="0"/>
              </a:rPr>
              <a:t> </a:t>
            </a:r>
            <a:endParaRPr lang="en-GB" dirty="0">
              <a:solidFill>
                <a:prstClr val="black"/>
              </a:solidFill>
              <a:latin typeface="Calibri"/>
            </a:endParaRPr>
          </a:p>
        </p:txBody>
      </p:sp>
      <p:sp>
        <p:nvSpPr>
          <p:cNvPr id="17" name="TextBox 16"/>
          <p:cNvSpPr txBox="1"/>
          <p:nvPr/>
        </p:nvSpPr>
        <p:spPr>
          <a:xfrm>
            <a:off x="1715810" y="1504957"/>
            <a:ext cx="3507733" cy="830997"/>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Another example …	</a:t>
            </a:r>
          </a:p>
        </p:txBody>
      </p:sp>
      <p:pic>
        <p:nvPicPr>
          <p:cNvPr id="11" name="Picture 10" descr="PC Becky Hurrell" title="Photo"/>
          <p:cNvPicPr>
            <a:picLocks noChangeAspect="1"/>
          </p:cNvPicPr>
          <p:nvPr/>
        </p:nvPicPr>
        <p:blipFill rotWithShape="1">
          <a:blip r:embed="rId8"/>
          <a:srcRect l="13370" t="-333" r="8070" b="13856"/>
          <a:stretch/>
        </p:blipFill>
        <p:spPr>
          <a:xfrm>
            <a:off x="6468494" y="4573328"/>
            <a:ext cx="2008531" cy="2176267"/>
          </a:xfrm>
          <a:prstGeom prst="rect">
            <a:avLst/>
          </a:prstGeom>
        </p:spPr>
      </p:pic>
      <p:pic>
        <p:nvPicPr>
          <p:cNvPr id="3" name="Picture 2" descr="The 6 student Draw the line Ambassadors" title="Photo"/>
          <p:cNvPicPr>
            <a:picLocks noChangeAspect="1"/>
          </p:cNvPicPr>
          <p:nvPr/>
        </p:nvPicPr>
        <p:blipFill rotWithShape="1">
          <a:blip r:embed="rId9">
            <a:extLst>
              <a:ext uri="{28A0092B-C50C-407E-A947-70E740481C1C}">
                <a14:useLocalDpi xmlns:a14="http://schemas.microsoft.com/office/drawing/2010/main" val="0"/>
              </a:ext>
            </a:extLst>
          </a:blip>
          <a:srcRect l="8732" t="2585" r="2533" b="-751"/>
          <a:stretch/>
        </p:blipFill>
        <p:spPr>
          <a:xfrm>
            <a:off x="8710973" y="4573328"/>
            <a:ext cx="2999903" cy="2210211"/>
          </a:xfrm>
          <a:prstGeom prst="rect">
            <a:avLst/>
          </a:prstGeom>
        </p:spPr>
      </p:pic>
      <p:sp>
        <p:nvSpPr>
          <p:cNvPr id="4" name="TextBox 3"/>
          <p:cNvSpPr txBox="1"/>
          <p:nvPr/>
        </p:nvSpPr>
        <p:spPr>
          <a:xfrm>
            <a:off x="6721407" y="6103264"/>
            <a:ext cx="2008530" cy="646331"/>
          </a:xfrm>
          <a:prstGeom prst="rect">
            <a:avLst/>
          </a:prstGeom>
          <a:solidFill>
            <a:schemeClr val="bg1">
              <a:lumMod val="95000"/>
              <a:alpha val="62000"/>
            </a:schemeClr>
          </a:solidFill>
        </p:spPr>
        <p:txBody>
          <a:bodyPr wrap="square" rtlCol="0">
            <a:spAutoFit/>
          </a:bodyPr>
          <a:lstStyle/>
          <a:p>
            <a:pPr algn="ctr"/>
            <a:r>
              <a:rPr lang="en-GB" b="1" dirty="0">
                <a:solidFill>
                  <a:prstClr val="black"/>
                </a:solidFill>
                <a:latin typeface="Arial" panose="020B0604020202020204" pitchFamily="34" charset="0"/>
                <a:cs typeface="Arial" panose="020B0604020202020204" pitchFamily="34" charset="0"/>
              </a:rPr>
              <a:t>PC BECKY HURRELL</a:t>
            </a:r>
          </a:p>
        </p:txBody>
      </p:sp>
      <p:sp>
        <p:nvSpPr>
          <p:cNvPr id="13" name="TextBox 12"/>
          <p:cNvSpPr txBox="1"/>
          <p:nvPr/>
        </p:nvSpPr>
        <p:spPr>
          <a:xfrm>
            <a:off x="8982850" y="6120237"/>
            <a:ext cx="2999903" cy="646331"/>
          </a:xfrm>
          <a:prstGeom prst="rect">
            <a:avLst/>
          </a:prstGeom>
          <a:solidFill>
            <a:schemeClr val="bg1">
              <a:lumMod val="95000"/>
              <a:alpha val="62000"/>
            </a:schemeClr>
          </a:solidFill>
        </p:spPr>
        <p:txBody>
          <a:bodyPr wrap="square" rtlCol="0">
            <a:spAutoFit/>
          </a:bodyPr>
          <a:lstStyle/>
          <a:p>
            <a:pPr algn="ctr"/>
            <a:r>
              <a:rPr lang="en-GB" b="1" dirty="0">
                <a:solidFill>
                  <a:prstClr val="black"/>
                </a:solidFill>
                <a:latin typeface="Arial" panose="020B0604020202020204" pitchFamily="34" charset="0"/>
                <a:cs typeface="Arial" panose="020B0604020202020204" pitchFamily="34" charset="0"/>
              </a:rPr>
              <a:t>PROJECT AMBASSADORS </a:t>
            </a:r>
          </a:p>
        </p:txBody>
      </p:sp>
    </p:spTree>
    <p:extLst>
      <p:ext uri="{BB962C8B-B14F-4D97-AF65-F5344CB8AC3E}">
        <p14:creationId xmlns:p14="http://schemas.microsoft.com/office/powerpoint/2010/main" val="310103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0025" y="2288322"/>
            <a:ext cx="6810375" cy="5355100"/>
          </a:xfrm>
        </p:spPr>
        <p:txBody>
          <a:bodyPr>
            <a:noAutofit/>
          </a:bodyPr>
          <a:lstStyle/>
          <a:p>
            <a:pPr marL="0" indent="0">
              <a:spcBef>
                <a:spcPts val="0"/>
              </a:spcBef>
              <a:buNone/>
            </a:pPr>
            <a:r>
              <a:rPr lang="en-GB" sz="2000" b="1" kern="1200" dirty="0" smtClean="0">
                <a:solidFill>
                  <a:prstClr val="black">
                    <a:hueOff val="0"/>
                    <a:satOff val="0"/>
                    <a:lumOff val="0"/>
                    <a:alphaOff val="0"/>
                  </a:prstClr>
                </a:solidFill>
                <a:latin typeface="Arial" panose="020B0604020202020204" pitchFamily="34" charset="0"/>
                <a:cs typeface="Arial" panose="020B0604020202020204" pitchFamily="34" charset="0"/>
              </a:rPr>
              <a:t>University </a:t>
            </a:r>
            <a:r>
              <a:rPr lang="en-GB" sz="2000" b="1" kern="1200" dirty="0">
                <a:solidFill>
                  <a:prstClr val="black">
                    <a:hueOff val="0"/>
                    <a:satOff val="0"/>
                    <a:lumOff val="0"/>
                    <a:alphaOff val="0"/>
                  </a:prstClr>
                </a:solidFill>
                <a:latin typeface="Arial" panose="020B0604020202020204" pitchFamily="34" charset="0"/>
                <a:cs typeface="Arial" panose="020B0604020202020204" pitchFamily="34" charset="0"/>
              </a:rPr>
              <a:t>Security </a:t>
            </a:r>
            <a:r>
              <a:rPr lang="en-GB" sz="2000" b="1" kern="1200" dirty="0" smtClean="0">
                <a:solidFill>
                  <a:prstClr val="black">
                    <a:hueOff val="0"/>
                    <a:satOff val="0"/>
                    <a:lumOff val="0"/>
                    <a:alphaOff val="0"/>
                  </a:prstClr>
                </a:solidFill>
                <a:latin typeface="Arial" panose="020B0604020202020204" pitchFamily="34" charset="0"/>
                <a:cs typeface="Arial" panose="020B0604020202020204" pitchFamily="34" charset="0"/>
              </a:rPr>
              <a:t>Office</a:t>
            </a:r>
          </a:p>
          <a:p>
            <a:pPr marL="342900" indent="-342900">
              <a:spcBef>
                <a:spcPts val="0"/>
              </a:spcBef>
              <a:buFont typeface="Arial" panose="020B0604020202020204" pitchFamily="34" charset="0"/>
              <a:buChar char="•"/>
            </a:pP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Open </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on campus 24 hours, every day of the year</a:t>
            </a:r>
          </a:p>
          <a:p>
            <a:pPr marL="342900" indent="-342900">
              <a:lnSpc>
                <a:spcPct val="120000"/>
              </a:lnSpc>
              <a:spcBef>
                <a:spcPts val="0"/>
              </a:spcBef>
              <a:buFont typeface="Arial" panose="020B0604020202020204" pitchFamily="34" charset="0"/>
              <a:buChar char="•"/>
            </a:pP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175 Woodhouse </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Lane</a:t>
            </a:r>
          </a:p>
          <a:p>
            <a:pPr marL="342900" indent="-342900">
              <a:lnSpc>
                <a:spcPct val="120000"/>
              </a:lnSpc>
              <a:spcBef>
                <a:spcPts val="0"/>
              </a:spcBef>
              <a:buFont typeface="Arial" panose="020B0604020202020204" pitchFamily="34" charset="0"/>
              <a:buChar char="•"/>
            </a:pP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email </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hlinkClick r:id="rId3"/>
              </a:rPr>
              <a:t>security@leeds.ac.uk</a:t>
            </a:r>
            <a:endPar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lnSpc>
                <a:spcPct val="120000"/>
              </a:lnSpc>
              <a:spcBef>
                <a:spcPts val="0"/>
              </a:spcBef>
              <a:buFont typeface="Arial" panose="020B0604020202020204" pitchFamily="34" charset="0"/>
              <a:buChar char="•"/>
            </a:pP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Tel</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 0113 343 </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5494 </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or 0113 343 </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5495 </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non-emergencies)</a:t>
            </a:r>
          </a:p>
          <a:p>
            <a:pPr marL="342900" indent="-342900">
              <a:lnSpc>
                <a:spcPct val="120000"/>
              </a:lnSpc>
              <a:spcBef>
                <a:spcPts val="0"/>
              </a:spcBef>
              <a:buFont typeface="Arial" panose="020B0604020202020204" pitchFamily="34" charset="0"/>
              <a:buChar char="•"/>
            </a:pP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Tel: 0113 </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343 2222 (emergencies</a:t>
            </a:r>
            <a:r>
              <a:rPr lang="en-GB" sz="2000" kern="1200" dirty="0" smtClean="0">
                <a:solidFill>
                  <a:prstClr val="black">
                    <a:hueOff val="0"/>
                    <a:satOff val="0"/>
                    <a:lumOff val="0"/>
                    <a:alphaOff val="0"/>
                  </a:prstClr>
                </a:solidFill>
                <a:latin typeface="Arial" panose="020B0604020202020204" pitchFamily="34" charset="0"/>
                <a:cs typeface="Arial" panose="020B0604020202020204" pitchFamily="34" charset="0"/>
              </a:rPr>
              <a:t>)</a:t>
            </a:r>
          </a:p>
          <a:p>
            <a:pPr>
              <a:lnSpc>
                <a:spcPct val="120000"/>
              </a:lnSpc>
              <a:spcBef>
                <a:spcPts val="0"/>
              </a:spcBef>
            </a:pPr>
            <a:endParaRPr lang="en-GB" sz="2000" b="1" kern="1200" dirty="0" smtClean="0">
              <a:solidFill>
                <a:prstClr val="black">
                  <a:hueOff val="0"/>
                  <a:satOff val="0"/>
                  <a:lumOff val="0"/>
                  <a:alphaOff val="0"/>
                </a:prstClr>
              </a:solidFill>
              <a:latin typeface="Arial" panose="020B0604020202020204" pitchFamily="34" charset="0"/>
              <a:cs typeface="Arial" panose="020B0604020202020204" pitchFamily="34" charset="0"/>
            </a:endParaRPr>
          </a:p>
          <a:p>
            <a:pPr>
              <a:lnSpc>
                <a:spcPct val="120000"/>
              </a:lnSpc>
              <a:spcBef>
                <a:spcPts val="0"/>
              </a:spcBef>
            </a:pPr>
            <a:r>
              <a:rPr lang="en-GB" sz="2000" b="1" kern="1200" dirty="0" smtClean="0">
                <a:solidFill>
                  <a:prstClr val="black">
                    <a:hueOff val="0"/>
                    <a:satOff val="0"/>
                    <a:lumOff val="0"/>
                    <a:alphaOff val="0"/>
                  </a:prstClr>
                </a:solidFill>
                <a:latin typeface="Arial" panose="020B0604020202020204" pitchFamily="34" charset="0"/>
                <a:cs typeface="Arial" panose="020B0604020202020204" pitchFamily="34" charset="0"/>
              </a:rPr>
              <a:t>Wardens &amp; </a:t>
            </a:r>
            <a:r>
              <a:rPr lang="en-GB" sz="2000" b="1" kern="1200" dirty="0">
                <a:solidFill>
                  <a:prstClr val="black">
                    <a:hueOff val="0"/>
                    <a:satOff val="0"/>
                    <a:lumOff val="0"/>
                    <a:alphaOff val="0"/>
                  </a:prstClr>
                </a:solidFill>
                <a:latin typeface="Arial" panose="020B0604020202020204" pitchFamily="34" charset="0"/>
                <a:cs typeface="Arial" panose="020B0604020202020204" pitchFamily="34" charset="0"/>
              </a:rPr>
              <a:t>Sub-wardens </a:t>
            </a: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in University accommodation</a:t>
            </a:r>
          </a:p>
        </p:txBody>
      </p:sp>
      <p:sp>
        <p:nvSpPr>
          <p:cNvPr id="4" name="TextBox 3"/>
          <p:cNvSpPr txBox="1"/>
          <p:nvPr/>
        </p:nvSpPr>
        <p:spPr>
          <a:xfrm>
            <a:off x="7400925" y="2221647"/>
            <a:ext cx="4867275" cy="4493538"/>
          </a:xfrm>
          <a:prstGeom prst="rect">
            <a:avLst/>
          </a:prstGeom>
          <a:noFill/>
        </p:spPr>
        <p:txBody>
          <a:bodyPr wrap="square" rtlCol="0">
            <a:spAutoFit/>
          </a:bodyPr>
          <a:lstStyle/>
          <a:p>
            <a:pPr>
              <a:lnSpc>
                <a:spcPct val="120000"/>
              </a:lnSpc>
            </a:pPr>
            <a:r>
              <a:rPr lang="en-GB" sz="2000" b="1" dirty="0">
                <a:solidFill>
                  <a:prstClr val="black">
                    <a:hueOff val="0"/>
                    <a:satOff val="0"/>
                    <a:lumOff val="0"/>
                    <a:alphaOff val="0"/>
                  </a:prstClr>
                </a:solidFill>
                <a:latin typeface="Arial" panose="020B0604020202020204" pitchFamily="34" charset="0"/>
                <a:cs typeface="Arial" panose="020B0604020202020204" pitchFamily="34" charset="0"/>
              </a:rPr>
              <a:t>Ambulance/Police/Fire Emergency </a:t>
            </a:r>
            <a:br>
              <a:rPr lang="en-GB" sz="2000" b="1" dirty="0">
                <a:solidFill>
                  <a:prstClr val="black">
                    <a:hueOff val="0"/>
                    <a:satOff val="0"/>
                    <a:lumOff val="0"/>
                    <a:alphaOff val="0"/>
                  </a:prstClr>
                </a:solidFill>
                <a:latin typeface="Arial" panose="020B0604020202020204" pitchFamily="34" charset="0"/>
                <a:cs typeface="Arial" panose="020B0604020202020204" pitchFamily="34" charset="0"/>
              </a:rPr>
            </a:br>
            <a:r>
              <a:rPr lang="en-GB" sz="2000" b="1" dirty="0">
                <a:solidFill>
                  <a:prstClr val="black">
                    <a:hueOff val="0"/>
                    <a:satOff val="0"/>
                    <a:lumOff val="0"/>
                    <a:alphaOff val="0"/>
                  </a:prstClr>
                </a:solidFill>
                <a:latin typeface="Arial" panose="020B0604020202020204" pitchFamily="34" charset="0"/>
                <a:cs typeface="Arial" panose="020B0604020202020204" pitchFamily="34" charset="0"/>
              </a:rPr>
              <a:t>phone 999</a:t>
            </a:r>
            <a:br>
              <a:rPr lang="en-GB" sz="2000" b="1" dirty="0">
                <a:solidFill>
                  <a:prstClr val="black">
                    <a:hueOff val="0"/>
                    <a:satOff val="0"/>
                    <a:lumOff val="0"/>
                    <a:alphaOff val="0"/>
                  </a:prstClr>
                </a:solidFill>
                <a:latin typeface="Arial" panose="020B0604020202020204" pitchFamily="34" charset="0"/>
                <a:cs typeface="Arial" panose="020B0604020202020204" pitchFamily="34" charset="0"/>
              </a:rPr>
            </a:br>
            <a:endParaRPr lang="en-GB" sz="2000" b="1"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If ambulance is needed on campus, ring University Security </a:t>
            </a:r>
            <a: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rPr>
              <a:t>first</a:t>
            </a:r>
            <a:b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rPr>
            </a:br>
            <a:endParaRPr lang="en-GB" sz="20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hlinkClick r:id="rId4"/>
              </a:rPr>
              <a:t>Police non-emergency</a:t>
            </a: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 phone </a:t>
            </a:r>
            <a: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rPr>
              <a:t>101</a:t>
            </a:r>
            <a:b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rPr>
            </a:br>
            <a:endParaRPr lang="en-GB" sz="20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Nearest Hospital </a:t>
            </a:r>
            <a: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hlinkClick r:id="rId5"/>
              </a:rPr>
              <a:t>Accident </a:t>
            </a:r>
            <a:r>
              <a:rPr lang="en-GB" sz="2000" dirty="0">
                <a:solidFill>
                  <a:prstClr val="black">
                    <a:hueOff val="0"/>
                    <a:satOff val="0"/>
                    <a:lumOff val="0"/>
                    <a:alphaOff val="0"/>
                  </a:prstClr>
                </a:solidFill>
                <a:latin typeface="Arial" panose="020B0604020202020204" pitchFamily="34" charset="0"/>
                <a:cs typeface="Arial" panose="020B0604020202020204" pitchFamily="34" charset="0"/>
                <a:hlinkClick r:id="rId5"/>
              </a:rPr>
              <a:t>&amp; Emergency</a:t>
            </a: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 is at Leeds General </a:t>
            </a:r>
            <a:r>
              <a:rPr lang="en-GB" sz="2000" dirty="0" smtClean="0">
                <a:solidFill>
                  <a:prstClr val="black">
                    <a:hueOff val="0"/>
                    <a:satOff val="0"/>
                    <a:lumOff val="0"/>
                    <a:alphaOff val="0"/>
                  </a:prstClr>
                </a:solidFill>
                <a:latin typeface="Arial" panose="020B0604020202020204" pitchFamily="34" charset="0"/>
                <a:cs typeface="Arial" panose="020B0604020202020204" pitchFamily="34" charset="0"/>
              </a:rPr>
              <a:t>Infirmary</a:t>
            </a:r>
          </a:p>
          <a:p>
            <a:pPr marL="342900" indent="-342900">
              <a:spcBef>
                <a:spcPts val="0"/>
              </a:spcBef>
              <a:buFont typeface="Arial" panose="020B0604020202020204" pitchFamily="34" charset="0"/>
              <a:buChar char="•"/>
            </a:pPr>
            <a:endParaRPr lang="en-GB"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endParaRPr lang="en-GB" dirty="0">
              <a:solidFill>
                <a:prstClr val="black">
                  <a:hueOff val="0"/>
                  <a:satOff val="0"/>
                  <a:lumOff val="0"/>
                  <a:alphaOff val="0"/>
                </a:prstClr>
              </a:solidFill>
              <a:latin typeface="Arial" panose="020B0604020202020204" pitchFamily="34" charset="0"/>
              <a:cs typeface="Arial" panose="020B0604020202020204" pitchFamily="34" charset="0"/>
            </a:endParaRPr>
          </a:p>
          <a:p>
            <a:endParaRPr lang="en-GB" dirty="0"/>
          </a:p>
        </p:txBody>
      </p:sp>
      <p:sp>
        <p:nvSpPr>
          <p:cNvPr id="5" name="TextBox 4"/>
          <p:cNvSpPr txBox="1"/>
          <p:nvPr/>
        </p:nvSpPr>
        <p:spPr>
          <a:xfrm>
            <a:off x="113606" y="1457325"/>
            <a:ext cx="11029950" cy="830997"/>
          </a:xfrm>
          <a:prstGeom prst="rect">
            <a:avLst/>
          </a:prstGeom>
          <a:noFill/>
        </p:spPr>
        <p:txBody>
          <a:bodyPr wrap="square" rtlCol="0">
            <a:spAutoFit/>
          </a:bodyPr>
          <a:lstStyle/>
          <a:p>
            <a:r>
              <a:rPr lang="en-GB" sz="2400" b="1" dirty="0">
                <a:solidFill>
                  <a:prstClr val="black">
                    <a:hueOff val="0"/>
                    <a:satOff val="0"/>
                    <a:lumOff val="0"/>
                    <a:alphaOff val="0"/>
                  </a:prstClr>
                </a:solidFill>
                <a:latin typeface="Arial" panose="020B0604020202020204" pitchFamily="34" charset="0"/>
                <a:cs typeface="Arial" panose="020B0604020202020204" pitchFamily="34" charset="0"/>
              </a:rPr>
              <a:t>Emergency and outside office hours contact points </a:t>
            </a:r>
          </a:p>
          <a:p>
            <a:endParaRPr lang="en-GB" sz="2400" b="1"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
        <p:nvSpPr>
          <p:cNvPr id="6" name="TextBox 5"/>
          <p:cNvSpPr txBox="1"/>
          <p:nvPr/>
        </p:nvSpPr>
        <p:spPr>
          <a:xfrm>
            <a:off x="113606" y="6217499"/>
            <a:ext cx="9792393" cy="400110"/>
          </a:xfrm>
          <a:prstGeom prst="rect">
            <a:avLst/>
          </a:prstGeom>
          <a:noFill/>
        </p:spPr>
        <p:txBody>
          <a:bodyPr wrap="square" rtlCol="0">
            <a:spAutoFit/>
          </a:bodyPr>
          <a:lstStyle/>
          <a:p>
            <a:r>
              <a:rPr lang="en-GB" sz="2000" b="1" dirty="0">
                <a:solidFill>
                  <a:prstClr val="black">
                    <a:hueOff val="0"/>
                    <a:satOff val="0"/>
                    <a:lumOff val="0"/>
                    <a:alphaOff val="0"/>
                  </a:prstClr>
                </a:solidFill>
                <a:latin typeface="Arial" panose="020B0604020202020204" pitchFamily="34" charset="0"/>
                <a:cs typeface="Arial" panose="020B0604020202020204" pitchFamily="34" charset="0"/>
              </a:rPr>
              <a:t>Wellbeing Crisis </a:t>
            </a: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information on </a:t>
            </a:r>
            <a:r>
              <a:rPr lang="en-GB" sz="2000" dirty="0">
                <a:solidFill>
                  <a:prstClr val="black">
                    <a:hueOff val="0"/>
                    <a:satOff val="0"/>
                    <a:lumOff val="0"/>
                    <a:alphaOff val="0"/>
                  </a:prstClr>
                </a:solidFill>
                <a:latin typeface="Arial" panose="020B0604020202020204" pitchFamily="34" charset="0"/>
                <a:cs typeface="Arial" panose="020B0604020202020204" pitchFamily="34" charset="0"/>
                <a:hlinkClick r:id="rId6"/>
              </a:rPr>
              <a:t>https://students.leeds.ac.uk</a:t>
            </a:r>
            <a:endParaRPr lang="en-GB" sz="2000" dirty="0">
              <a:solidFill>
                <a:prstClr val="black">
                  <a:hueOff val="0"/>
                  <a:satOff val="0"/>
                  <a:lumOff val="0"/>
                  <a:alphaOff val="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063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7919" y="1345175"/>
            <a:ext cx="8817867" cy="461665"/>
          </a:xfrm>
          <a:prstGeom prst="rect">
            <a:avLst/>
          </a:prstGeom>
        </p:spPr>
        <p:txBody>
          <a:bodyPr wrap="square">
            <a:spAutoFit/>
          </a:bodyPr>
          <a:lstStyle/>
          <a:p>
            <a:pPr fontAlgn="base">
              <a:spcBef>
                <a:spcPct val="0"/>
              </a:spcBef>
              <a:spcAft>
                <a:spcPct val="0"/>
              </a:spcAft>
            </a:pPr>
            <a:r>
              <a:rPr lang="en-GB" altLang="en-US" sz="2400" b="1" dirty="0">
                <a:solidFill>
                  <a:prstClr val="black"/>
                </a:solidFill>
                <a:latin typeface="Arial" panose="020B0604020202020204" pitchFamily="34" charset="0"/>
                <a:cs typeface="Arial" panose="020B0604020202020204" pitchFamily="34" charset="0"/>
              </a:rPr>
              <a:t>Big White Wall – Wellbeing support at any time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919" y="1959450"/>
            <a:ext cx="8318567" cy="4679194"/>
          </a:xfrm>
          <a:prstGeom prst="rect">
            <a:avLst/>
          </a:prstGeom>
        </p:spPr>
      </p:pic>
      <p:sp>
        <p:nvSpPr>
          <p:cNvPr id="4" name="TextBox 3">
            <a:hlinkClick r:id="rId4"/>
          </p:cNvPr>
          <p:cNvSpPr txBox="1"/>
          <p:nvPr/>
        </p:nvSpPr>
        <p:spPr>
          <a:xfrm>
            <a:off x="4409248" y="6347535"/>
            <a:ext cx="2583401" cy="369332"/>
          </a:xfrm>
          <a:prstGeom prst="rect">
            <a:avLst/>
          </a:prstGeom>
          <a:noFill/>
        </p:spPr>
        <p:txBody>
          <a:bodyPr wrap="square" rtlCol="0">
            <a:spAutoFit/>
          </a:bodyPr>
          <a:lstStyle/>
          <a:p>
            <a:r>
              <a:rPr lang="en-GB" dirty="0">
                <a:solidFill>
                  <a:prstClr val="black"/>
                </a:solidFill>
                <a:latin typeface="Calibri"/>
              </a:rPr>
              <a:t> </a:t>
            </a:r>
          </a:p>
        </p:txBody>
      </p:sp>
      <p:sp>
        <p:nvSpPr>
          <p:cNvPr id="11" name="Rounded Rectangle 10"/>
          <p:cNvSpPr/>
          <p:nvPr/>
        </p:nvSpPr>
        <p:spPr>
          <a:xfrm>
            <a:off x="4668074" y="6209035"/>
            <a:ext cx="2324575" cy="276999"/>
          </a:xfrm>
          <a:prstGeom prst="roundRect">
            <a:avLst>
              <a:gd name="adj" fmla="val 12814"/>
            </a:avLst>
          </a:prstGeom>
          <a:solidFill>
            <a:schemeClr val="bg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white"/>
                </a:solidFill>
                <a:latin typeface="Arial" panose="020B0604020202020204" pitchFamily="34" charset="0"/>
                <a:cs typeface="Arial" panose="020B0604020202020204" pitchFamily="34" charset="0"/>
                <a:hlinkClick r:id="rId5"/>
              </a:rPr>
              <a:t>bigwhitewall.com</a:t>
            </a:r>
            <a:endParaRPr lang="en-GB" sz="12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34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0075" y="6186084"/>
            <a:ext cx="1548984" cy="44170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603" y="6186077"/>
            <a:ext cx="891216" cy="472700"/>
          </a:xfrm>
          <a:prstGeom prst="rect">
            <a:avLst/>
          </a:prstGeom>
        </p:spPr>
      </p:pic>
      <p:pic>
        <p:nvPicPr>
          <p:cNvPr id="13" name="Picture 12"/>
          <p:cNvPicPr>
            <a:picLocks noChangeAspect="1"/>
          </p:cNvPicPr>
          <p:nvPr/>
        </p:nvPicPr>
        <p:blipFill>
          <a:blip r:embed="rId6"/>
          <a:stretch>
            <a:fillRect/>
          </a:stretch>
        </p:blipFill>
        <p:spPr>
          <a:xfrm>
            <a:off x="1906380" y="1296786"/>
            <a:ext cx="8462084" cy="3308410"/>
          </a:xfrm>
          <a:prstGeom prst="rect">
            <a:avLst/>
          </a:prstGeom>
        </p:spPr>
      </p:pic>
      <p:pic>
        <p:nvPicPr>
          <p:cNvPr id="16" name="Picture 15"/>
          <p:cNvPicPr>
            <a:picLocks noChangeAspect="1"/>
          </p:cNvPicPr>
          <p:nvPr/>
        </p:nvPicPr>
        <p:blipFill>
          <a:blip r:embed="rId7"/>
          <a:stretch>
            <a:fillRect/>
          </a:stretch>
        </p:blipFill>
        <p:spPr>
          <a:xfrm>
            <a:off x="1906380" y="2380789"/>
            <a:ext cx="8462084" cy="819779"/>
          </a:xfrm>
          <a:prstGeom prst="rect">
            <a:avLst/>
          </a:prstGeom>
        </p:spPr>
      </p:pic>
      <p:pic>
        <p:nvPicPr>
          <p:cNvPr id="21" name="Picture 20"/>
          <p:cNvPicPr>
            <a:picLocks noChangeAspect="1"/>
          </p:cNvPicPr>
          <p:nvPr/>
        </p:nvPicPr>
        <p:blipFill>
          <a:blip r:embed="rId8"/>
          <a:stretch>
            <a:fillRect/>
          </a:stretch>
        </p:blipFill>
        <p:spPr>
          <a:xfrm>
            <a:off x="1706970" y="2326511"/>
            <a:ext cx="8644877" cy="646232"/>
          </a:xfrm>
          <a:prstGeom prst="rect">
            <a:avLst/>
          </a:prstGeom>
        </p:spPr>
      </p:pic>
      <p:pic>
        <p:nvPicPr>
          <p:cNvPr id="23" name="Picture 22"/>
          <p:cNvPicPr>
            <a:picLocks noChangeAspect="1"/>
          </p:cNvPicPr>
          <p:nvPr/>
        </p:nvPicPr>
        <p:blipFill>
          <a:blip r:embed="rId9"/>
          <a:stretch>
            <a:fillRect/>
          </a:stretch>
        </p:blipFill>
        <p:spPr>
          <a:xfrm>
            <a:off x="1906378" y="4584609"/>
            <a:ext cx="8462086" cy="2273391"/>
          </a:xfrm>
          <a:prstGeom prst="rect">
            <a:avLst/>
          </a:prstGeom>
        </p:spPr>
      </p:pic>
      <p:pic>
        <p:nvPicPr>
          <p:cNvPr id="24" name="Picture 23"/>
          <p:cNvPicPr>
            <a:picLocks noChangeAspect="1"/>
          </p:cNvPicPr>
          <p:nvPr/>
        </p:nvPicPr>
        <p:blipFill>
          <a:blip r:embed="rId10"/>
          <a:stretch>
            <a:fillRect/>
          </a:stretch>
        </p:blipFill>
        <p:spPr>
          <a:xfrm>
            <a:off x="2036619" y="2827264"/>
            <a:ext cx="7985581" cy="461789"/>
          </a:xfrm>
          <a:prstGeom prst="rect">
            <a:avLst/>
          </a:prstGeom>
        </p:spPr>
      </p:pic>
      <p:pic>
        <p:nvPicPr>
          <p:cNvPr id="25" name="Picture 24"/>
          <p:cNvPicPr>
            <a:picLocks noChangeAspect="1"/>
          </p:cNvPicPr>
          <p:nvPr/>
        </p:nvPicPr>
        <p:blipFill>
          <a:blip r:embed="rId11"/>
          <a:stretch>
            <a:fillRect/>
          </a:stretch>
        </p:blipFill>
        <p:spPr>
          <a:xfrm>
            <a:off x="1951790" y="4655137"/>
            <a:ext cx="3545796" cy="1426600"/>
          </a:xfrm>
          <a:prstGeom prst="rect">
            <a:avLst/>
          </a:prstGeom>
        </p:spPr>
      </p:pic>
      <p:pic>
        <p:nvPicPr>
          <p:cNvPr id="27" name="Picture 26"/>
          <p:cNvPicPr>
            <a:picLocks noChangeAspect="1"/>
          </p:cNvPicPr>
          <p:nvPr/>
        </p:nvPicPr>
        <p:blipFill>
          <a:blip r:embed="rId12"/>
          <a:stretch>
            <a:fillRect/>
          </a:stretch>
        </p:blipFill>
        <p:spPr>
          <a:xfrm>
            <a:off x="5563838" y="4647032"/>
            <a:ext cx="4692529" cy="1434705"/>
          </a:xfrm>
          <a:prstGeom prst="rect">
            <a:avLst/>
          </a:prstGeom>
        </p:spPr>
      </p:pic>
      <p:pic>
        <p:nvPicPr>
          <p:cNvPr id="28" name="Picture 27"/>
          <p:cNvPicPr>
            <a:picLocks noChangeAspect="1"/>
          </p:cNvPicPr>
          <p:nvPr/>
        </p:nvPicPr>
        <p:blipFill>
          <a:blip r:embed="rId13"/>
          <a:stretch>
            <a:fillRect/>
          </a:stretch>
        </p:blipFill>
        <p:spPr>
          <a:xfrm>
            <a:off x="2003272" y="6259218"/>
            <a:ext cx="890093" cy="469433"/>
          </a:xfrm>
          <a:prstGeom prst="rect">
            <a:avLst/>
          </a:prstGeom>
        </p:spPr>
      </p:pic>
      <p:pic>
        <p:nvPicPr>
          <p:cNvPr id="29" name="Picture 28">
            <a:hlinkClick r:id="rId14"/>
          </p:cNvPr>
          <p:cNvPicPr>
            <a:picLocks noChangeAspect="1"/>
          </p:cNvPicPr>
          <p:nvPr/>
        </p:nvPicPr>
        <p:blipFill>
          <a:blip r:embed="rId15"/>
          <a:stretch>
            <a:fillRect/>
          </a:stretch>
        </p:blipFill>
        <p:spPr>
          <a:xfrm>
            <a:off x="4370762" y="6312978"/>
            <a:ext cx="3158002" cy="371888"/>
          </a:xfrm>
          <a:prstGeom prst="rect">
            <a:avLst/>
          </a:prstGeom>
        </p:spPr>
      </p:pic>
      <p:pic>
        <p:nvPicPr>
          <p:cNvPr id="30" name="Picture 29"/>
          <p:cNvPicPr>
            <a:picLocks noChangeAspect="1"/>
          </p:cNvPicPr>
          <p:nvPr/>
        </p:nvPicPr>
        <p:blipFill>
          <a:blip r:embed="rId16"/>
          <a:stretch>
            <a:fillRect/>
          </a:stretch>
        </p:blipFill>
        <p:spPr>
          <a:xfrm>
            <a:off x="8592646" y="6216538"/>
            <a:ext cx="1548518" cy="438950"/>
          </a:xfrm>
          <a:prstGeom prst="rect">
            <a:avLst/>
          </a:prstGeom>
        </p:spPr>
      </p:pic>
      <p:sp>
        <p:nvSpPr>
          <p:cNvPr id="31" name="TextBox 30"/>
          <p:cNvSpPr txBox="1"/>
          <p:nvPr/>
        </p:nvSpPr>
        <p:spPr>
          <a:xfrm>
            <a:off x="2036619" y="4637435"/>
            <a:ext cx="3435824" cy="1231106"/>
          </a:xfrm>
          <a:prstGeom prst="rect">
            <a:avLst/>
          </a:prstGeom>
          <a:noFill/>
        </p:spPr>
        <p:txBody>
          <a:bodyPr wrap="square" rtlCol="0">
            <a:spAutoFit/>
          </a:bodyPr>
          <a:lstStyle/>
          <a:p>
            <a:pPr>
              <a:buClr>
                <a:srgbClr val="893168"/>
              </a:buClr>
              <a:buSzPct val="110000"/>
            </a:pPr>
            <a:r>
              <a:rPr lang="en-GB" sz="1300" b="1" dirty="0">
                <a:solidFill>
                  <a:prstClr val="white"/>
                </a:solidFill>
                <a:latin typeface="Calibri"/>
              </a:rPr>
              <a:t>Explore ideas and strategies to help you:</a:t>
            </a:r>
            <a:br>
              <a:rPr lang="en-GB" sz="1300" b="1" dirty="0">
                <a:solidFill>
                  <a:prstClr val="white"/>
                </a:solidFill>
                <a:latin typeface="Calibri"/>
              </a:rPr>
            </a:br>
            <a:endParaRPr lang="en-GB" sz="1300" b="1" dirty="0">
              <a:solidFill>
                <a:prstClr val="white"/>
              </a:solidFill>
              <a:latin typeface="Calibri"/>
            </a:endParaRP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Navigate change and cultural differences</a:t>
            </a: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Make friends and maintain your wellbeing</a:t>
            </a: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Find support and discover opportunities</a:t>
            </a: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Thrive in your academic and social life at Leeds</a:t>
            </a:r>
          </a:p>
        </p:txBody>
      </p:sp>
      <p:pic>
        <p:nvPicPr>
          <p:cNvPr id="32" name="Picture 31"/>
          <p:cNvPicPr>
            <a:picLocks noChangeAspect="1"/>
          </p:cNvPicPr>
          <p:nvPr/>
        </p:nvPicPr>
        <p:blipFill rotWithShape="1">
          <a:blip r:embed="rId17"/>
          <a:srcRect l="1243" r="1"/>
          <a:stretch/>
        </p:blipFill>
        <p:spPr>
          <a:xfrm>
            <a:off x="8477443" y="4634488"/>
            <a:ext cx="1778924" cy="1204113"/>
          </a:xfrm>
          <a:prstGeom prst="rect">
            <a:avLst/>
          </a:prstGeom>
        </p:spPr>
      </p:pic>
      <p:sp>
        <p:nvSpPr>
          <p:cNvPr id="34" name="TextBox 33"/>
          <p:cNvSpPr txBox="1"/>
          <p:nvPr/>
        </p:nvSpPr>
        <p:spPr>
          <a:xfrm>
            <a:off x="5576410" y="4682469"/>
            <a:ext cx="2888462" cy="861774"/>
          </a:xfrm>
          <a:prstGeom prst="rect">
            <a:avLst/>
          </a:prstGeom>
          <a:noFill/>
        </p:spPr>
        <p:txBody>
          <a:bodyPr wrap="square" rtlCol="0">
            <a:spAutoFit/>
          </a:bodyPr>
          <a:lstStyle/>
          <a:p>
            <a:pPr>
              <a:buClr>
                <a:srgbClr val="893168"/>
              </a:buClr>
              <a:buSzPct val="110000"/>
            </a:pPr>
            <a:r>
              <a:rPr lang="en-GB" sz="1400" b="1" dirty="0" smtClean="0">
                <a:solidFill>
                  <a:prstClr val="white"/>
                </a:solidFill>
                <a:latin typeface="Calibri"/>
              </a:rPr>
              <a:t>  Learn </a:t>
            </a:r>
            <a:r>
              <a:rPr lang="en-GB" sz="1400" b="1" dirty="0">
                <a:solidFill>
                  <a:prstClr val="white"/>
                </a:solidFill>
                <a:latin typeface="Calibri"/>
              </a:rPr>
              <a:t>from</a:t>
            </a:r>
            <a:r>
              <a:rPr lang="en-GB" sz="1400" b="1" dirty="0" smtClean="0">
                <a:solidFill>
                  <a:prstClr val="white"/>
                </a:solidFill>
                <a:latin typeface="Calibri"/>
              </a:rPr>
              <a:t>:</a:t>
            </a:r>
          </a:p>
          <a:p>
            <a:pPr>
              <a:buClr>
                <a:srgbClr val="893168"/>
              </a:buClr>
              <a:buSzPct val="110000"/>
            </a:pPr>
            <a:endParaRPr lang="en-GB" sz="1200" b="1" dirty="0">
              <a:solidFill>
                <a:prstClr val="white"/>
              </a:solidFill>
              <a:latin typeface="Calibri"/>
            </a:endParaRP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Videos and interactive activities</a:t>
            </a:r>
          </a:p>
          <a:p>
            <a:pPr marL="214308" indent="-214308">
              <a:buClr>
                <a:srgbClr val="893168"/>
              </a:buClr>
              <a:buSzPct val="110000"/>
              <a:buFont typeface="Arial" panose="020B0604020202020204" pitchFamily="34" charset="0"/>
              <a:buChar char="•"/>
            </a:pPr>
            <a:r>
              <a:rPr lang="en-GB" sz="1200" dirty="0">
                <a:solidFill>
                  <a:prstClr val="white"/>
                </a:solidFill>
                <a:latin typeface="Calibri"/>
              </a:rPr>
              <a:t>Students’ and researchers’ experiences</a:t>
            </a:r>
          </a:p>
        </p:txBody>
      </p:sp>
      <p:sp>
        <p:nvSpPr>
          <p:cNvPr id="36" name="Rectangle 35"/>
          <p:cNvSpPr/>
          <p:nvPr/>
        </p:nvSpPr>
        <p:spPr>
          <a:xfrm>
            <a:off x="5843367" y="5807295"/>
            <a:ext cx="3695003" cy="292388"/>
          </a:xfrm>
          <a:prstGeom prst="rect">
            <a:avLst/>
          </a:prstGeom>
        </p:spPr>
        <p:txBody>
          <a:bodyPr wrap="square">
            <a:spAutoFit/>
          </a:bodyPr>
          <a:lstStyle/>
          <a:p>
            <a:pPr algn="ctr"/>
            <a:r>
              <a:rPr lang="en-GB" sz="1300" dirty="0">
                <a:solidFill>
                  <a:prstClr val="white"/>
                </a:solidFill>
                <a:latin typeface="Calibri"/>
              </a:rPr>
              <a:t>Explore the guides at your own pace</a:t>
            </a:r>
          </a:p>
        </p:txBody>
      </p:sp>
      <p:cxnSp>
        <p:nvCxnSpPr>
          <p:cNvPr id="18" name="Straight Connector 17"/>
          <p:cNvCxnSpPr/>
          <p:nvPr/>
        </p:nvCxnSpPr>
        <p:spPr>
          <a:xfrm>
            <a:off x="5576410" y="5838601"/>
            <a:ext cx="4679957" cy="12544"/>
          </a:xfrm>
          <a:prstGeom prst="line">
            <a:avLst/>
          </a:prstGeom>
          <a:noFill/>
          <a:ln w="19050" cap="flat" cmpd="sng" algn="ctr">
            <a:solidFill>
              <a:sysClr val="window" lastClr="FFFFFF"/>
            </a:solidFill>
            <a:prstDash val="solid"/>
          </a:ln>
          <a:effectLst/>
        </p:spPr>
      </p:cxnSp>
      <p:cxnSp>
        <p:nvCxnSpPr>
          <p:cNvPr id="33" name="Straight Connector 32"/>
          <p:cNvCxnSpPr/>
          <p:nvPr/>
        </p:nvCxnSpPr>
        <p:spPr>
          <a:xfrm>
            <a:off x="2768470" y="2821807"/>
            <a:ext cx="6508534" cy="17938"/>
          </a:xfrm>
          <a:prstGeom prst="line">
            <a:avLst/>
          </a:prstGeom>
          <a:noFill/>
          <a:ln w="19050" cap="flat" cmpd="sng" algn="ctr">
            <a:solidFill>
              <a:sysClr val="window" lastClr="FFFFFF"/>
            </a:solidFill>
            <a:prstDash val="solid"/>
          </a:ln>
          <a:effectLst/>
        </p:spPr>
      </p:cxnSp>
    </p:spTree>
    <p:custDataLst>
      <p:tags r:id="rId1"/>
    </p:custDataLst>
    <p:extLst>
      <p:ext uri="{BB962C8B-B14F-4D97-AF65-F5344CB8AC3E}">
        <p14:creationId xmlns:p14="http://schemas.microsoft.com/office/powerpoint/2010/main" val="228830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85" y="3792437"/>
            <a:ext cx="3244191" cy="923330"/>
          </a:xfrm>
          <a:prstGeom prst="rect">
            <a:avLst/>
          </a:prstGeom>
          <a:noFill/>
        </p:spPr>
        <p:txBody>
          <a:bodyPr wrap="square" rtlCol="0">
            <a:spAutoFit/>
          </a:bodyPr>
          <a:lstStyle/>
          <a:p>
            <a:r>
              <a:rPr lang="en-GB" dirty="0" smtClean="0">
                <a:solidFill>
                  <a:prstClr val="black"/>
                </a:solidFill>
                <a:latin typeface="Arial" panose="020B0604020202020204" pitchFamily="34" charset="0"/>
                <a:cs typeface="Arial" panose="020B0604020202020204" pitchFamily="34" charset="0"/>
                <a:hlinkClick r:id="rId3"/>
              </a:rPr>
              <a:t>Skills@Library </a:t>
            </a:r>
          </a:p>
          <a:p>
            <a:r>
              <a:rPr lang="en-GB" dirty="0" smtClean="0">
                <a:solidFill>
                  <a:prstClr val="black"/>
                </a:solidFill>
                <a:latin typeface="Arial" panose="020B0604020202020204" pitchFamily="34" charset="0"/>
                <a:cs typeface="Arial" panose="020B0604020202020204" pitchFamily="34" charset="0"/>
              </a:rPr>
              <a:t>study skills workshops, </a:t>
            </a:r>
            <a:br>
              <a:rPr lang="en-GB" dirty="0" smtClean="0">
                <a:solidFill>
                  <a:prstClr val="black"/>
                </a:solidFill>
                <a:latin typeface="Arial" panose="020B0604020202020204" pitchFamily="34" charset="0"/>
                <a:cs typeface="Arial" panose="020B0604020202020204" pitchFamily="34" charset="0"/>
              </a:rPr>
            </a:br>
            <a:r>
              <a:rPr lang="en-GB" dirty="0" smtClean="0">
                <a:solidFill>
                  <a:prstClr val="black"/>
                </a:solidFill>
                <a:latin typeface="Arial" panose="020B0604020202020204" pitchFamily="34" charset="0"/>
                <a:cs typeface="Arial" panose="020B0604020202020204" pitchFamily="34" charset="0"/>
              </a:rPr>
              <a:t>appointments and resources</a:t>
            </a:r>
            <a:endParaRPr lang="en-GB" dirty="0">
              <a:solidFill>
                <a:prstClr val="black"/>
              </a:solidFill>
              <a:latin typeface="Arial" panose="020B0604020202020204" pitchFamily="34" charset="0"/>
              <a:cs typeface="Arial" panose="020B0604020202020204" pitchFamily="34" charset="0"/>
            </a:endParaRPr>
          </a:p>
        </p:txBody>
      </p:sp>
      <p:sp>
        <p:nvSpPr>
          <p:cNvPr id="25" name="TextBox 24"/>
          <p:cNvSpPr txBox="1"/>
          <p:nvPr/>
        </p:nvSpPr>
        <p:spPr>
          <a:xfrm>
            <a:off x="998305" y="2963239"/>
            <a:ext cx="2831395" cy="646331"/>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Personal tutor </a:t>
            </a:r>
            <a:r>
              <a:rPr lang="en-GB" dirty="0">
                <a:solidFill>
                  <a:prstClr val="black"/>
                </a:solidFill>
                <a:latin typeface="Arial" panose="020B0604020202020204" pitchFamily="34" charset="0"/>
                <a:cs typeface="Arial" panose="020B0604020202020204" pitchFamily="34" charset="0"/>
              </a:rPr>
              <a:t>for academic support</a:t>
            </a:r>
          </a:p>
        </p:txBody>
      </p:sp>
      <p:sp>
        <p:nvSpPr>
          <p:cNvPr id="27" name="TextBox 26"/>
          <p:cNvSpPr txBox="1"/>
          <p:nvPr/>
        </p:nvSpPr>
        <p:spPr>
          <a:xfrm>
            <a:off x="8235397" y="4298989"/>
            <a:ext cx="4217068" cy="923330"/>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4"/>
              </a:rPr>
              <a:t>Student Counselling and Wellbeing</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workshops, groups and online resources</a:t>
            </a:r>
          </a:p>
        </p:txBody>
      </p:sp>
      <p:sp>
        <p:nvSpPr>
          <p:cNvPr id="28" name="TextBox 27"/>
          <p:cNvSpPr txBox="1"/>
          <p:nvPr/>
        </p:nvSpPr>
        <p:spPr>
          <a:xfrm>
            <a:off x="8957298" y="2188160"/>
            <a:ext cx="3019171" cy="646331"/>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5"/>
              </a:rPr>
              <a:t>Universities Chaplaincy</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1 to 1 with a Chaplain</a:t>
            </a:r>
          </a:p>
        </p:txBody>
      </p:sp>
      <p:sp>
        <p:nvSpPr>
          <p:cNvPr id="29" name="TextBox 28"/>
          <p:cNvSpPr txBox="1"/>
          <p:nvPr/>
        </p:nvSpPr>
        <p:spPr>
          <a:xfrm>
            <a:off x="6283124" y="1504877"/>
            <a:ext cx="3099743" cy="923330"/>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6"/>
              </a:rPr>
              <a:t>Leeds Nightline</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1 to 1 with a trained student outside office hours</a:t>
            </a:r>
          </a:p>
        </p:txBody>
      </p:sp>
      <p:sp>
        <p:nvSpPr>
          <p:cNvPr id="30" name="TextBox 29"/>
          <p:cNvSpPr txBox="1"/>
          <p:nvPr/>
        </p:nvSpPr>
        <p:spPr>
          <a:xfrm>
            <a:off x="3709560" y="5836767"/>
            <a:ext cx="3476159" cy="923330"/>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7"/>
              </a:rPr>
              <a:t>Leeds University Union </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wellbeing and social activities and workshops</a:t>
            </a:r>
          </a:p>
        </p:txBody>
      </p:sp>
      <p:sp>
        <p:nvSpPr>
          <p:cNvPr id="31" name="TextBox 30"/>
          <p:cNvSpPr txBox="1"/>
          <p:nvPr/>
        </p:nvSpPr>
        <p:spPr>
          <a:xfrm>
            <a:off x="7448186" y="5583629"/>
            <a:ext cx="3745903" cy="923330"/>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8"/>
              </a:rPr>
              <a:t>Big White Wall</a:t>
            </a:r>
            <a:r>
              <a:rPr lang="en-GB" dirty="0">
                <a:solidFill>
                  <a:prstClr val="black"/>
                </a:solidFill>
                <a:latin typeface="Arial" panose="020B0604020202020204" pitchFamily="34" charset="0"/>
                <a:cs typeface="Arial" panose="020B0604020202020204" pitchFamily="34" charset="0"/>
              </a:rPr>
              <a:t> and </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hlinkClick r:id="rId9"/>
              </a:rPr>
              <a:t>Feeling at Home in Leeds</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online resources and support</a:t>
            </a:r>
          </a:p>
        </p:txBody>
      </p:sp>
      <p:sp>
        <p:nvSpPr>
          <p:cNvPr id="32" name="TextBox 31"/>
          <p:cNvSpPr txBox="1"/>
          <p:nvPr/>
        </p:nvSpPr>
        <p:spPr>
          <a:xfrm>
            <a:off x="8465982" y="3111490"/>
            <a:ext cx="3510487" cy="923330"/>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10"/>
              </a:rPr>
              <a:t>Get Out Get Active</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sociable trips and physical activities</a:t>
            </a:r>
          </a:p>
        </p:txBody>
      </p:sp>
      <p:sp>
        <p:nvSpPr>
          <p:cNvPr id="3" name="Oval 2" descr="Oval with text inside saying Alex is feeling stressed about multiple deadlines &#10;" title="Shape"/>
          <p:cNvSpPr/>
          <p:nvPr/>
        </p:nvSpPr>
        <p:spPr>
          <a:xfrm>
            <a:off x="3514176" y="3008139"/>
            <a:ext cx="4499229" cy="235387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black"/>
                </a:solidFill>
                <a:latin typeface="Arial" panose="020B0604020202020204" pitchFamily="34" charset="0"/>
                <a:cs typeface="Arial" panose="020B0604020202020204" pitchFamily="34" charset="0"/>
              </a:rPr>
              <a:t>Your friend Alex isn’t sure about being able to meet all the academic deadlines this term</a:t>
            </a:r>
          </a:p>
        </p:txBody>
      </p:sp>
      <p:sp>
        <p:nvSpPr>
          <p:cNvPr id="4" name="TextBox 3"/>
          <p:cNvSpPr txBox="1"/>
          <p:nvPr/>
        </p:nvSpPr>
        <p:spPr>
          <a:xfrm>
            <a:off x="425282" y="1394263"/>
            <a:ext cx="5142405"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Supporting each other</a:t>
            </a:r>
          </a:p>
        </p:txBody>
      </p:sp>
      <p:sp>
        <p:nvSpPr>
          <p:cNvPr id="6" name="TextBox 5"/>
          <p:cNvSpPr txBox="1"/>
          <p:nvPr/>
        </p:nvSpPr>
        <p:spPr>
          <a:xfrm>
            <a:off x="3439759" y="2111566"/>
            <a:ext cx="2843365" cy="646331"/>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Supportive conversation with another </a:t>
            </a:r>
            <a:r>
              <a:rPr lang="en-GB" b="1" dirty="0">
                <a:solidFill>
                  <a:prstClr val="black"/>
                </a:solidFill>
                <a:latin typeface="Arial" panose="020B0604020202020204" pitchFamily="34" charset="0"/>
                <a:cs typeface="Arial" panose="020B0604020202020204" pitchFamily="34" charset="0"/>
              </a:rPr>
              <a:t>student </a:t>
            </a:r>
          </a:p>
        </p:txBody>
      </p:sp>
      <p:sp>
        <p:nvSpPr>
          <p:cNvPr id="18" name="TextBox 17"/>
          <p:cNvSpPr txBox="1"/>
          <p:nvPr/>
        </p:nvSpPr>
        <p:spPr>
          <a:xfrm>
            <a:off x="410280" y="2165318"/>
            <a:ext cx="2765883" cy="646331"/>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Talk to school </a:t>
            </a:r>
            <a:r>
              <a:rPr lang="en-GB" b="1" dirty="0">
                <a:solidFill>
                  <a:prstClr val="black"/>
                </a:solidFill>
                <a:latin typeface="Arial" panose="020B0604020202020204" pitchFamily="34" charset="0"/>
                <a:cs typeface="Arial" panose="020B0604020202020204" pitchFamily="34" charset="0"/>
              </a:rPr>
              <a:t>Student Support Officer</a:t>
            </a:r>
          </a:p>
        </p:txBody>
      </p:sp>
      <p:sp>
        <p:nvSpPr>
          <p:cNvPr id="9" name="TextBox 8"/>
          <p:cNvSpPr txBox="1"/>
          <p:nvPr/>
        </p:nvSpPr>
        <p:spPr>
          <a:xfrm>
            <a:off x="410280" y="5005733"/>
            <a:ext cx="3202628" cy="1200329"/>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hlinkClick r:id="rId11"/>
              </a:rPr>
              <a:t>Disability Services</a:t>
            </a:r>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support for students affected by a long term condition e.g. dyslexia</a:t>
            </a:r>
          </a:p>
        </p:txBody>
      </p:sp>
    </p:spTree>
    <p:extLst>
      <p:ext uri="{BB962C8B-B14F-4D97-AF65-F5344CB8AC3E}">
        <p14:creationId xmlns:p14="http://schemas.microsoft.com/office/powerpoint/2010/main" val="219946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7" grpId="0"/>
      <p:bldP spid="28" grpId="0"/>
      <p:bldP spid="29" grpId="0"/>
      <p:bldP spid="30" grpId="0"/>
      <p:bldP spid="31" grpId="0"/>
      <p:bldP spid="32" grpId="0"/>
      <p:bldP spid="6" grpId="0"/>
      <p:bldP spid="1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8065" y="1396538"/>
            <a:ext cx="11862262" cy="5203767"/>
          </a:xfrm>
        </p:spPr>
        <p:txBody>
          <a:bodyPr>
            <a:normAutofit fontScale="70000" lnSpcReduction="20000"/>
          </a:bodyPr>
          <a:lstStyle/>
          <a:p>
            <a:pPr marL="0" indent="0">
              <a:buNone/>
            </a:pPr>
            <a:r>
              <a:rPr lang="en-GB" sz="3100" b="1" dirty="0">
                <a:solidFill>
                  <a:schemeClr val="tx2"/>
                </a:solidFill>
                <a:latin typeface="Arial" panose="020B0604020202020204" pitchFamily="34" charset="0"/>
                <a:cs typeface="Arial" panose="020B0604020202020204" pitchFamily="34" charset="0"/>
              </a:rPr>
              <a:t>Take away messages …</a:t>
            </a:r>
          </a:p>
          <a:p>
            <a:pPr marL="0" indent="0">
              <a:buNone/>
            </a:pPr>
            <a:endParaRPr lang="en-GB" sz="2600" b="1" dirty="0">
              <a:solidFill>
                <a:schemeClr val="tx2"/>
              </a:solidFill>
              <a:latin typeface="Arial" panose="020B0604020202020204" pitchFamily="34" charset="0"/>
              <a:cs typeface="Arial" panose="020B0604020202020204" pitchFamily="34" charset="0"/>
            </a:endParaRPr>
          </a:p>
          <a:p>
            <a:pPr marL="0" indent="0" algn="ctr">
              <a:lnSpc>
                <a:spcPct val="120000"/>
              </a:lnSpc>
              <a:spcBef>
                <a:spcPts val="600"/>
              </a:spcBef>
              <a:buNone/>
            </a:pPr>
            <a:r>
              <a:rPr lang="en-GB" sz="2600" i="1" kern="1200" dirty="0">
                <a:ln w="0"/>
                <a:solidFill>
                  <a:prstClr val="black"/>
                </a:solidFill>
                <a:latin typeface="Arial" panose="020B0604020202020204" pitchFamily="34" charset="0"/>
                <a:cs typeface="Arial" panose="020B0604020202020204" pitchFamily="34" charset="0"/>
              </a:rPr>
              <a:t>Your time at University will test you in different ways, but you’ll be </a:t>
            </a:r>
            <a:br>
              <a:rPr lang="en-GB" sz="2600" i="1" kern="1200" dirty="0">
                <a:ln w="0"/>
                <a:solidFill>
                  <a:prstClr val="black"/>
                </a:solidFill>
                <a:latin typeface="Arial" panose="020B0604020202020204" pitchFamily="34" charset="0"/>
                <a:cs typeface="Arial" panose="020B0604020202020204" pitchFamily="34" charset="0"/>
              </a:rPr>
            </a:br>
            <a:r>
              <a:rPr lang="en-GB" sz="2600" i="1" kern="1200" dirty="0">
                <a:ln w="0"/>
                <a:solidFill>
                  <a:prstClr val="black"/>
                </a:solidFill>
                <a:latin typeface="Arial" panose="020B0604020202020204" pitchFamily="34" charset="0"/>
                <a:cs typeface="Arial" panose="020B0604020202020204" pitchFamily="34" charset="0"/>
              </a:rPr>
              <a:t>empowered to find solutions. You’ll develop skills to meet challenges </a:t>
            </a:r>
            <a:br>
              <a:rPr lang="en-GB" sz="2600" i="1" kern="1200" dirty="0">
                <a:ln w="0"/>
                <a:solidFill>
                  <a:prstClr val="black"/>
                </a:solidFill>
                <a:latin typeface="Arial" panose="020B0604020202020204" pitchFamily="34" charset="0"/>
                <a:cs typeface="Arial" panose="020B0604020202020204" pitchFamily="34" charset="0"/>
              </a:rPr>
            </a:br>
            <a:r>
              <a:rPr lang="en-GB" sz="2600" i="1" kern="1200" dirty="0">
                <a:ln w="0"/>
                <a:solidFill>
                  <a:prstClr val="black"/>
                </a:solidFill>
                <a:latin typeface="Arial" panose="020B0604020202020204" pitchFamily="34" charset="0"/>
                <a:cs typeface="Arial" panose="020B0604020202020204" pitchFamily="34" charset="0"/>
              </a:rPr>
              <a:t>while you’re studying and in your future lives.</a:t>
            </a:r>
          </a:p>
          <a:p>
            <a:pPr marL="0" indent="0">
              <a:buNone/>
            </a:pPr>
            <a:endParaRPr lang="en-GB" sz="2600" kern="1200" dirty="0">
              <a:ln w="0"/>
              <a:solidFill>
                <a:prstClr val="black"/>
              </a:solidFill>
              <a:latin typeface="Arial" panose="020B0604020202020204" pitchFamily="34" charset="0"/>
              <a:cs typeface="Arial" panose="020B0604020202020204" pitchFamily="34" charset="0"/>
            </a:endParaRPr>
          </a:p>
          <a:p>
            <a:pPr marL="457200" indent="-457200">
              <a:spcBef>
                <a:spcPts val="0"/>
              </a:spcBef>
              <a:buFont typeface="Wingdings" panose="05000000000000000000" pitchFamily="2" charset="2"/>
              <a:buChar char="ü"/>
            </a:pPr>
            <a:endParaRPr lang="en-GB" sz="2600" kern="1200" dirty="0">
              <a:ln w="0"/>
              <a:solidFill>
                <a:prstClr val="black"/>
              </a:solidFill>
              <a:latin typeface="Arial" panose="020B0604020202020204" pitchFamily="34" charset="0"/>
              <a:cs typeface="Arial" panose="020B0604020202020204" pitchFamily="34" charset="0"/>
            </a:endParaRPr>
          </a:p>
          <a:p>
            <a:pPr marL="457200" indent="-457200">
              <a:lnSpc>
                <a:spcPct val="110000"/>
              </a:lnSpc>
              <a:spcBef>
                <a:spcPts val="0"/>
              </a:spcBef>
              <a:buFont typeface="Wingdings" panose="05000000000000000000" pitchFamily="2" charset="2"/>
              <a:buChar char="ü"/>
            </a:pPr>
            <a:r>
              <a:rPr lang="en-GB" sz="2600" kern="1200" dirty="0" smtClean="0">
                <a:ln w="0"/>
                <a:solidFill>
                  <a:prstClr val="black"/>
                </a:solidFill>
                <a:latin typeface="Arial" panose="020B0604020202020204" pitchFamily="34" charset="0"/>
                <a:cs typeface="Arial" panose="020B0604020202020204" pitchFamily="34" charset="0"/>
              </a:rPr>
              <a:t>Make </a:t>
            </a:r>
            <a:r>
              <a:rPr lang="en-GB" sz="2600" kern="1200" dirty="0">
                <a:ln w="0"/>
                <a:solidFill>
                  <a:prstClr val="black"/>
                </a:solidFill>
                <a:latin typeface="Arial" panose="020B0604020202020204" pitchFamily="34" charset="0"/>
                <a:cs typeface="Arial" panose="020B0604020202020204" pitchFamily="34" charset="0"/>
              </a:rPr>
              <a:t>time for wellbeing (5 ways) – for the best experience and academic results</a:t>
            </a:r>
          </a:p>
          <a:p>
            <a:pPr marL="457200" indent="-457200">
              <a:lnSpc>
                <a:spcPct val="110000"/>
              </a:lnSpc>
              <a:spcBef>
                <a:spcPts val="0"/>
              </a:spcBef>
              <a:buFont typeface="Wingdings" panose="05000000000000000000" pitchFamily="2" charset="2"/>
              <a:buChar char="ü"/>
            </a:pPr>
            <a:endParaRPr lang="en-GB" sz="2600" kern="1200" dirty="0">
              <a:ln w="0"/>
              <a:solidFill>
                <a:prstClr val="black"/>
              </a:solidFill>
              <a:latin typeface="Arial" panose="020B0604020202020204" pitchFamily="34" charset="0"/>
              <a:cs typeface="Arial" panose="020B0604020202020204" pitchFamily="34" charset="0"/>
            </a:endParaRPr>
          </a:p>
          <a:p>
            <a:pPr marL="457200" indent="-457200">
              <a:lnSpc>
                <a:spcPct val="110000"/>
              </a:lnSpc>
              <a:spcBef>
                <a:spcPts val="0"/>
              </a:spcBef>
              <a:buFont typeface="Wingdings" panose="05000000000000000000" pitchFamily="2" charset="2"/>
              <a:buChar char="ü"/>
            </a:pPr>
            <a:r>
              <a:rPr lang="en-GB" sz="2600" kern="1200" dirty="0" smtClean="0">
                <a:ln w="0"/>
                <a:solidFill>
                  <a:prstClr val="black"/>
                </a:solidFill>
                <a:latin typeface="Arial" panose="020B0604020202020204" pitchFamily="34" charset="0"/>
                <a:cs typeface="Arial" panose="020B0604020202020204" pitchFamily="34" charset="0"/>
              </a:rPr>
              <a:t>Remember </a:t>
            </a:r>
            <a:r>
              <a:rPr lang="en-GB" sz="2600" kern="1200" dirty="0">
                <a:ln w="0"/>
                <a:solidFill>
                  <a:prstClr val="black"/>
                </a:solidFill>
                <a:latin typeface="Arial" panose="020B0604020202020204" pitchFamily="34" charset="0"/>
                <a:cs typeface="Arial" panose="020B0604020202020204" pitchFamily="34" charset="0"/>
              </a:rPr>
              <a:t>the range of support offered by the University, Leeds University Union and other </a:t>
            </a:r>
            <a:r>
              <a:rPr lang="en-GB" sz="2600" kern="1200" dirty="0" smtClean="0">
                <a:ln w="0"/>
                <a:solidFill>
                  <a:prstClr val="black"/>
                </a:solidFill>
                <a:latin typeface="Arial" panose="020B0604020202020204" pitchFamily="34" charset="0"/>
                <a:cs typeface="Arial" panose="020B0604020202020204" pitchFamily="34" charset="0"/>
              </a:rPr>
              <a:t>students, including 24/7</a:t>
            </a:r>
            <a:r>
              <a:rPr lang="en-GB" sz="2600" kern="1200" dirty="0">
                <a:ln w="0"/>
                <a:solidFill>
                  <a:prstClr val="black"/>
                </a:solidFill>
                <a:latin typeface="Arial" panose="020B0604020202020204" pitchFamily="34" charset="0"/>
                <a:cs typeface="Arial" panose="020B0604020202020204" pitchFamily="34" charset="0"/>
              </a:rPr>
              <a:t/>
            </a:r>
            <a:br>
              <a:rPr lang="en-GB" sz="2600" kern="1200" dirty="0">
                <a:ln w="0"/>
                <a:solidFill>
                  <a:prstClr val="black"/>
                </a:solidFill>
                <a:latin typeface="Arial" panose="020B0604020202020204" pitchFamily="34" charset="0"/>
                <a:cs typeface="Arial" panose="020B0604020202020204" pitchFamily="34" charset="0"/>
              </a:rPr>
            </a:br>
            <a:endParaRPr lang="en-GB" sz="2600" kern="1200" dirty="0" smtClean="0">
              <a:ln w="0"/>
              <a:solidFill>
                <a:prstClr val="black"/>
              </a:solidFill>
              <a:latin typeface="Arial" panose="020B0604020202020204" pitchFamily="34" charset="0"/>
              <a:cs typeface="Arial" panose="020B0604020202020204" pitchFamily="34" charset="0"/>
            </a:endParaRPr>
          </a:p>
          <a:p>
            <a:pPr marL="457200" indent="-457200">
              <a:lnSpc>
                <a:spcPct val="110000"/>
              </a:lnSpc>
              <a:spcBef>
                <a:spcPts val="0"/>
              </a:spcBef>
              <a:buFont typeface="Wingdings" panose="05000000000000000000" pitchFamily="2" charset="2"/>
              <a:buChar char="ü"/>
            </a:pPr>
            <a:r>
              <a:rPr lang="en-GB" sz="2600" kern="1200" dirty="0" smtClean="0">
                <a:ln w="0"/>
                <a:solidFill>
                  <a:prstClr val="black"/>
                </a:solidFill>
                <a:latin typeface="Arial" panose="020B0604020202020204" pitchFamily="34" charset="0"/>
                <a:cs typeface="Arial" panose="020B0604020202020204" pitchFamily="34" charset="0"/>
              </a:rPr>
              <a:t>Ask for help as soon as you need it. It’s a normal part of University life, a strength not a weakness. </a:t>
            </a:r>
          </a:p>
          <a:p>
            <a:pPr marL="0" indent="0">
              <a:spcBef>
                <a:spcPts val="0"/>
              </a:spcBef>
              <a:buNone/>
            </a:pPr>
            <a:endParaRPr lang="en-GB" sz="2600" kern="1200" dirty="0">
              <a:ln w="0"/>
              <a:solidFill>
                <a:prstClr val="black"/>
              </a:solidFill>
              <a:latin typeface="Arial" panose="020B0604020202020204" pitchFamily="34" charset="0"/>
              <a:cs typeface="Arial" panose="020B0604020202020204" pitchFamily="34" charset="0"/>
            </a:endParaRPr>
          </a:p>
          <a:p>
            <a:pPr marL="0" indent="0" algn="ctr">
              <a:spcBef>
                <a:spcPts val="0"/>
              </a:spcBef>
              <a:buNone/>
            </a:pPr>
            <a:r>
              <a:rPr lang="en-GB" sz="2600" i="1" kern="1200" dirty="0" smtClean="0">
                <a:ln w="0"/>
                <a:solidFill>
                  <a:prstClr val="black"/>
                </a:solidFill>
                <a:latin typeface="Arial" panose="020B0604020202020204" pitchFamily="34" charset="0"/>
                <a:cs typeface="Arial" panose="020B0604020202020204" pitchFamily="34" charset="0"/>
              </a:rPr>
              <a:t>A </a:t>
            </a:r>
            <a:r>
              <a:rPr lang="en-GB" sz="2600" i="1" kern="1200" dirty="0">
                <a:ln w="0"/>
                <a:solidFill>
                  <a:prstClr val="black"/>
                </a:solidFill>
                <a:latin typeface="Arial" panose="020B0604020202020204" pitchFamily="34" charset="0"/>
                <a:cs typeface="Arial" panose="020B0604020202020204" pitchFamily="34" charset="0"/>
              </a:rPr>
              <a:t>warm welcome to our supportive University community!</a:t>
            </a:r>
          </a:p>
        </p:txBody>
      </p:sp>
    </p:spTree>
    <p:extLst>
      <p:ext uri="{BB962C8B-B14F-4D97-AF65-F5344CB8AC3E}">
        <p14:creationId xmlns:p14="http://schemas.microsoft.com/office/powerpoint/2010/main" val="268625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34975" y="1478034"/>
            <a:ext cx="8958262" cy="904875"/>
          </a:xfrm>
        </p:spPr>
        <p:txBody>
          <a:bodyPr>
            <a:normAutofit/>
          </a:bodyPr>
          <a:lstStyle/>
          <a:p>
            <a:pPr marL="0" indent="0">
              <a:buNone/>
            </a:pPr>
            <a:r>
              <a:rPr lang="en-GB" sz="2400" b="1" dirty="0">
                <a:latin typeface="Arial" panose="020B0604020202020204" pitchFamily="34" charset="0"/>
                <a:cs typeface="Arial" panose="020B0604020202020204" pitchFamily="34" charset="0"/>
              </a:rPr>
              <a:t>Welcome! Congratulations! How are you feeling?</a:t>
            </a: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1550" b="10101"/>
          <a:stretch/>
        </p:blipFill>
        <p:spPr>
          <a:xfrm>
            <a:off x="2537245" y="1986280"/>
            <a:ext cx="7596966" cy="2272933"/>
          </a:xfrm>
          <a:prstGeom prst="rect">
            <a:avLst/>
          </a:prstGeom>
        </p:spPr>
      </p:pic>
      <p:sp>
        <p:nvSpPr>
          <p:cNvPr id="2" name="Rectangle 1"/>
          <p:cNvSpPr/>
          <p:nvPr/>
        </p:nvSpPr>
        <p:spPr>
          <a:xfrm>
            <a:off x="711847" y="4317863"/>
            <a:ext cx="10748356" cy="1631216"/>
          </a:xfrm>
          <a:prstGeom prst="rect">
            <a:avLst/>
          </a:prstGeom>
          <a:solidFill>
            <a:schemeClr val="accent1">
              <a:lumMod val="20000"/>
              <a:lumOff val="80000"/>
            </a:schemeClr>
          </a:solidFill>
        </p:spPr>
        <p:txBody>
          <a:bodyPr wrap="square">
            <a:spAutoFit/>
          </a:bodyPr>
          <a:lstStyle/>
          <a:p>
            <a:r>
              <a:rPr lang="en-GB" sz="2000" b="1" dirty="0">
                <a:solidFill>
                  <a:prstClr val="black"/>
                </a:solidFill>
                <a:latin typeface="Arial" panose="020B0604020202020204" pitchFamily="34" charset="0"/>
                <a:cs typeface="Arial" panose="020B0604020202020204" pitchFamily="34" charset="0"/>
              </a:rPr>
              <a:t>Activity: Which egg are you? </a:t>
            </a:r>
          </a:p>
          <a:p>
            <a:endParaRPr lang="en-GB" sz="2000" dirty="0">
              <a:solidFill>
                <a:prstClr val="black"/>
              </a:solidFill>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Which expression (eggspression!) matches how you’re feeling? </a:t>
            </a:r>
          </a:p>
          <a:p>
            <a:pPr marL="285744" indent="-285744">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Introduce yourself to the person next to you and talk about which colour egg you chose and why. </a:t>
            </a:r>
          </a:p>
        </p:txBody>
      </p:sp>
      <p:sp>
        <p:nvSpPr>
          <p:cNvPr id="8" name="TextBox 7"/>
          <p:cNvSpPr txBox="1"/>
          <p:nvPr/>
        </p:nvSpPr>
        <p:spPr>
          <a:xfrm>
            <a:off x="1817585" y="6066379"/>
            <a:ext cx="8536880" cy="369332"/>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Listen carefully – this session will help you, whichever egg you are feeling like! </a:t>
            </a:r>
          </a:p>
        </p:txBody>
      </p:sp>
    </p:spTree>
    <p:extLst>
      <p:ext uri="{BB962C8B-B14F-4D97-AF65-F5344CB8AC3E}">
        <p14:creationId xmlns:p14="http://schemas.microsoft.com/office/powerpoint/2010/main" val="229081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6925" t="37400" r="37401" b="17801"/>
          <a:stretch/>
        </p:blipFill>
        <p:spPr>
          <a:xfrm>
            <a:off x="1197032" y="1457045"/>
            <a:ext cx="9510385" cy="5247109"/>
          </a:xfrm>
          <a:prstGeom prst="rect">
            <a:avLst/>
          </a:prstGeom>
        </p:spPr>
      </p:pic>
      <p:sp>
        <p:nvSpPr>
          <p:cNvPr id="11" name="Rectangle 7"/>
          <p:cNvSpPr>
            <a:spLocks noChangeArrowheads="1"/>
          </p:cNvSpPr>
          <p:nvPr/>
        </p:nvSpPr>
        <p:spPr bwMode="ltGray">
          <a:xfrm>
            <a:off x="1197031" y="3617190"/>
            <a:ext cx="9510385" cy="926817"/>
          </a:xfrm>
          <a:prstGeom prst="rect">
            <a:avLst/>
          </a:prstGeom>
          <a:solidFill>
            <a:schemeClr val="bg1"/>
          </a:solidFill>
          <a:ln>
            <a:solidFill>
              <a:schemeClr val="bg1"/>
            </a:solidFill>
          </a:ln>
          <a:extLst/>
        </p:spPr>
        <p:txBody>
          <a:bodyPr wrap="none" anchor="ct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20000"/>
              </a:spcBef>
              <a:spcAft>
                <a:spcPct val="0"/>
              </a:spcAft>
              <a:defRPr sz="2000">
                <a:solidFill>
                  <a:schemeClr val="tx1"/>
                </a:solidFill>
                <a:latin typeface="Arial" pitchFamily="34" charset="0"/>
              </a:defRPr>
            </a:lvl6pPr>
            <a:lvl7pPr marL="2971800" indent="-228600" eaLnBrk="0" fontAlgn="base" hangingPunct="0">
              <a:spcBef>
                <a:spcPct val="20000"/>
              </a:spcBef>
              <a:spcAft>
                <a:spcPct val="0"/>
              </a:spcAft>
              <a:defRPr sz="2000">
                <a:solidFill>
                  <a:schemeClr val="tx1"/>
                </a:solidFill>
                <a:latin typeface="Arial" pitchFamily="34" charset="0"/>
              </a:defRPr>
            </a:lvl7pPr>
            <a:lvl8pPr marL="3429000" indent="-228600" eaLnBrk="0" fontAlgn="base" hangingPunct="0">
              <a:spcBef>
                <a:spcPct val="20000"/>
              </a:spcBef>
              <a:spcAft>
                <a:spcPct val="0"/>
              </a:spcAft>
              <a:defRPr sz="2000">
                <a:solidFill>
                  <a:schemeClr val="tx1"/>
                </a:solidFill>
                <a:latin typeface="Arial" pitchFamily="34" charset="0"/>
              </a:defRPr>
            </a:lvl8pPr>
            <a:lvl9pPr marL="3886200" indent="-228600" eaLnBrk="0" fontAlgn="base" hangingPunct="0">
              <a:spcBef>
                <a:spcPct val="20000"/>
              </a:spcBef>
              <a:spcAft>
                <a:spcPct val="0"/>
              </a:spcAft>
              <a:defRPr sz="2000">
                <a:solidFill>
                  <a:schemeClr val="tx1"/>
                </a:solidFill>
                <a:latin typeface="Arial" pitchFamily="34" charset="0"/>
              </a:defRPr>
            </a:lvl9pPr>
          </a:lstStyle>
          <a:p>
            <a:pPr algn="ctr"/>
            <a:r>
              <a:rPr lang="en-GB" sz="2400" b="1" dirty="0">
                <a:solidFill>
                  <a:prstClr val="black"/>
                </a:solidFill>
                <a:cs typeface="Arial" panose="020B0604020202020204" pitchFamily="34" charset="0"/>
                <a:hlinkClick r:id="rId4"/>
              </a:rPr>
              <a:t>Introduction to our support for you</a:t>
            </a:r>
            <a:endParaRPr lang="en-GB" sz="2400" b="1" dirty="0">
              <a:solidFill>
                <a:prstClr val="black"/>
              </a:solidFill>
              <a:cs typeface="Arial" panose="020B0604020202020204" pitchFamily="34" charset="0"/>
            </a:endParaRPr>
          </a:p>
          <a:p>
            <a:pPr algn="ctr"/>
            <a:endParaRPr lang="en-GB" sz="1400" u="sng" dirty="0">
              <a:solidFill>
                <a:prstClr val="whit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86514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30531" y="1364823"/>
            <a:ext cx="9850581" cy="1835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black"/>
                </a:solidFill>
                <a:latin typeface="Arial" panose="020B0604020202020204" pitchFamily="34" charset="0"/>
                <a:cs typeface="Arial" panose="020B0604020202020204" pitchFamily="34" charset="0"/>
              </a:rPr>
              <a:t>Our Vision</a:t>
            </a:r>
            <a:br>
              <a:rPr lang="en-GB" sz="2400" b="1" dirty="0">
                <a:solidFill>
                  <a:prstClr val="black"/>
                </a:solidFill>
                <a:latin typeface="Arial" panose="020B0604020202020204" pitchFamily="34" charset="0"/>
                <a:cs typeface="Arial" panose="020B0604020202020204" pitchFamily="34" charset="0"/>
              </a:rPr>
            </a:br>
            <a:r>
              <a:rPr lang="en-GB" sz="2200" dirty="0">
                <a:solidFill>
                  <a:prstClr val="black"/>
                </a:solidFill>
                <a:latin typeface="Arial" panose="020B0604020202020204" pitchFamily="34" charset="0"/>
                <a:cs typeface="Arial" panose="020B0604020202020204" pitchFamily="34" charset="0"/>
              </a:rPr>
              <a:t>“To enable and empower you to engage fully with </a:t>
            </a:r>
            <a:br>
              <a:rPr lang="en-GB" sz="2200" dirty="0">
                <a:solidFill>
                  <a:prstClr val="black"/>
                </a:solidFill>
                <a:latin typeface="Arial" panose="020B0604020202020204" pitchFamily="34" charset="0"/>
                <a:cs typeface="Arial" panose="020B0604020202020204" pitchFamily="34" charset="0"/>
              </a:rPr>
            </a:br>
            <a:r>
              <a:rPr lang="en-GB" sz="2200" dirty="0">
                <a:solidFill>
                  <a:prstClr val="black"/>
                </a:solidFill>
                <a:latin typeface="Arial" panose="020B0604020202020204" pitchFamily="34" charset="0"/>
                <a:cs typeface="Arial" panose="020B0604020202020204" pitchFamily="34" charset="0"/>
              </a:rPr>
              <a:t>all aspects of student life, removing barriers as necessary, so you can achieve your potential and succeed in your studies’’</a:t>
            </a:r>
          </a:p>
        </p:txBody>
      </p:sp>
      <p:sp>
        <p:nvSpPr>
          <p:cNvPr id="7" name="Rectangle 6"/>
          <p:cNvSpPr/>
          <p:nvPr/>
        </p:nvSpPr>
        <p:spPr>
          <a:xfrm>
            <a:off x="688585" y="3424276"/>
            <a:ext cx="2088232" cy="16121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black"/>
              </a:solidFill>
              <a:latin typeface="Arial" panose="020B0604020202020204" pitchFamily="34" charset="0"/>
              <a:cs typeface="Arial" panose="020B0604020202020204" pitchFamily="34" charset="0"/>
            </a:endParaRPr>
          </a:p>
          <a:p>
            <a:pPr algn="ctr"/>
            <a:r>
              <a:rPr lang="en-GB" sz="2400" dirty="0">
                <a:solidFill>
                  <a:prstClr val="black"/>
                </a:solidFill>
                <a:latin typeface="Arial" panose="020B0604020202020204" pitchFamily="34" charset="0"/>
                <a:cs typeface="Arial" panose="020B0604020202020204" pitchFamily="34" charset="0"/>
              </a:rPr>
              <a:t>Maintaining</a:t>
            </a:r>
          </a:p>
          <a:p>
            <a:pPr algn="ctr"/>
            <a:r>
              <a:rPr lang="en-GB" sz="2400" dirty="0">
                <a:solidFill>
                  <a:prstClr val="black"/>
                </a:solidFill>
                <a:latin typeface="Arial" panose="020B0604020202020204" pitchFamily="34" charset="0"/>
                <a:cs typeface="Arial" panose="020B0604020202020204" pitchFamily="34" charset="0"/>
              </a:rPr>
              <a:t>your </a:t>
            </a:r>
            <a:br>
              <a:rPr lang="en-GB" sz="2400"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wellbeing</a:t>
            </a:r>
            <a:r>
              <a:rPr lang="en-GB" sz="2400" dirty="0">
                <a:solidFill>
                  <a:prstClr val="black"/>
                </a:solidFill>
                <a:latin typeface="Arial" panose="020B0604020202020204" pitchFamily="34" charset="0"/>
                <a:cs typeface="Arial" panose="020B0604020202020204" pitchFamily="34" charset="0"/>
              </a:rPr>
              <a:t/>
            </a: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p>
        </p:txBody>
      </p:sp>
      <p:sp>
        <p:nvSpPr>
          <p:cNvPr id="8" name="Rectangle 7"/>
          <p:cNvSpPr/>
          <p:nvPr/>
        </p:nvSpPr>
        <p:spPr>
          <a:xfrm>
            <a:off x="2670592" y="5069734"/>
            <a:ext cx="2088000" cy="1612171"/>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prstClr val="black"/>
                </a:solidFill>
                <a:latin typeface="Arial" panose="020B0604020202020204" pitchFamily="34" charset="0"/>
                <a:cs typeface="Arial" panose="020B0604020202020204" pitchFamily="34" charset="0"/>
              </a:rPr>
              <a:t>Meeting </a:t>
            </a:r>
            <a:r>
              <a:rPr lang="en-GB" sz="2400" b="1" dirty="0">
                <a:solidFill>
                  <a:prstClr val="black"/>
                </a:solidFill>
                <a:latin typeface="Arial" panose="020B0604020202020204" pitchFamily="34" charset="0"/>
                <a:cs typeface="Arial" panose="020B0604020202020204" pitchFamily="34" charset="0"/>
              </a:rPr>
              <a:t>challenges</a:t>
            </a:r>
            <a:endParaRPr lang="en-GB" sz="2400" dirty="0">
              <a:solidFill>
                <a:prstClr val="black"/>
              </a:solidFill>
              <a:latin typeface="Arial" panose="020B0604020202020204" pitchFamily="34" charset="0"/>
              <a:cs typeface="Arial" panose="020B0604020202020204" pitchFamily="34" charset="0"/>
            </a:endParaRPr>
          </a:p>
        </p:txBody>
      </p:sp>
      <p:sp>
        <p:nvSpPr>
          <p:cNvPr id="10" name="Rectangle 9"/>
          <p:cNvSpPr/>
          <p:nvPr/>
        </p:nvSpPr>
        <p:spPr>
          <a:xfrm>
            <a:off x="5073553" y="5279891"/>
            <a:ext cx="5242540" cy="923330"/>
          </a:xfrm>
          <a:prstGeom prst="rect">
            <a:avLst/>
          </a:prstGeom>
        </p:spPr>
        <p:txBody>
          <a:bodyPr wrap="square">
            <a:spAutoFit/>
          </a:bodyPr>
          <a:lstStyle/>
          <a:p>
            <a:pPr marL="400041" lvl="1">
              <a:buSzPct val="25000"/>
            </a:pPr>
            <a:r>
              <a:rPr lang="en-GB" sz="2000" i="1" dirty="0">
                <a:solidFill>
                  <a:srgbClr val="000000"/>
                </a:solidFill>
                <a:latin typeface="Arial"/>
                <a:ea typeface="Arial"/>
                <a:cs typeface="Arial"/>
                <a:sym typeface="Arial"/>
              </a:rPr>
              <a:t>‘</a:t>
            </a:r>
            <a:r>
              <a:rPr lang="en-GB" sz="1600" i="1" dirty="0">
                <a:solidFill>
                  <a:srgbClr val="000000"/>
                </a:solidFill>
                <a:latin typeface="Arial"/>
                <a:ea typeface="Arial"/>
                <a:cs typeface="Arial"/>
                <a:sym typeface="Arial"/>
              </a:rPr>
              <a:t>a </a:t>
            </a:r>
            <a:r>
              <a:rPr lang="en-GB" sz="1600" i="1" dirty="0">
                <a:solidFill>
                  <a:srgbClr val="000000"/>
                </a:solidFill>
                <a:latin typeface="Arial"/>
                <a:ea typeface="Arial"/>
                <a:cs typeface="Arial"/>
              </a:rPr>
              <a:t>task or situation that tests a person’s abilities’    </a:t>
            </a:r>
            <a:endParaRPr lang="en-GB" sz="2000" i="1" dirty="0">
              <a:solidFill>
                <a:srgbClr val="000000"/>
              </a:solidFill>
              <a:latin typeface="Arial"/>
              <a:ea typeface="Arial"/>
              <a:cs typeface="Arial"/>
            </a:endParaRPr>
          </a:p>
          <a:p>
            <a:pPr marL="400041" lvl="1">
              <a:buSzPct val="25000"/>
            </a:pPr>
            <a:r>
              <a:rPr lang="en-GB" sz="2000" i="1" dirty="0">
                <a:solidFill>
                  <a:srgbClr val="000000"/>
                </a:solidFill>
                <a:latin typeface="Arial"/>
                <a:ea typeface="Arial"/>
                <a:cs typeface="Arial"/>
              </a:rPr>
              <a:t/>
            </a:r>
            <a:br>
              <a:rPr lang="en-GB" sz="2000" i="1" dirty="0">
                <a:solidFill>
                  <a:srgbClr val="000000"/>
                </a:solidFill>
                <a:latin typeface="Arial"/>
                <a:ea typeface="Arial"/>
                <a:cs typeface="Arial"/>
              </a:rPr>
            </a:br>
            <a:r>
              <a:rPr lang="en-GB" sz="1400" dirty="0">
                <a:solidFill>
                  <a:srgbClr val="000000"/>
                </a:solidFill>
                <a:latin typeface="Arial"/>
                <a:ea typeface="Arial"/>
                <a:cs typeface="Arial"/>
              </a:rPr>
              <a:t>Oxford dictionaries </a:t>
            </a:r>
            <a:r>
              <a:rPr lang="en-GB" sz="1400" dirty="0">
                <a:solidFill>
                  <a:srgbClr val="000000"/>
                </a:solidFill>
                <a:latin typeface="Arial"/>
                <a:ea typeface="Arial"/>
                <a:cs typeface="Arial"/>
                <a:hlinkClick r:id="rId3"/>
              </a:rPr>
              <a:t>https://en.oxforddictionaries.com</a:t>
            </a:r>
            <a:r>
              <a:rPr lang="en-GB" sz="1400" dirty="0">
                <a:solidFill>
                  <a:srgbClr val="000000"/>
                </a:solidFill>
                <a:latin typeface="Arial"/>
                <a:ea typeface="Arial"/>
                <a:cs typeface="Arial"/>
              </a:rPr>
              <a:t> </a:t>
            </a:r>
            <a:endParaRPr lang="en-GB" sz="1400" dirty="0">
              <a:solidFill>
                <a:srgbClr val="000000"/>
              </a:solidFill>
              <a:latin typeface="Arial"/>
              <a:ea typeface="Arial"/>
              <a:cs typeface="Arial"/>
              <a:sym typeface="Arial"/>
            </a:endParaRPr>
          </a:p>
        </p:txBody>
      </p:sp>
      <p:sp>
        <p:nvSpPr>
          <p:cNvPr id="2" name="TextBox 1"/>
          <p:cNvSpPr txBox="1"/>
          <p:nvPr/>
        </p:nvSpPr>
        <p:spPr>
          <a:xfrm>
            <a:off x="985942" y="3000580"/>
            <a:ext cx="1710725" cy="400110"/>
          </a:xfrm>
          <a:prstGeom prst="rect">
            <a:avLst/>
          </a:prstGeom>
          <a:noFill/>
        </p:spPr>
        <p:txBody>
          <a:bodyPr wrap="none" rtlCol="0">
            <a:spAutoFit/>
          </a:bodyPr>
          <a:lstStyle/>
          <a:p>
            <a:r>
              <a:rPr lang="en-GB" sz="2000" b="1" i="1" dirty="0" smtClean="0">
                <a:solidFill>
                  <a:prstClr val="black"/>
                </a:solidFill>
                <a:latin typeface="Arial" panose="020B0604020202020204" pitchFamily="34" charset="0"/>
                <a:cs typeface="Arial" panose="020B0604020202020204" pitchFamily="34" charset="0"/>
              </a:rPr>
              <a:t>It’s </a:t>
            </a:r>
            <a:r>
              <a:rPr lang="en-GB" sz="2000" b="1" i="1" dirty="0">
                <a:solidFill>
                  <a:prstClr val="black"/>
                </a:solidFill>
                <a:latin typeface="Arial" panose="020B0604020202020204" pitchFamily="34" charset="0"/>
                <a:cs typeface="Arial" panose="020B0604020202020204" pitchFamily="34" charset="0"/>
              </a:rPr>
              <a:t>about…..</a:t>
            </a:r>
          </a:p>
        </p:txBody>
      </p:sp>
      <p:sp>
        <p:nvSpPr>
          <p:cNvPr id="18" name="Content Placeholder 2"/>
          <p:cNvSpPr txBox="1">
            <a:spLocks/>
          </p:cNvSpPr>
          <p:nvPr/>
        </p:nvSpPr>
        <p:spPr>
          <a:xfrm>
            <a:off x="2776817" y="3536775"/>
            <a:ext cx="8870265" cy="1607031"/>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00041" marR="0" lvl="1" indent="0" algn="l" defTabSz="914377" rtl="0" eaLnBrk="1" fontAlgn="auto" latinLnBrk="0" hangingPunct="1">
              <a:lnSpc>
                <a:spcPct val="120000"/>
              </a:lnSpc>
              <a:spcBef>
                <a:spcPct val="20000"/>
              </a:spcBef>
              <a:spcAft>
                <a:spcPts val="0"/>
              </a:spcAft>
              <a:buClrTx/>
              <a:buSzPct val="25000"/>
              <a:buFont typeface="Arial" panose="020B0604020202020204" pitchFamily="34" charset="0"/>
              <a:buNone/>
              <a:tabLst/>
              <a:defRPr/>
            </a:pPr>
            <a:r>
              <a:rPr kumimoji="0" lang="en-GB" sz="1600" b="0" i="1" u="none" strike="noStrike" kern="1200" cap="none" spc="0" normalizeH="0" baseline="0" noProof="0" dirty="0" smtClean="0">
                <a:ln>
                  <a:noFill/>
                </a:ln>
                <a:solidFill>
                  <a:srgbClr val="000000"/>
                </a:solidFill>
                <a:effectLst/>
                <a:uLnTx/>
                <a:uFillTx/>
                <a:latin typeface="Arial"/>
                <a:ea typeface="Arial"/>
                <a:cs typeface="Arial"/>
                <a:sym typeface="Arial"/>
              </a:rPr>
              <a:t>‘ where each individual realises his or her own potential, can cope with the normal stresses of life, can work productively and fruitfully and is able to make a contribution to his or her community’      </a:t>
            </a:r>
          </a:p>
          <a:p>
            <a:pPr marL="400041" marR="0" lvl="1" indent="0" algn="l" defTabSz="914377" rtl="0" eaLnBrk="1" fontAlgn="auto" latinLnBrk="0" hangingPunct="1">
              <a:lnSpc>
                <a:spcPct val="120000"/>
              </a:lnSpc>
              <a:spcBef>
                <a:spcPct val="20000"/>
              </a:spcBef>
              <a:spcAft>
                <a:spcPts val="0"/>
              </a:spcAft>
              <a:buClrTx/>
              <a:buSzPct val="25000"/>
              <a:buFont typeface="Arial" panose="020B0604020202020204" pitchFamily="34" charset="0"/>
              <a:buNone/>
              <a:tabLst/>
              <a:defRPr/>
            </a:pPr>
            <a:r>
              <a:rPr kumimoji="0" lang="en-GB" sz="1400" b="0" i="0" u="none" strike="noStrike" kern="1200" cap="none" spc="0" normalizeH="0" baseline="0" noProof="0" dirty="0" smtClean="0">
                <a:ln>
                  <a:noFill/>
                </a:ln>
                <a:solidFill>
                  <a:srgbClr val="000000"/>
                </a:solidFill>
                <a:effectLst/>
                <a:uLnTx/>
                <a:uFillTx/>
                <a:latin typeface="Arial"/>
                <a:ea typeface="Arial"/>
                <a:cs typeface="Arial"/>
                <a:sym typeface="Arial"/>
                <a:hlinkClick r:id="rId4"/>
              </a:rPr>
              <a:t>World Health Organisation </a:t>
            </a:r>
            <a:endParaRPr kumimoji="0" lang="en-GB" sz="1400" b="0" i="0" u="sng" strike="noStrike" kern="1200" cap="none" spc="0" normalizeH="0" baseline="0" noProof="0" dirty="0" smtClean="0">
              <a:ln>
                <a:noFill/>
              </a:ln>
              <a:solidFill>
                <a:srgbClr val="0000FF"/>
              </a:solidFill>
              <a:effectLst/>
              <a:uLnTx/>
              <a:uFillTx/>
              <a:latin typeface="Arial"/>
              <a:ea typeface="Arial"/>
              <a:cs typeface="Arial"/>
              <a:sym typeface="Arial"/>
            </a:endParaRPr>
          </a:p>
          <a:p>
            <a:pPr marL="0" marR="0" lvl="0" indent="0" algn="l" defTabSz="914377" rtl="0" eaLnBrk="1" fontAlgn="auto" latinLnBrk="0" hangingPunct="1">
              <a:lnSpc>
                <a:spcPct val="100000"/>
              </a:lnSpc>
              <a:spcBef>
                <a:spcPct val="20000"/>
              </a:spcBef>
              <a:spcAft>
                <a:spcPts val="0"/>
              </a:spcAft>
              <a:buClrTx/>
              <a:buSzPct val="25000"/>
              <a:buFont typeface="Arial" panose="020B0604020202020204" pitchFamily="34" charset="0"/>
              <a:buNone/>
              <a:tabLst/>
              <a:defRPr/>
            </a:pPr>
            <a:endParaRPr kumimoji="0" lang="en-GB" sz="1800" b="0" i="0" u="sng" strike="noStrike" kern="1200" cap="none" spc="0" normalizeH="0" baseline="0" noProof="0" dirty="0" smtClean="0">
              <a:ln>
                <a:noFill/>
              </a:ln>
              <a:solidFill>
                <a:srgbClr val="0000FF"/>
              </a:solidFill>
              <a:effectLst/>
              <a:uLnTx/>
              <a:uFillTx/>
              <a:latin typeface="Arial"/>
              <a:ea typeface="+mn-ea"/>
              <a:cs typeface="Arial"/>
              <a:sym typeface="Arial"/>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8838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students on a trip with countryside in the background, many raising their arms, smiling and cheering" title="Get Out, Get Active"/>
          <p:cNvPicPr>
            <a:picLocks noChangeAspect="1"/>
          </p:cNvPicPr>
          <p:nvPr/>
        </p:nvPicPr>
        <p:blipFill rotWithShape="1">
          <a:blip r:embed="rId3">
            <a:extLst>
              <a:ext uri="{28A0092B-C50C-407E-A947-70E740481C1C}">
                <a14:useLocalDpi xmlns:a14="http://schemas.microsoft.com/office/drawing/2010/main" val="0"/>
              </a:ext>
            </a:extLst>
          </a:blip>
          <a:srcRect l="1186" t="4332" r="15340" b="52356"/>
          <a:stretch/>
        </p:blipFill>
        <p:spPr>
          <a:xfrm>
            <a:off x="490451" y="4995949"/>
            <a:ext cx="9068732" cy="1715598"/>
          </a:xfrm>
          <a:prstGeom prst="rect">
            <a:avLst/>
          </a:prstGeom>
        </p:spPr>
      </p:pic>
      <p:pic>
        <p:nvPicPr>
          <p:cNvPr id="4" name="Picture 3" descr="Member of staff sitting down with a student to provide guidance with library bookshelf in the background" title="Skills at Library"/>
          <p:cNvPicPr>
            <a:picLocks noChangeAspect="1"/>
          </p:cNvPicPr>
          <p:nvPr/>
        </p:nvPicPr>
        <p:blipFill rotWithShape="1">
          <a:blip r:embed="rId4"/>
          <a:srcRect l="56296" t="25331" r="17020" b="36956"/>
          <a:stretch/>
        </p:blipFill>
        <p:spPr>
          <a:xfrm>
            <a:off x="9655010" y="1475781"/>
            <a:ext cx="2216923" cy="1627465"/>
          </a:xfrm>
          <a:prstGeom prst="rect">
            <a:avLst/>
          </a:prstGeom>
        </p:spPr>
      </p:pic>
      <p:sp>
        <p:nvSpPr>
          <p:cNvPr id="15" name="Rectangle 14"/>
          <p:cNvSpPr/>
          <p:nvPr/>
        </p:nvSpPr>
        <p:spPr>
          <a:xfrm>
            <a:off x="490451" y="1399740"/>
            <a:ext cx="8686800" cy="3407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solidFill>
                <a:prstClr val="black"/>
              </a:solidFill>
              <a:latin typeface="Arial" panose="020B0604020202020204" pitchFamily="34" charset="0"/>
              <a:cs typeface="Arial" panose="020B0604020202020204" pitchFamily="34" charset="0"/>
            </a:endParaRPr>
          </a:p>
          <a:p>
            <a:r>
              <a:rPr lang="en-GB" sz="2400" b="1" dirty="0">
                <a:solidFill>
                  <a:prstClr val="black"/>
                </a:solidFill>
                <a:latin typeface="Arial" panose="020B0604020202020204" pitchFamily="34" charset="0"/>
                <a:cs typeface="Arial" panose="020B0604020202020204" pitchFamily="34" charset="0"/>
              </a:rPr>
              <a:t>A wide range of support</a:t>
            </a:r>
            <a:br>
              <a:rPr lang="en-GB" sz="2400" b="1" dirty="0">
                <a:solidFill>
                  <a:prstClr val="black"/>
                </a:solidFill>
                <a:latin typeface="Arial" panose="020B0604020202020204" pitchFamily="34" charset="0"/>
                <a:cs typeface="Arial" panose="020B0604020202020204" pitchFamily="34" charset="0"/>
              </a:rPr>
            </a:br>
            <a:endParaRPr lang="en-GB" sz="2400" b="1"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Support to manage student life and develop skills to meet challenges</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Activities to build friendships and maintain your wellbeing and health</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Free specialist confidential support services and  independent advice</a:t>
            </a:r>
            <a:endParaRPr lang="en-GB" sz="2400" dirty="0">
              <a:solidFill>
                <a:prstClr val="white"/>
              </a:solidFill>
              <a:latin typeface="Calibri"/>
            </a:endParaRPr>
          </a:p>
          <a:p>
            <a:r>
              <a:rPr lang="en-GB" sz="2000" dirty="0">
                <a:solidFill>
                  <a:prstClr val="black"/>
                </a:solidFill>
                <a:latin typeface="Arial" panose="020B0604020202020204" pitchFamily="34" charset="0"/>
                <a:cs typeface="Arial" panose="020B0604020202020204" pitchFamily="34" charset="0"/>
              </a:rPr>
              <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9413" t="20337" r="19988"/>
          <a:stretch/>
        </p:blipFill>
        <p:spPr>
          <a:xfrm>
            <a:off x="9655011" y="3289771"/>
            <a:ext cx="2216923" cy="1625047"/>
          </a:xfrm>
          <a:prstGeom prst="rect">
            <a:avLst/>
          </a:prstGeom>
        </p:spPr>
      </p:pic>
    </p:spTree>
    <p:extLst>
      <p:ext uri="{BB962C8B-B14F-4D97-AF65-F5344CB8AC3E}">
        <p14:creationId xmlns:p14="http://schemas.microsoft.com/office/powerpoint/2010/main" val="87386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65017" y="1301161"/>
            <a:ext cx="11430001" cy="5423836"/>
            <a:chOff x="-1157620" y="1545394"/>
            <a:chExt cx="10095883" cy="5206860"/>
          </a:xfrm>
        </p:grpSpPr>
        <p:sp>
          <p:nvSpPr>
            <p:cNvPr id="3" name="Freeform 2" descr="Online information you can use independently&#10;" title="Ways of getting support description 1"/>
            <p:cNvSpPr/>
            <p:nvPr/>
          </p:nvSpPr>
          <p:spPr>
            <a:xfrm>
              <a:off x="-1048540" y="1548959"/>
              <a:ext cx="2900620" cy="900900"/>
            </a:xfrm>
            <a:custGeom>
              <a:avLst/>
              <a:gdLst>
                <a:gd name="connsiteX0" fmla="*/ 0 w 2900620"/>
                <a:gd name="connsiteY0" fmla="*/ 0 h 900900"/>
                <a:gd name="connsiteX1" fmla="*/ 2900620 w 2900620"/>
                <a:gd name="connsiteY1" fmla="*/ 0 h 900900"/>
                <a:gd name="connsiteX2" fmla="*/ 2900620 w 2900620"/>
                <a:gd name="connsiteY2" fmla="*/ 900900 h 900900"/>
                <a:gd name="connsiteX3" fmla="*/ 0 w 2900620"/>
                <a:gd name="connsiteY3" fmla="*/ 900900 h 900900"/>
                <a:gd name="connsiteX4" fmla="*/ 0 w 2900620"/>
                <a:gd name="connsiteY4" fmla="*/ 0 h 90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20" h="900900">
                  <a:moveTo>
                    <a:pt x="0" y="0"/>
                  </a:moveTo>
                  <a:lnTo>
                    <a:pt x="2900620" y="0"/>
                  </a:lnTo>
                  <a:lnTo>
                    <a:pt x="2900620" y="900900"/>
                  </a:lnTo>
                  <a:lnTo>
                    <a:pt x="0" y="900900"/>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defTabSz="888978">
                <a:lnSpc>
                  <a:spcPct val="90000"/>
                </a:lnSpc>
                <a:spcBef>
                  <a:spcPct val="0"/>
                </a:spcBef>
                <a:spcAft>
                  <a:spcPct val="35000"/>
                </a:spcAft>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Online information you can use independently</a:t>
              </a:r>
            </a:p>
          </p:txBody>
        </p:sp>
        <p:sp>
          <p:nvSpPr>
            <p:cNvPr id="4" name="Left Brace 3"/>
            <p:cNvSpPr/>
            <p:nvPr/>
          </p:nvSpPr>
          <p:spPr>
            <a:xfrm>
              <a:off x="1724770" y="1582907"/>
              <a:ext cx="371903" cy="90936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descr="students.leeds.ac.uk;&#10;Faculty/School website/Minerva area;&#10;www.luu.org.uk;&#10;" title="List of support 1"/>
            <p:cNvSpPr/>
            <p:nvPr/>
          </p:nvSpPr>
          <p:spPr>
            <a:xfrm>
              <a:off x="2369042" y="1545394"/>
              <a:ext cx="6563089" cy="1031707"/>
            </a:xfrm>
            <a:custGeom>
              <a:avLst/>
              <a:gdLst>
                <a:gd name="connsiteX0" fmla="*/ 0 w 5356599"/>
                <a:gd name="connsiteY0" fmla="*/ 0 h 1031707"/>
                <a:gd name="connsiteX1" fmla="*/ 5356599 w 5356599"/>
                <a:gd name="connsiteY1" fmla="*/ 0 h 1031707"/>
                <a:gd name="connsiteX2" fmla="*/ 5356599 w 5356599"/>
                <a:gd name="connsiteY2" fmla="*/ 1031707 h 1031707"/>
                <a:gd name="connsiteX3" fmla="*/ 0 w 5356599"/>
                <a:gd name="connsiteY3" fmla="*/ 1031707 h 1031707"/>
                <a:gd name="connsiteX4" fmla="*/ 0 w 5356599"/>
                <a:gd name="connsiteY4" fmla="*/ 0 h 10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599" h="1031707">
                  <a:moveTo>
                    <a:pt x="0" y="0"/>
                  </a:moveTo>
                  <a:lnTo>
                    <a:pt x="5356599" y="0"/>
                  </a:lnTo>
                  <a:lnTo>
                    <a:pt x="5356599" y="1031707"/>
                  </a:lnTo>
                  <a:lnTo>
                    <a:pt x="0" y="1031707"/>
                  </a:lnTo>
                  <a:lnTo>
                    <a:pt x="0" y="0"/>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hlinkClick r:id="rId3"/>
                </a:rPr>
                <a:t>https://students.leeds.ac.uk</a:t>
              </a:r>
              <a:endParaRPr lang="en-GB" sz="2000" dirty="0">
                <a:solidFill>
                  <a:prstClr val="black"/>
                </a:solidFill>
                <a:latin typeface="Arial" panose="020B0604020202020204" pitchFamily="34" charset="0"/>
                <a:cs typeface="Arial" panose="020B0604020202020204" pitchFamily="34" charset="0"/>
              </a:endParaRP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Faculty/School website/Minerva area</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hlinkClick r:id="rId4"/>
                </a:rPr>
                <a:t>luu.org.uk</a:t>
              </a:r>
              <a:endParaRPr lang="en-GB" sz="2000" dirty="0">
                <a:solidFill>
                  <a:prstClr val="black"/>
                </a:solidFill>
                <a:latin typeface="Arial" panose="020B0604020202020204" pitchFamily="34" charset="0"/>
                <a:cs typeface="Arial" panose="020B0604020202020204" pitchFamily="34" charset="0"/>
              </a:endParaRPr>
            </a:p>
          </p:txBody>
        </p:sp>
        <p:sp>
          <p:nvSpPr>
            <p:cNvPr id="11" name="Freeform 10" title="Ways of getting support decription 2"/>
            <p:cNvSpPr/>
            <p:nvPr/>
          </p:nvSpPr>
          <p:spPr>
            <a:xfrm>
              <a:off x="-1054276" y="2471902"/>
              <a:ext cx="2906355" cy="1178100"/>
            </a:xfrm>
            <a:custGeom>
              <a:avLst/>
              <a:gdLst>
                <a:gd name="connsiteX0" fmla="*/ 0 w 2906355"/>
                <a:gd name="connsiteY0" fmla="*/ 0 h 1178100"/>
                <a:gd name="connsiteX1" fmla="*/ 2906355 w 2906355"/>
                <a:gd name="connsiteY1" fmla="*/ 0 h 1178100"/>
                <a:gd name="connsiteX2" fmla="*/ 2906355 w 2906355"/>
                <a:gd name="connsiteY2" fmla="*/ 1178100 h 1178100"/>
                <a:gd name="connsiteX3" fmla="*/ 0 w 2906355"/>
                <a:gd name="connsiteY3" fmla="*/ 1178100 h 1178100"/>
                <a:gd name="connsiteX4" fmla="*/ 0 w 2906355"/>
                <a:gd name="connsiteY4" fmla="*/ 0 h 117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6355" h="1178100">
                  <a:moveTo>
                    <a:pt x="0" y="0"/>
                  </a:moveTo>
                  <a:lnTo>
                    <a:pt x="2906355" y="0"/>
                  </a:lnTo>
                  <a:lnTo>
                    <a:pt x="2906355" y="1178100"/>
                  </a:lnTo>
                  <a:lnTo>
                    <a:pt x="0" y="1178100"/>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defTabSz="888978">
                <a:lnSpc>
                  <a:spcPct val="90000"/>
                </a:lnSpc>
                <a:spcBef>
                  <a:spcPct val="0"/>
                </a:spcBef>
                <a:spcAft>
                  <a:spcPct val="35000"/>
                </a:spcAft>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Contact points for questions and to find out how to get the right support</a:t>
              </a:r>
            </a:p>
          </p:txBody>
        </p:sp>
        <p:sp>
          <p:nvSpPr>
            <p:cNvPr id="12" name="Left Brace 11"/>
            <p:cNvSpPr/>
            <p:nvPr/>
          </p:nvSpPr>
          <p:spPr>
            <a:xfrm>
              <a:off x="1737000" y="2674312"/>
              <a:ext cx="359672" cy="570184"/>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descr="Student Office in School;&#10;Help and Support in Leeds University Union&#10;" title="List of support 2"/>
            <p:cNvSpPr/>
            <p:nvPr/>
          </p:nvSpPr>
          <p:spPr>
            <a:xfrm>
              <a:off x="2374104" y="2624823"/>
              <a:ext cx="6564159" cy="669162"/>
            </a:xfrm>
            <a:custGeom>
              <a:avLst/>
              <a:gdLst>
                <a:gd name="connsiteX0" fmla="*/ 0 w 5382307"/>
                <a:gd name="connsiteY0" fmla="*/ 0 h 905381"/>
                <a:gd name="connsiteX1" fmla="*/ 5382307 w 5382307"/>
                <a:gd name="connsiteY1" fmla="*/ 0 h 905381"/>
                <a:gd name="connsiteX2" fmla="*/ 5382307 w 5382307"/>
                <a:gd name="connsiteY2" fmla="*/ 905381 h 905381"/>
                <a:gd name="connsiteX3" fmla="*/ 0 w 5382307"/>
                <a:gd name="connsiteY3" fmla="*/ 905381 h 905381"/>
                <a:gd name="connsiteX4" fmla="*/ 0 w 5382307"/>
                <a:gd name="connsiteY4" fmla="*/ 0 h 90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307" h="905381">
                  <a:moveTo>
                    <a:pt x="0" y="0"/>
                  </a:moveTo>
                  <a:lnTo>
                    <a:pt x="5382307" y="0"/>
                  </a:lnTo>
                  <a:lnTo>
                    <a:pt x="5382307" y="905381"/>
                  </a:lnTo>
                  <a:lnTo>
                    <a:pt x="0" y="905381"/>
                  </a:lnTo>
                  <a:lnTo>
                    <a:pt x="0" y="0"/>
                  </a:lnTo>
                  <a:close/>
                </a:path>
              </a:pathLst>
            </a:cu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Student Office in School</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Help and Support in Leeds University Union</a:t>
              </a:r>
            </a:p>
          </p:txBody>
        </p:sp>
        <p:sp>
          <p:nvSpPr>
            <p:cNvPr id="14" name="Freeform 13" descr="Specialist support and advice to enable and empower you to deal with challenges. &#10;" title="Ways of getting support description 3"/>
            <p:cNvSpPr/>
            <p:nvPr/>
          </p:nvSpPr>
          <p:spPr>
            <a:xfrm>
              <a:off x="-1157620" y="4501751"/>
              <a:ext cx="2882390" cy="1178100"/>
            </a:xfrm>
            <a:custGeom>
              <a:avLst/>
              <a:gdLst>
                <a:gd name="connsiteX0" fmla="*/ 0 w 2882390"/>
                <a:gd name="connsiteY0" fmla="*/ 0 h 1178100"/>
                <a:gd name="connsiteX1" fmla="*/ 2882390 w 2882390"/>
                <a:gd name="connsiteY1" fmla="*/ 0 h 1178100"/>
                <a:gd name="connsiteX2" fmla="*/ 2882390 w 2882390"/>
                <a:gd name="connsiteY2" fmla="*/ 1178100 h 1178100"/>
                <a:gd name="connsiteX3" fmla="*/ 0 w 2882390"/>
                <a:gd name="connsiteY3" fmla="*/ 1178100 h 1178100"/>
                <a:gd name="connsiteX4" fmla="*/ 0 w 2882390"/>
                <a:gd name="connsiteY4" fmla="*/ 0 h 117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90" h="1178100">
                  <a:moveTo>
                    <a:pt x="0" y="0"/>
                  </a:moveTo>
                  <a:lnTo>
                    <a:pt x="2882390" y="0"/>
                  </a:lnTo>
                  <a:lnTo>
                    <a:pt x="2882390" y="1178100"/>
                  </a:lnTo>
                  <a:lnTo>
                    <a:pt x="0" y="1178100"/>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50800" rIns="142240" bIns="50800" numCol="1" spcCol="1270" anchor="ctr" anchorCtr="0">
              <a:noAutofit/>
            </a:bodyPr>
            <a:lstStyle/>
            <a:p>
              <a:pPr defTabSz="888978">
                <a:lnSpc>
                  <a:spcPct val="90000"/>
                </a:lnSpc>
                <a:spcBef>
                  <a:spcPct val="0"/>
                </a:spcBef>
                <a:spcAft>
                  <a:spcPct val="35000"/>
                </a:spcAft>
              </a:pPr>
              <a:r>
                <a:rPr lang="en-GB" sz="2000" dirty="0">
                  <a:solidFill>
                    <a:prstClr val="black">
                      <a:hueOff val="0"/>
                      <a:satOff val="0"/>
                      <a:lumOff val="0"/>
                      <a:alphaOff val="0"/>
                    </a:prstClr>
                  </a:solidFill>
                  <a:latin typeface="Arial" panose="020B0604020202020204" pitchFamily="34" charset="0"/>
                  <a:cs typeface="Arial" panose="020B0604020202020204" pitchFamily="34" charset="0"/>
                </a:rPr>
                <a:t>Specialist support and advice to enable and empower you to meet challenges</a:t>
              </a:r>
            </a:p>
          </p:txBody>
        </p:sp>
        <p:sp>
          <p:nvSpPr>
            <p:cNvPr id="15" name="Left Brace 14"/>
            <p:cNvSpPr/>
            <p:nvPr/>
          </p:nvSpPr>
          <p:spPr>
            <a:xfrm>
              <a:off x="1695596" y="3426533"/>
              <a:ext cx="405790" cy="3259298"/>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descr="Personal Tutor (academic support);&#10;Skills@Library (study skills);&#10;Student Advice in Leeds University Union;&#10;Student Counselling and Wellbeing;&#10;Disability Services;&#10;International Student Office;&#10;Chaplaincy &amp; Muslim Student Adviser;&#10;Campus Police Officer;&#10;And other services&#10;" title="List of support 3"/>
            <p:cNvSpPr/>
            <p:nvPr/>
          </p:nvSpPr>
          <p:spPr>
            <a:xfrm>
              <a:off x="2374102" y="3341707"/>
              <a:ext cx="6552969" cy="3410547"/>
            </a:xfrm>
            <a:custGeom>
              <a:avLst/>
              <a:gdLst>
                <a:gd name="connsiteX0" fmla="*/ 0 w 5327083"/>
                <a:gd name="connsiteY0" fmla="*/ 0 h 2871618"/>
                <a:gd name="connsiteX1" fmla="*/ 5327083 w 5327083"/>
                <a:gd name="connsiteY1" fmla="*/ 0 h 2871618"/>
                <a:gd name="connsiteX2" fmla="*/ 5327083 w 5327083"/>
                <a:gd name="connsiteY2" fmla="*/ 2871618 h 2871618"/>
                <a:gd name="connsiteX3" fmla="*/ 0 w 5327083"/>
                <a:gd name="connsiteY3" fmla="*/ 2871618 h 2871618"/>
                <a:gd name="connsiteX4" fmla="*/ 0 w 5327083"/>
                <a:gd name="connsiteY4" fmla="*/ 0 h 287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7083" h="2871618">
                  <a:moveTo>
                    <a:pt x="0" y="0"/>
                  </a:moveTo>
                  <a:lnTo>
                    <a:pt x="5327083" y="0"/>
                  </a:lnTo>
                  <a:lnTo>
                    <a:pt x="5327083" y="2871618"/>
                  </a:lnTo>
                  <a:lnTo>
                    <a:pt x="0" y="2871618"/>
                  </a:lnTo>
                  <a:lnTo>
                    <a:pt x="0" y="0"/>
                  </a:lnTo>
                  <a:close/>
                </a:path>
              </a:pathLst>
            </a:custGeom>
            <a:solidFill>
              <a:schemeClr val="accent1">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Personal Tutor (academic support)</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Skills@Library (study skills)</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Advice in Leeds University Union</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Student Counselling and Wellbeing</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Disability Services</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Student Services Centre (including finance)</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International Student Office (immigration)</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Lifelong Learning Centre (mature students) </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Accommodation Wardens and Sub-wardens</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Chaplaincy and Muslim Student Adviser</a:t>
              </a:r>
            </a:p>
            <a:p>
              <a:pPr marL="228594" lvl="1" indent="-228594" defTabSz="888978">
                <a:lnSpc>
                  <a:spcPct val="90000"/>
                </a:lnSpc>
                <a:spcBef>
                  <a:spcPct val="0"/>
                </a:spcBef>
                <a:spcAft>
                  <a:spcPct val="15000"/>
                </a:spcAft>
                <a:buFontTx/>
                <a:buChar char="••"/>
              </a:pPr>
              <a:r>
                <a:rPr lang="en-GB" sz="2000" dirty="0">
                  <a:solidFill>
                    <a:prstClr val="black"/>
                  </a:solidFill>
                  <a:latin typeface="Arial" panose="020B0604020202020204" pitchFamily="34" charset="0"/>
                  <a:cs typeface="Arial" panose="020B0604020202020204" pitchFamily="34" charset="0"/>
                </a:rPr>
                <a:t>University Security &amp; Campus Police Officer</a:t>
              </a:r>
            </a:p>
          </p:txBody>
        </p:sp>
      </p:grpSp>
    </p:spTree>
    <p:extLst>
      <p:ext uri="{BB962C8B-B14F-4D97-AF65-F5344CB8AC3E}">
        <p14:creationId xmlns:p14="http://schemas.microsoft.com/office/powerpoint/2010/main" val="2502142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66007" y="2048908"/>
            <a:ext cx="11604568" cy="4525963"/>
          </a:xfrm>
        </p:spPr>
        <p:txBody>
          <a:bodyPr>
            <a:normAutofit/>
          </a:bodyPr>
          <a:lstStyle/>
          <a:p>
            <a:pPr marL="342900" lvl="0" indent="-342900">
              <a:buFont typeface="Arial" panose="020B0604020202020204" pitchFamily="34" charset="0"/>
              <a:buChar char="•"/>
            </a:pP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Free, confidential, specialist support from an experienced team of counsellors, mental health advisers and wellbeing practitioners</a:t>
            </a:r>
            <a:b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br>
            <a:endPar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The team works with students to identify solutions to difficulties and signpost or refer to specialist services in Leeds </a:t>
            </a:r>
          </a:p>
          <a:p>
            <a:pPr marL="342900" lvl="0" indent="-342900">
              <a:buFont typeface="Arial" panose="020B0604020202020204" pitchFamily="34" charset="0"/>
              <a:buChar char="•"/>
            </a:pPr>
            <a:endPar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Support includes: wellbeing drop-ins; single session consultations; groups and workshops; online resources; short series of counselling or wellbeing appointments; weekly meditation; downloadable relaxation MP3s on website </a:t>
            </a:r>
          </a:p>
          <a:p>
            <a:pPr marL="342900" lvl="0" indent="-342900">
              <a:buFont typeface="Arial" panose="020B0604020202020204" pitchFamily="34" charset="0"/>
              <a:buChar char="•"/>
            </a:pPr>
            <a:endPar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000" kern="1200" dirty="0">
                <a:solidFill>
                  <a:prstClr val="black">
                    <a:hueOff val="0"/>
                    <a:satOff val="0"/>
                    <a:lumOff val="0"/>
                    <a:alphaOff val="0"/>
                  </a:prstClr>
                </a:solidFill>
                <a:latin typeface="Arial" panose="020B0604020202020204" pitchFamily="34" charset="0"/>
                <a:cs typeface="Arial" panose="020B0604020202020204" pitchFamily="34" charset="0"/>
              </a:rPr>
              <a:t>To book an appointment on campus, complete the Student Counselling and Wellbeing Self-Referral Form on </a:t>
            </a:r>
            <a:r>
              <a:rPr lang="en-GB" sz="1800" dirty="0">
                <a:solidFill>
                  <a:schemeClr val="tx2"/>
                </a:solidFill>
                <a:latin typeface="Arial" panose="020B0604020202020204" pitchFamily="34" charset="0"/>
                <a:cs typeface="Arial" panose="020B0604020202020204" pitchFamily="34" charset="0"/>
                <a:hlinkClick r:id="rId3"/>
              </a:rPr>
              <a:t>https://students.leeds.ac.uk/counsellingandwellbeing</a:t>
            </a: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solidFill>
                <a:schemeClr val="tx2"/>
              </a:solidFill>
              <a:latin typeface="Arial" panose="020B0604020202020204" pitchFamily="34" charset="0"/>
              <a:cs typeface="Arial" panose="020B0604020202020204" pitchFamily="34" charset="0"/>
            </a:endParaRPr>
          </a:p>
        </p:txBody>
      </p:sp>
      <p:sp>
        <p:nvSpPr>
          <p:cNvPr id="2" name="TextBox 1"/>
          <p:cNvSpPr txBox="1"/>
          <p:nvPr/>
        </p:nvSpPr>
        <p:spPr>
          <a:xfrm>
            <a:off x="1703512" y="1679576"/>
            <a:ext cx="8064896" cy="369332"/>
          </a:xfrm>
          <a:prstGeom prst="rect">
            <a:avLst/>
          </a:prstGeom>
          <a:noFill/>
        </p:spPr>
        <p:txBody>
          <a:bodyPr wrap="square" rtlCol="0">
            <a:spAutoFit/>
          </a:bodyPr>
          <a:lstStyle/>
          <a:p>
            <a:endParaRPr lang="en-GB" dirty="0">
              <a:solidFill>
                <a:prstClr val="black"/>
              </a:solidFill>
              <a:latin typeface="Calibri"/>
            </a:endParaRPr>
          </a:p>
        </p:txBody>
      </p:sp>
      <p:sp>
        <p:nvSpPr>
          <p:cNvPr id="8" name="TextBox 7"/>
          <p:cNvSpPr txBox="1"/>
          <p:nvPr/>
        </p:nvSpPr>
        <p:spPr>
          <a:xfrm>
            <a:off x="266007" y="1448743"/>
            <a:ext cx="8886701"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Student Counselling and Wellbeing</a:t>
            </a:r>
          </a:p>
        </p:txBody>
      </p:sp>
    </p:spTree>
    <p:extLst>
      <p:ext uri="{BB962C8B-B14F-4D97-AF65-F5344CB8AC3E}">
        <p14:creationId xmlns:p14="http://schemas.microsoft.com/office/powerpoint/2010/main" val="276333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512" y="1679576"/>
            <a:ext cx="8064896" cy="369332"/>
          </a:xfrm>
          <a:prstGeom prst="rect">
            <a:avLst/>
          </a:prstGeom>
          <a:noFill/>
        </p:spPr>
        <p:txBody>
          <a:bodyPr wrap="square" rtlCol="0">
            <a:spAutoFit/>
          </a:bodyPr>
          <a:lstStyle/>
          <a:p>
            <a:endParaRPr lang="en-GB" dirty="0">
              <a:solidFill>
                <a:prstClr val="black"/>
              </a:solidFill>
              <a:latin typeface="Calibri"/>
            </a:endParaRPr>
          </a:p>
        </p:txBody>
      </p:sp>
      <p:sp>
        <p:nvSpPr>
          <p:cNvPr id="8" name="TextBox 7"/>
          <p:cNvSpPr txBox="1"/>
          <p:nvPr/>
        </p:nvSpPr>
        <p:spPr>
          <a:xfrm>
            <a:off x="240463" y="1448743"/>
            <a:ext cx="8886701"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Disability Services</a:t>
            </a:r>
          </a:p>
        </p:txBody>
      </p:sp>
      <p:sp>
        <p:nvSpPr>
          <p:cNvPr id="10" name="Content Placeholder 2"/>
          <p:cNvSpPr txBox="1">
            <a:spLocks/>
          </p:cNvSpPr>
          <p:nvPr/>
        </p:nvSpPr>
        <p:spPr>
          <a:xfrm>
            <a:off x="0" y="1935783"/>
            <a:ext cx="12452466" cy="54605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50" dirty="0">
                <a:solidFill>
                  <a:prstClr val="black"/>
                </a:solidFill>
                <a:latin typeface="Arial" panose="020B0604020202020204" pitchFamily="34" charset="0"/>
                <a:cs typeface="Arial" panose="020B0604020202020204" pitchFamily="34" charset="0"/>
              </a:rPr>
              <a:t>Confidential, specialist advice, guidance and support for disabled students, including those with physical disabilities, mental health conditions, autism spectrum condition, specific learning needs (e.g. dyslexia) and long term medical conditions.</a:t>
            </a:r>
          </a:p>
          <a:p>
            <a:endParaRPr lang="en-GB" sz="1850" dirty="0">
              <a:solidFill>
                <a:prstClr val="black"/>
              </a:solidFill>
              <a:latin typeface="Arial" panose="020B0604020202020204" pitchFamily="34" charset="0"/>
              <a:cs typeface="Arial" panose="020B0604020202020204" pitchFamily="34" charset="0"/>
            </a:endParaRPr>
          </a:p>
          <a:p>
            <a:r>
              <a:rPr lang="en-GB" sz="1850" dirty="0">
                <a:solidFill>
                  <a:prstClr val="black"/>
                </a:solidFill>
                <a:latin typeface="Arial" panose="020B0604020202020204" pitchFamily="34" charset="0"/>
                <a:cs typeface="Arial" panose="020B0604020202020204" pitchFamily="34" charset="0"/>
              </a:rPr>
              <a:t>The team </a:t>
            </a:r>
            <a:r>
              <a:rPr lang="en-GB" sz="1850" dirty="0" smtClean="0">
                <a:solidFill>
                  <a:prstClr val="black"/>
                </a:solidFill>
                <a:latin typeface="Arial" panose="020B0604020202020204" pitchFamily="34" charset="0"/>
                <a:cs typeface="Arial" panose="020B0604020202020204" pitchFamily="34" charset="0"/>
              </a:rPr>
              <a:t>identifies </a:t>
            </a:r>
            <a:r>
              <a:rPr lang="en-GB" sz="1850" dirty="0">
                <a:solidFill>
                  <a:prstClr val="black"/>
                </a:solidFill>
                <a:latin typeface="Arial" panose="020B0604020202020204" pitchFamily="34" charset="0"/>
                <a:cs typeface="Arial" panose="020B0604020202020204" pitchFamily="34" charset="0"/>
              </a:rPr>
              <a:t>and </a:t>
            </a:r>
            <a:r>
              <a:rPr lang="en-GB" sz="1850" dirty="0" smtClean="0">
                <a:solidFill>
                  <a:prstClr val="black"/>
                </a:solidFill>
                <a:latin typeface="Arial" panose="020B0604020202020204" pitchFamily="34" charset="0"/>
                <a:cs typeface="Arial" panose="020B0604020202020204" pitchFamily="34" charset="0"/>
              </a:rPr>
              <a:t>recommends </a:t>
            </a:r>
            <a:r>
              <a:rPr lang="en-GB" sz="1850" dirty="0">
                <a:solidFill>
                  <a:prstClr val="black"/>
                </a:solidFill>
                <a:latin typeface="Arial" panose="020B0604020202020204" pitchFamily="34" charset="0"/>
                <a:cs typeface="Arial" panose="020B0604020202020204" pitchFamily="34" charset="0"/>
              </a:rPr>
              <a:t>adjustments schools can make for individuals.</a:t>
            </a:r>
          </a:p>
          <a:p>
            <a:endParaRPr lang="en-GB" sz="1850" dirty="0">
              <a:solidFill>
                <a:prstClr val="black"/>
              </a:solidFill>
              <a:latin typeface="Arial" panose="020B0604020202020204" pitchFamily="34" charset="0"/>
              <a:cs typeface="Arial" panose="020B0604020202020204" pitchFamily="34" charset="0"/>
            </a:endParaRPr>
          </a:p>
          <a:p>
            <a:r>
              <a:rPr lang="en-GB" sz="1850" dirty="0">
                <a:solidFill>
                  <a:prstClr val="black"/>
                </a:solidFill>
                <a:latin typeface="Arial" panose="020B0604020202020204" pitchFamily="34" charset="0"/>
                <a:cs typeface="Arial" panose="020B0604020202020204" pitchFamily="34" charset="0"/>
              </a:rPr>
              <a:t>Start by filling in Disability Services’ online sign-up form at</a:t>
            </a:r>
            <a:br>
              <a:rPr lang="en-GB" sz="1850" dirty="0">
                <a:solidFill>
                  <a:prstClr val="black"/>
                </a:solidFill>
                <a:latin typeface="Arial" panose="020B0604020202020204" pitchFamily="34" charset="0"/>
                <a:cs typeface="Arial" panose="020B0604020202020204" pitchFamily="34" charset="0"/>
              </a:rPr>
            </a:br>
            <a:r>
              <a:rPr lang="en-GB" sz="1850" dirty="0">
                <a:solidFill>
                  <a:prstClr val="black"/>
                </a:solidFill>
                <a:latin typeface="Arial" panose="020B0604020202020204" pitchFamily="34" charset="0"/>
                <a:cs typeface="Arial" panose="020B0604020202020204" pitchFamily="34" charset="0"/>
                <a:hlinkClick r:id="rId3"/>
              </a:rPr>
              <a:t>https://students.leeds.ac.uk/settingupyoursupport</a:t>
            </a:r>
            <a:endParaRPr lang="en-GB" sz="1850" dirty="0">
              <a:solidFill>
                <a:prstClr val="black"/>
              </a:solidFill>
              <a:latin typeface="Arial" panose="020B0604020202020204" pitchFamily="34" charset="0"/>
              <a:cs typeface="Arial" panose="020B0604020202020204" pitchFamily="34" charset="0"/>
            </a:endParaRPr>
          </a:p>
          <a:p>
            <a:pPr marL="0" indent="0">
              <a:buNone/>
            </a:pPr>
            <a:endParaRPr lang="en-GB" sz="1850" dirty="0">
              <a:solidFill>
                <a:prstClr val="black"/>
              </a:solidFill>
              <a:latin typeface="Arial" panose="020B0604020202020204" pitchFamily="34" charset="0"/>
              <a:cs typeface="Arial" panose="020B0604020202020204" pitchFamily="34" charset="0"/>
            </a:endParaRPr>
          </a:p>
          <a:p>
            <a:r>
              <a:rPr lang="en-GB" sz="1850" dirty="0">
                <a:solidFill>
                  <a:prstClr val="black"/>
                </a:solidFill>
                <a:latin typeface="Arial" panose="020B0604020202020204" pitchFamily="34" charset="0"/>
                <a:cs typeface="Arial" panose="020B0604020202020204" pitchFamily="34" charset="0"/>
              </a:rPr>
              <a:t>Perhaps you had support or adjustments at school or during previous study? Contact the team at </a:t>
            </a:r>
            <a:r>
              <a:rPr lang="en-GB" sz="1850" u="sng" dirty="0">
                <a:solidFill>
                  <a:prstClr val="black"/>
                </a:solidFill>
                <a:latin typeface="Arial" panose="020B0604020202020204" pitchFamily="34" charset="0"/>
                <a:cs typeface="Arial" panose="020B0604020202020204" pitchFamily="34" charset="0"/>
                <a:hlinkClick r:id="rId4"/>
              </a:rPr>
              <a:t>disability@leeds.ac.uk</a:t>
            </a:r>
            <a:r>
              <a:rPr lang="en-GB" sz="1850" dirty="0">
                <a:solidFill>
                  <a:prstClr val="black"/>
                </a:solidFill>
                <a:latin typeface="Arial" panose="020B0604020202020204" pitchFamily="34" charset="0"/>
                <a:cs typeface="Arial" panose="020B0604020202020204" pitchFamily="34" charset="0"/>
              </a:rPr>
              <a:t>, or look at the website below to see if you might benefit from the team’s services.</a:t>
            </a:r>
            <a:br>
              <a:rPr lang="en-GB" sz="1850" dirty="0">
                <a:solidFill>
                  <a:prstClr val="black"/>
                </a:solidFill>
                <a:latin typeface="Arial" panose="020B0604020202020204" pitchFamily="34" charset="0"/>
                <a:cs typeface="Arial" panose="020B0604020202020204" pitchFamily="34" charset="0"/>
              </a:rPr>
            </a:br>
            <a:endParaRPr lang="en-GB" sz="1850" dirty="0">
              <a:solidFill>
                <a:prstClr val="black"/>
              </a:solidFill>
              <a:latin typeface="Arial" panose="020B0604020202020204" pitchFamily="34" charset="0"/>
              <a:cs typeface="Arial" panose="020B0604020202020204" pitchFamily="34" charset="0"/>
            </a:endParaRPr>
          </a:p>
          <a:p>
            <a:r>
              <a:rPr lang="en-GB" sz="1850" dirty="0">
                <a:solidFill>
                  <a:prstClr val="black"/>
                </a:solidFill>
                <a:latin typeface="Arial" panose="020B0604020202020204" pitchFamily="34" charset="0"/>
                <a:cs typeface="Arial" panose="020B0604020202020204" pitchFamily="34" charset="0"/>
              </a:rPr>
              <a:t>Visit our friendly Disability Services team to find out more. No appointment needed, confidential drop-ins between 9:30am and 4pm Monday to Friday.</a:t>
            </a:r>
            <a:br>
              <a:rPr lang="en-GB" sz="1850" dirty="0">
                <a:solidFill>
                  <a:prstClr val="black"/>
                </a:solidFill>
                <a:latin typeface="Arial" panose="020B0604020202020204" pitchFamily="34" charset="0"/>
                <a:cs typeface="Arial" panose="020B0604020202020204" pitchFamily="34" charset="0"/>
              </a:rPr>
            </a:br>
            <a:r>
              <a:rPr lang="en-GB" sz="1850" dirty="0">
                <a:solidFill>
                  <a:prstClr val="black"/>
                </a:solidFill>
                <a:latin typeface="Arial" panose="020B0604020202020204" pitchFamily="34" charset="0"/>
                <a:cs typeface="Arial" panose="020B0604020202020204" pitchFamily="34" charset="0"/>
                <a:hlinkClick r:id="rId5"/>
              </a:rPr>
              <a:t>http://students.leeds.ac.uk/disabledstudents</a:t>
            </a:r>
            <a:endParaRPr lang="en-GB" sz="18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4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836" y="1379613"/>
            <a:ext cx="8064896" cy="369332"/>
          </a:xfrm>
          <a:prstGeom prst="rect">
            <a:avLst/>
          </a:prstGeom>
          <a:noFill/>
        </p:spPr>
        <p:txBody>
          <a:bodyPr wrap="square" rtlCol="0">
            <a:spAutoFit/>
          </a:bodyPr>
          <a:lstStyle/>
          <a:p>
            <a:endParaRPr lang="en-GB" dirty="0">
              <a:solidFill>
                <a:prstClr val="black"/>
              </a:solidFill>
              <a:latin typeface="Calibri"/>
            </a:endParaRPr>
          </a:p>
        </p:txBody>
      </p:sp>
      <p:sp>
        <p:nvSpPr>
          <p:cNvPr id="8" name="TextBox 7"/>
          <p:cNvSpPr txBox="1"/>
          <p:nvPr/>
        </p:nvSpPr>
        <p:spPr>
          <a:xfrm>
            <a:off x="216131" y="1479557"/>
            <a:ext cx="8924881"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Funding and Money Support</a:t>
            </a:r>
          </a:p>
        </p:txBody>
      </p:sp>
      <p:sp>
        <p:nvSpPr>
          <p:cNvPr id="10" name="Content Placeholder 2"/>
          <p:cNvSpPr txBox="1">
            <a:spLocks/>
          </p:cNvSpPr>
          <p:nvPr/>
        </p:nvSpPr>
        <p:spPr>
          <a:xfrm>
            <a:off x="216131" y="1941222"/>
            <a:ext cx="8587047" cy="48550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2000" b="1" dirty="0">
                <a:solidFill>
                  <a:prstClr val="black"/>
                </a:solidFill>
                <a:latin typeface="Arial" panose="020B0604020202020204" pitchFamily="34" charset="0"/>
                <a:cs typeface="Arial" panose="020B0604020202020204" pitchFamily="34" charset="0"/>
              </a:rPr>
              <a:t>Student Funding Team in Student Services Centre</a:t>
            </a:r>
            <a:endParaRPr lang="en-GB" sz="2000" dirty="0">
              <a:solidFill>
                <a:prstClr val="black"/>
              </a:solidFill>
              <a:latin typeface="Arial" panose="020B0604020202020204" pitchFamily="34" charset="0"/>
              <a:cs typeface="Arial" panose="020B0604020202020204" pitchFamily="34" charset="0"/>
            </a:endParaRPr>
          </a:p>
          <a:p>
            <a:pPr>
              <a:spcBef>
                <a:spcPts val="1600"/>
              </a:spcBef>
            </a:pPr>
            <a:r>
              <a:rPr lang="en-GB" sz="1750" dirty="0">
                <a:solidFill>
                  <a:prstClr val="black"/>
                </a:solidFill>
                <a:latin typeface="Arial" panose="020B0604020202020204" pitchFamily="34" charset="0"/>
                <a:cs typeface="Arial" panose="020B0604020202020204" pitchFamily="34" charset="0"/>
              </a:rPr>
              <a:t>Help and guidance on student funding</a:t>
            </a:r>
          </a:p>
          <a:p>
            <a:pPr>
              <a:spcBef>
                <a:spcPts val="1600"/>
              </a:spcBef>
            </a:pPr>
            <a:r>
              <a:rPr lang="en-GB" sz="1750" dirty="0">
                <a:solidFill>
                  <a:prstClr val="black"/>
                </a:solidFill>
                <a:latin typeface="Arial" panose="020B0604020202020204" pitchFamily="34" charset="0"/>
                <a:cs typeface="Arial" panose="020B0604020202020204" pitchFamily="34" charset="0"/>
              </a:rPr>
              <a:t>Can communicate directly with Student Finance England (and other funding bodies) to help resolve funding issues</a:t>
            </a:r>
          </a:p>
          <a:p>
            <a:pPr>
              <a:spcBef>
                <a:spcPts val="1600"/>
              </a:spcBef>
            </a:pPr>
            <a:r>
              <a:rPr lang="en-GB" sz="1750" dirty="0">
                <a:solidFill>
                  <a:prstClr val="black"/>
                </a:solidFill>
                <a:latin typeface="Arial" panose="020B0604020202020204" pitchFamily="34" charset="0"/>
                <a:cs typeface="Arial" panose="020B0604020202020204" pitchFamily="34" charset="0"/>
              </a:rPr>
              <a:t>Administer applications to Leeds Hardship Fund </a:t>
            </a:r>
            <a:br>
              <a:rPr lang="en-GB" sz="1750" dirty="0">
                <a:solidFill>
                  <a:prstClr val="black"/>
                </a:solidFill>
                <a:latin typeface="Arial" panose="020B0604020202020204" pitchFamily="34" charset="0"/>
                <a:cs typeface="Arial" panose="020B0604020202020204" pitchFamily="34" charset="0"/>
              </a:rPr>
            </a:br>
            <a:r>
              <a:rPr lang="en-GB" sz="1750" dirty="0">
                <a:solidFill>
                  <a:prstClr val="black"/>
                </a:solidFill>
                <a:latin typeface="Arial" panose="020B0604020202020204" pitchFamily="34" charset="0"/>
                <a:cs typeface="Arial" panose="020B0604020202020204" pitchFamily="34" charset="0"/>
              </a:rPr>
              <a:t>and International Leeds Hardship Fund </a:t>
            </a:r>
            <a:r>
              <a:rPr lang="en-GB" sz="1750" u="sng" dirty="0">
                <a:solidFill>
                  <a:prstClr val="black"/>
                </a:solidFill>
                <a:latin typeface="Arial" panose="020B0604020202020204" pitchFamily="34" charset="0"/>
                <a:cs typeface="Arial" panose="020B0604020202020204" pitchFamily="34" charset="0"/>
                <a:hlinkClick r:id="rId3"/>
              </a:rPr>
              <a:t>https://students.leeds.ac.uk/fundsandscholarships</a:t>
            </a:r>
            <a:endParaRPr lang="en-GB" sz="1750" dirty="0">
              <a:solidFill>
                <a:prstClr val="black"/>
              </a:solidFill>
              <a:latin typeface="Arial" panose="020B0604020202020204" pitchFamily="34" charset="0"/>
              <a:cs typeface="Arial" panose="020B0604020202020204" pitchFamily="34" charset="0"/>
            </a:endParaRPr>
          </a:p>
          <a:p>
            <a:pPr>
              <a:spcBef>
                <a:spcPts val="1600"/>
              </a:spcBef>
            </a:pPr>
            <a:r>
              <a:rPr lang="en-GB" sz="1750" dirty="0">
                <a:solidFill>
                  <a:prstClr val="black"/>
                </a:solidFill>
                <a:latin typeface="Arial" panose="020B0604020202020204" pitchFamily="34" charset="0"/>
                <a:cs typeface="Arial" panose="020B0604020202020204" pitchFamily="34" charset="0"/>
              </a:rPr>
              <a:t>You can talk to the Student Finance team in Student Services Centre or email </a:t>
            </a:r>
            <a:r>
              <a:rPr lang="en-GB" sz="1750" dirty="0">
                <a:solidFill>
                  <a:prstClr val="black"/>
                </a:solidFill>
                <a:latin typeface="Arial" panose="020B0604020202020204" pitchFamily="34" charset="0"/>
                <a:cs typeface="Arial" panose="020B0604020202020204" pitchFamily="34" charset="0"/>
                <a:hlinkClick r:id="rId4"/>
              </a:rPr>
              <a:t>funding@leeds.ac.uk</a:t>
            </a:r>
            <a:endParaRPr lang="en-GB" sz="1750" dirty="0">
              <a:solidFill>
                <a:prstClr val="black"/>
              </a:solidFill>
              <a:latin typeface="Arial" panose="020B0604020202020204" pitchFamily="34" charset="0"/>
              <a:cs typeface="Arial" panose="020B0604020202020204" pitchFamily="34" charset="0"/>
            </a:endParaRPr>
          </a:p>
          <a:p>
            <a:pPr marL="0" indent="0">
              <a:buNone/>
            </a:pPr>
            <a:endParaRPr lang="en-GB" sz="1750" dirty="0">
              <a:solidFill>
                <a:prstClr val="black"/>
              </a:solidFill>
              <a:latin typeface="Arial" panose="020B0604020202020204" pitchFamily="34" charset="0"/>
              <a:cs typeface="Arial" panose="020B0604020202020204" pitchFamily="34" charset="0"/>
            </a:endParaRPr>
          </a:p>
          <a:p>
            <a:pPr marL="0" indent="0">
              <a:buNone/>
            </a:pPr>
            <a:r>
              <a:rPr lang="en-GB" sz="1750" b="1" dirty="0">
                <a:solidFill>
                  <a:prstClr val="black"/>
                </a:solidFill>
                <a:latin typeface="Arial" panose="020B0604020202020204" pitchFamily="34" charset="0"/>
                <a:cs typeface="Arial" panose="020B0604020202020204" pitchFamily="34" charset="0"/>
              </a:rPr>
              <a:t>Advice in Leeds University Union</a:t>
            </a:r>
          </a:p>
          <a:p>
            <a:pPr>
              <a:spcBef>
                <a:spcPts val="1600"/>
              </a:spcBef>
            </a:pPr>
            <a:r>
              <a:rPr lang="en-GB" sz="1750" dirty="0">
                <a:solidFill>
                  <a:prstClr val="black"/>
                </a:solidFill>
                <a:latin typeface="Arial" panose="020B0604020202020204" pitchFamily="34" charset="0"/>
                <a:cs typeface="Arial" panose="020B0604020202020204" pitchFamily="34" charset="0"/>
              </a:rPr>
              <a:t>Money help, budgeting advice, financial support</a:t>
            </a:r>
            <a:br>
              <a:rPr lang="en-GB" sz="1750" dirty="0">
                <a:solidFill>
                  <a:prstClr val="black"/>
                </a:solidFill>
                <a:latin typeface="Arial" panose="020B0604020202020204" pitchFamily="34" charset="0"/>
                <a:cs typeface="Arial" panose="020B0604020202020204" pitchFamily="34" charset="0"/>
              </a:rPr>
            </a:br>
            <a:r>
              <a:rPr lang="en-GB" sz="1750" dirty="0">
                <a:solidFill>
                  <a:prstClr val="black"/>
                </a:solidFill>
                <a:latin typeface="Arial" panose="020B0604020202020204" pitchFamily="34" charset="0"/>
                <a:cs typeface="Arial" panose="020B0604020202020204" pitchFamily="34" charset="0"/>
                <a:hlinkClick r:id="rId5"/>
              </a:rPr>
              <a:t>luu.org.uk/student-help-support</a:t>
            </a:r>
            <a:endParaRPr lang="en-GB" sz="1750" dirty="0">
              <a:solidFill>
                <a:prstClr val="black"/>
              </a:solidFill>
              <a:latin typeface="Arial" panose="020B0604020202020204" pitchFamily="34" charset="0"/>
              <a:cs typeface="Arial" panose="020B0604020202020204" pitchFamily="34" charset="0"/>
            </a:endParaRPr>
          </a:p>
          <a:p>
            <a:pPr marL="0" indent="0">
              <a:spcBef>
                <a:spcPts val="1600"/>
              </a:spcBef>
              <a:buNone/>
            </a:pPr>
            <a:endParaRPr lang="en-GB" sz="1800" dirty="0">
              <a:solidFill>
                <a:prstClr val="black"/>
              </a:solidFill>
              <a:latin typeface="Arial" panose="020B0604020202020204" pitchFamily="34" charset="0"/>
              <a:cs typeface="Arial" panose="020B0604020202020204" pitchFamily="34" charset="0"/>
            </a:endParaRPr>
          </a:p>
          <a:p>
            <a:pPr marL="0" indent="0">
              <a:buNone/>
            </a:pPr>
            <a:endParaRPr lang="en-GB" sz="2000" b="1" dirty="0">
              <a:solidFill>
                <a:prstClr val="black"/>
              </a:solidFill>
              <a:latin typeface="Arial" panose="020B0604020202020204" pitchFamily="34" charset="0"/>
              <a:cs typeface="Arial" panose="020B0604020202020204" pitchFamily="34" charset="0"/>
            </a:endParaRPr>
          </a:p>
          <a:p>
            <a:pPr marL="0" indent="0">
              <a:buNone/>
            </a:pPr>
            <a:r>
              <a:rPr lang="en-GB" sz="2000" b="1"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a: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p:txBody>
      </p:sp>
      <p:pic>
        <p:nvPicPr>
          <p:cNvPr id="12" name="Picture 2" descr="Ziff Building at night"/>
          <p:cNvPicPr>
            <a:picLocks noChangeAspect="1" noChangeArrowheads="1"/>
          </p:cNvPicPr>
          <p:nvPr/>
        </p:nvPicPr>
        <p:blipFill rotWithShape="1">
          <a:blip r:embed="rId6">
            <a:extLst>
              <a:ext uri="{28A0092B-C50C-407E-A947-70E740481C1C}">
                <a14:useLocalDpi xmlns:a14="http://schemas.microsoft.com/office/drawing/2010/main" val="0"/>
              </a:ext>
            </a:extLst>
          </a:blip>
          <a:srcRect l="8467"/>
          <a:stretch/>
        </p:blipFill>
        <p:spPr bwMode="auto">
          <a:xfrm>
            <a:off x="9128650" y="1845088"/>
            <a:ext cx="2831955" cy="20605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9413" t="20337" r="19988"/>
          <a:stretch/>
        </p:blipFill>
        <p:spPr>
          <a:xfrm>
            <a:off x="9186924" y="4367294"/>
            <a:ext cx="2794445" cy="2048380"/>
          </a:xfrm>
          <a:prstGeom prst="rect">
            <a:avLst/>
          </a:prstGeom>
        </p:spPr>
      </p:pic>
    </p:spTree>
    <p:extLst>
      <p:ext uri="{BB962C8B-B14F-4D97-AF65-F5344CB8AC3E}">
        <p14:creationId xmlns:p14="http://schemas.microsoft.com/office/powerpoint/2010/main" val="23380339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ink to Leeds training 2014">
  <a:themeElements>
    <a:clrScheme name="Custom 6">
      <a:dk1>
        <a:srgbClr val="004269"/>
      </a:dk1>
      <a:lt1>
        <a:sysClr val="window" lastClr="FFFFFF"/>
      </a:lt1>
      <a:dk2>
        <a:srgbClr val="1D3641"/>
      </a:dk2>
      <a:lt2>
        <a:srgbClr val="DFE6D0"/>
      </a:lt2>
      <a:accent1>
        <a:srgbClr val="759AA5"/>
      </a:accent1>
      <a:accent2>
        <a:srgbClr val="004269"/>
      </a:accent2>
      <a:accent3>
        <a:srgbClr val="99987F"/>
      </a:accent3>
      <a:accent4>
        <a:srgbClr val="90AC97"/>
      </a:accent4>
      <a:accent5>
        <a:srgbClr val="FFAD1C"/>
      </a:accent5>
      <a:accent6>
        <a:srgbClr val="B9AB6F"/>
      </a:accent6>
      <a:hlink>
        <a:srgbClr val="000000"/>
      </a:hlink>
      <a:folHlink>
        <a:srgbClr val="809DB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wide</Template>
  <TotalTime>181</TotalTime>
  <Words>905</Words>
  <Application>Microsoft Office PowerPoint</Application>
  <PresentationFormat>Widescreen</PresentationFormat>
  <Paragraphs>215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vt:lpstr>
      <vt:lpstr>Wingdings</vt:lpstr>
      <vt:lpstr>Link to Leeds training 2014</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Ross</dc:creator>
  <cp:lastModifiedBy>Katy Gregg</cp:lastModifiedBy>
  <cp:revision>27</cp:revision>
  <dcterms:created xsi:type="dcterms:W3CDTF">2019-05-23T08:39:34Z</dcterms:created>
  <dcterms:modified xsi:type="dcterms:W3CDTF">2019-06-14T10:20:09Z</dcterms:modified>
</cp:coreProperties>
</file>