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F2A"/>
    <a:srgbClr val="1D3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5/14/2015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
        <p:nvSpPr>
          <p:cNvPr id="7" name="Text Box 6"/>
          <p:cNvSpPr txBox="1"/>
          <p:nvPr userDrawn="1"/>
        </p:nvSpPr>
        <p:spPr>
          <a:xfrm>
            <a:off x="237461" y="1643657"/>
            <a:ext cx="8606569" cy="401511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0"/>
              </a:spcAft>
            </a:pPr>
            <a:endParaRPr lang="en-GB" sz="1200" dirty="0">
              <a:effectLst/>
              <a:latin typeface="Arial"/>
              <a:ea typeface="ＭＳ 明朝"/>
              <a:cs typeface="Arial"/>
            </a:endParaRPr>
          </a:p>
        </p:txBody>
      </p:sp>
      <p:cxnSp>
        <p:nvCxnSpPr>
          <p:cNvPr id="8" name="Straight Connector 7"/>
          <p:cNvCxnSpPr/>
          <p:nvPr userDrawn="1"/>
        </p:nvCxnSpPr>
        <p:spPr>
          <a:xfrm>
            <a:off x="306388" y="5928240"/>
            <a:ext cx="8538529" cy="0"/>
          </a:xfrm>
          <a:prstGeom prst="line">
            <a:avLst/>
          </a:prstGeom>
          <a:ln w="6350">
            <a:solidFill>
              <a:schemeClr val="tx1"/>
            </a:solid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2">
            <a:schemeClr val="accent1"/>
          </a:lnRef>
          <a:fillRef idx="0">
            <a:schemeClr val="accent1"/>
          </a:fillRef>
          <a:effectRef idx="1">
            <a:schemeClr val="accent1"/>
          </a:effectRef>
          <a:fontRef idx="minor">
            <a:schemeClr val="tx1"/>
          </a:fontRef>
        </p:style>
      </p:cxnSp>
      <p:pic>
        <p:nvPicPr>
          <p:cNvPr id="9" name="Picture 8" descr="SES_Update_Document_PPT LAND Heade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483163"/>
          </a:xfrm>
          <a:prstGeom prst="rect">
            <a:avLst/>
          </a:prstGeom>
        </p:spPr>
      </p:pic>
      <p:pic>
        <p:nvPicPr>
          <p:cNvPr id="10" name="Picture 9" descr="SES_Update_Document_PPT LAND Foote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280245"/>
            <a:ext cx="9144000" cy="589095"/>
          </a:xfrm>
          <a:prstGeom prst="rect">
            <a:avLst/>
          </a:prstGeom>
        </p:spPr>
      </p:pic>
      <p:pic>
        <p:nvPicPr>
          <p:cNvPr id="11" name="Picture 10" descr="Untitled.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1487424"/>
          </a:xfrm>
          <a:prstGeom prst="rect">
            <a:avLst/>
          </a:prstGeom>
        </p:spPr>
      </p:pic>
      <p:pic>
        <p:nvPicPr>
          <p:cNvPr id="12" name="Picture 11" descr="Untitled.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14874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5/14/2015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5/14/2015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5/14/2015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0A97C-6094-44F3-9AD2-0A11796E8BE7}" type="datetimeFigureOut">
              <a:rPr lang="en-US" smtClean="0"/>
              <a:t>5/14/2015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t>5/14/2015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t>5/14/2015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t>5/14/2015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t>5/14/2015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t>5/14/2015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t>5/14/2015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0A97C-6094-44F3-9AD2-0A11796E8BE7}" type="datetimeFigureOut">
              <a:rPr lang="en-US" smtClean="0"/>
              <a:t>5/14/2015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8D163-8FEE-4B6A-977D-600E3843CE6C}" type="slidenum">
              <a:rPr lang="en-GB" smtClean="0"/>
              <a:t>‹#›</a:t>
            </a:fld>
            <a:endParaRPr lang="en-GB"/>
          </a:p>
        </p:txBody>
      </p:sp>
      <p:sp>
        <p:nvSpPr>
          <p:cNvPr id="7" name="Text Box 6"/>
          <p:cNvSpPr txBox="1"/>
          <p:nvPr userDrawn="1"/>
        </p:nvSpPr>
        <p:spPr>
          <a:xfrm>
            <a:off x="237461" y="1643657"/>
            <a:ext cx="8606569" cy="401511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0"/>
              </a:spcAft>
            </a:pPr>
            <a:endParaRPr lang="en-GB" sz="1200" dirty="0">
              <a:effectLst/>
              <a:latin typeface="Arial"/>
              <a:ea typeface="ＭＳ 明朝"/>
              <a:cs typeface="Arial"/>
            </a:endParaRPr>
          </a:p>
        </p:txBody>
      </p:sp>
      <p:cxnSp>
        <p:nvCxnSpPr>
          <p:cNvPr id="8" name="Straight Connector 7"/>
          <p:cNvCxnSpPr/>
          <p:nvPr userDrawn="1"/>
        </p:nvCxnSpPr>
        <p:spPr>
          <a:xfrm>
            <a:off x="306388" y="5928240"/>
            <a:ext cx="8538529" cy="0"/>
          </a:xfrm>
          <a:prstGeom prst="line">
            <a:avLst/>
          </a:prstGeom>
          <a:ln w="6350">
            <a:solidFill>
              <a:schemeClr val="tx1"/>
            </a:solid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2">
            <a:schemeClr val="accent1"/>
          </a:lnRef>
          <a:fillRef idx="0">
            <a:schemeClr val="accent1"/>
          </a:fillRef>
          <a:effectRef idx="1">
            <a:schemeClr val="accent1"/>
          </a:effectRef>
          <a:fontRef idx="minor">
            <a:schemeClr val="tx1"/>
          </a:fontRef>
        </p:style>
      </p:cxnSp>
      <p:pic>
        <p:nvPicPr>
          <p:cNvPr id="9" name="Picture 8" descr="SES_Update_Document_PPT LAND Header.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1483163"/>
          </a:xfrm>
          <a:prstGeom prst="rect">
            <a:avLst/>
          </a:prstGeom>
        </p:spPr>
      </p:pic>
      <p:pic>
        <p:nvPicPr>
          <p:cNvPr id="10" name="Picture 9" descr="SES_Update_Document_PPT LAND Footer.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6280245"/>
            <a:ext cx="9144000" cy="589095"/>
          </a:xfrm>
          <a:prstGeom prst="rect">
            <a:avLst/>
          </a:prstGeom>
        </p:spPr>
      </p:pic>
      <p:pic>
        <p:nvPicPr>
          <p:cNvPr id="11" name="Picture 10" descr="Untitled.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1487424"/>
          </a:xfrm>
          <a:prstGeom prst="rect">
            <a:avLst/>
          </a:prstGeom>
        </p:spPr>
      </p:pic>
      <p:pic>
        <p:nvPicPr>
          <p:cNvPr id="12" name="Picture 11" descr="Untitled.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9144000" cy="14874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ddu.leeds.ac.uk/leadership-professional-skills/guide-to-continuing-professional-development-cp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36911"/>
            <a:ext cx="8424936" cy="1569660"/>
          </a:xfrm>
          <a:prstGeom prst="rect">
            <a:avLst/>
          </a:prstGeom>
        </p:spPr>
        <p:txBody>
          <a:bodyPr wrap="square">
            <a:spAutoFit/>
          </a:bodyPr>
          <a:lstStyle/>
          <a:p>
            <a:pPr algn="ctr"/>
            <a:r>
              <a:rPr lang="en-GB" sz="2400" b="1" dirty="0" smtClean="0">
                <a:latin typeface="Arial" panose="020B0604020202020204" pitchFamily="34" charset="0"/>
                <a:cs typeface="Arial" panose="020B0604020202020204" pitchFamily="34" charset="0"/>
              </a:rPr>
              <a:t>Recording and reflecting on your learning to aid professional development</a:t>
            </a:r>
          </a:p>
          <a:p>
            <a:pPr algn="ctr"/>
            <a:endParaRPr lang="en-GB" sz="2400" b="1" dirty="0" smtClean="0">
              <a:latin typeface="Arial" panose="020B0604020202020204" pitchFamily="34" charset="0"/>
              <a:cs typeface="Arial" panose="020B0604020202020204" pitchFamily="34" charset="0"/>
            </a:endParaRPr>
          </a:p>
          <a:p>
            <a:pPr algn="ctr"/>
            <a:r>
              <a:rPr lang="en-GB" sz="2400" b="1" dirty="0" smtClean="0">
                <a:latin typeface="Arial" panose="020B0604020202020204" pitchFamily="34" charset="0"/>
                <a:cs typeface="Arial" panose="020B0604020202020204" pitchFamily="34" charset="0"/>
              </a:rPr>
              <a:t>Learning </a:t>
            </a:r>
            <a:r>
              <a:rPr lang="en-GB" sz="2400" b="1" dirty="0">
                <a:latin typeface="Arial" panose="020B0604020202020204" pitchFamily="34" charset="0"/>
                <a:cs typeface="Arial" panose="020B0604020202020204" pitchFamily="34" charset="0"/>
              </a:rPr>
              <a:t>log guidance and template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GB" sz="3400" b="1" dirty="0" smtClean="0">
                <a:latin typeface="Arial" panose="020B0604020202020204" pitchFamily="34" charset="0"/>
                <a:cs typeface="Arial" panose="020B0604020202020204" pitchFamily="34" charset="0"/>
              </a:rPr>
              <a:t>What </a:t>
            </a:r>
            <a:r>
              <a:rPr lang="en-GB" sz="3400" b="1" dirty="0">
                <a:latin typeface="Arial" panose="020B0604020202020204" pitchFamily="34" charset="0"/>
                <a:cs typeface="Arial" panose="020B0604020202020204" pitchFamily="34" charset="0"/>
              </a:rPr>
              <a:t>is a learning log?</a:t>
            </a:r>
            <a:r>
              <a:rPr lang="en-GB" sz="3400" dirty="0">
                <a:latin typeface="Arial" panose="020B0604020202020204" pitchFamily="34" charset="0"/>
                <a:cs typeface="Arial" panose="020B0604020202020204" pitchFamily="34" charset="0"/>
              </a:rPr>
              <a:t> </a:t>
            </a:r>
          </a:p>
          <a:p>
            <a:r>
              <a:rPr lang="en-US" sz="2900" dirty="0">
                <a:latin typeface="Arial" panose="020B0604020202020204" pitchFamily="34" charset="0"/>
                <a:cs typeface="Arial" panose="020B0604020202020204" pitchFamily="34" charset="0"/>
              </a:rPr>
              <a:t>A learning log is a tool that enables you to record and reflect upon each development activity you undertake to achieve your development objectives.</a:t>
            </a:r>
            <a:endParaRPr lang="en-GB" sz="2900" dirty="0">
              <a:latin typeface="Arial" panose="020B0604020202020204" pitchFamily="34" charset="0"/>
              <a:cs typeface="Arial" panose="020B0604020202020204" pitchFamily="34" charset="0"/>
            </a:endParaRPr>
          </a:p>
          <a:p>
            <a:pPr marL="0" indent="0">
              <a:buNone/>
            </a:pPr>
            <a:endParaRPr lang="en-GB" b="1" dirty="0" smtClean="0">
              <a:latin typeface="Arial" panose="020B0604020202020204" pitchFamily="34" charset="0"/>
              <a:cs typeface="Arial" panose="020B0604020202020204" pitchFamily="34" charset="0"/>
            </a:endParaRPr>
          </a:p>
          <a:p>
            <a:pPr marL="0" indent="0">
              <a:buNone/>
            </a:pPr>
            <a:r>
              <a:rPr lang="en-GB" sz="3400" b="1" dirty="0" smtClean="0">
                <a:latin typeface="Arial" panose="020B0604020202020204" pitchFamily="34" charset="0"/>
                <a:cs typeface="Arial" panose="020B0604020202020204" pitchFamily="34" charset="0"/>
              </a:rPr>
              <a:t>Why </a:t>
            </a:r>
            <a:r>
              <a:rPr lang="en-GB" sz="3400" b="1" dirty="0">
                <a:latin typeface="Arial" panose="020B0604020202020204" pitchFamily="34" charset="0"/>
                <a:cs typeface="Arial" panose="020B0604020202020204" pitchFamily="34" charset="0"/>
              </a:rPr>
              <a:t>have a learning log?</a:t>
            </a:r>
            <a:endParaRPr lang="en-GB" sz="34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When we undertake any kind of learning activity, unless we record it somewhere, </a:t>
            </a:r>
            <a:r>
              <a:rPr lang="en-US" sz="2900" dirty="0" smtClean="0">
                <a:latin typeface="Arial" panose="020B0604020202020204" pitchFamily="34" charset="0"/>
                <a:cs typeface="Arial" panose="020B0604020202020204" pitchFamily="34" charset="0"/>
              </a:rPr>
              <a:t>it’s easy to forget.  A </a:t>
            </a:r>
            <a:r>
              <a:rPr lang="en-US" sz="2900" dirty="0">
                <a:latin typeface="Arial" panose="020B0604020202020204" pitchFamily="34" charset="0"/>
                <a:cs typeface="Arial" panose="020B0604020202020204" pitchFamily="34" charset="0"/>
              </a:rPr>
              <a:t>detailed learning log can be a really useful mechanism for keeping </a:t>
            </a:r>
            <a:r>
              <a:rPr lang="en-US" sz="2900" dirty="0" smtClean="0">
                <a:latin typeface="Arial" panose="020B0604020202020204" pitchFamily="34" charset="0"/>
                <a:cs typeface="Arial" panose="020B0604020202020204" pitchFamily="34" charset="0"/>
              </a:rPr>
              <a:t>track, </a:t>
            </a:r>
            <a:r>
              <a:rPr lang="en-US" sz="2900" dirty="0">
                <a:latin typeface="Arial" panose="020B0604020202020204" pitchFamily="34" charset="0"/>
                <a:cs typeface="Arial" panose="020B0604020202020204" pitchFamily="34" charset="0"/>
              </a:rPr>
              <a:t>reminding you of aspects of your learning </a:t>
            </a:r>
            <a:r>
              <a:rPr lang="en-US" sz="2900" dirty="0" smtClean="0">
                <a:latin typeface="Arial" panose="020B0604020202020204" pitchFamily="34" charset="0"/>
                <a:cs typeface="Arial" panose="020B0604020202020204" pitchFamily="34" charset="0"/>
              </a:rPr>
              <a:t>you </a:t>
            </a:r>
            <a:r>
              <a:rPr lang="en-US" sz="2900" dirty="0">
                <a:latin typeface="Arial" panose="020B0604020202020204" pitchFamily="34" charset="0"/>
                <a:cs typeface="Arial" panose="020B0604020202020204" pitchFamily="34" charset="0"/>
              </a:rPr>
              <a:t>may </a:t>
            </a:r>
            <a:r>
              <a:rPr lang="en-US" sz="2900" dirty="0" smtClean="0">
                <a:latin typeface="Arial" panose="020B0604020202020204" pitchFamily="34" charset="0"/>
                <a:cs typeface="Arial" panose="020B0604020202020204" pitchFamily="34" charset="0"/>
              </a:rPr>
              <a:t>otherwise have </a:t>
            </a:r>
            <a:r>
              <a:rPr lang="en-US" sz="2900" dirty="0">
                <a:latin typeface="Arial" panose="020B0604020202020204" pitchFamily="34" charset="0"/>
                <a:cs typeface="Arial" panose="020B0604020202020204" pitchFamily="34" charset="0"/>
              </a:rPr>
              <a:t>forgotten </a:t>
            </a:r>
            <a:r>
              <a:rPr lang="en-US" sz="2900" dirty="0" smtClean="0">
                <a:latin typeface="Arial" panose="020B0604020202020204" pitchFamily="34" charset="0"/>
                <a:cs typeface="Arial" panose="020B0604020202020204" pitchFamily="34" charset="0"/>
              </a:rPr>
              <a:t>about, </a:t>
            </a:r>
            <a:r>
              <a:rPr lang="en-US" sz="2900" dirty="0">
                <a:latin typeface="Arial" panose="020B0604020202020204" pitchFamily="34" charset="0"/>
                <a:cs typeface="Arial" panose="020B0604020202020204" pitchFamily="34" charset="0"/>
              </a:rPr>
              <a:t>but which could be useful </a:t>
            </a:r>
            <a:r>
              <a:rPr lang="en-US" sz="2900" dirty="0" smtClean="0">
                <a:latin typeface="Arial" panose="020B0604020202020204" pitchFamily="34" charset="0"/>
                <a:cs typeface="Arial" panose="020B0604020202020204" pitchFamily="34" charset="0"/>
              </a:rPr>
              <a:t>in </a:t>
            </a:r>
            <a:r>
              <a:rPr lang="en-US" sz="2900" dirty="0">
                <a:latin typeface="Arial" panose="020B0604020202020204" pitchFamily="34" charset="0"/>
                <a:cs typeface="Arial" panose="020B0604020202020204" pitchFamily="34" charset="0"/>
              </a:rPr>
              <a:t>the future.</a:t>
            </a:r>
            <a:endParaRPr lang="en-GB"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If you already have a personal development plan, the learning log will help you to monitor progress against </a:t>
            </a:r>
            <a:r>
              <a:rPr lang="en-US" sz="2900" dirty="0" smtClean="0">
                <a:latin typeface="Arial" panose="020B0604020202020204" pitchFamily="34" charset="0"/>
                <a:cs typeface="Arial" panose="020B0604020202020204" pitchFamily="34" charset="0"/>
              </a:rPr>
              <a:t>this. If </a:t>
            </a:r>
            <a:r>
              <a:rPr lang="en-US" sz="2900" dirty="0">
                <a:latin typeface="Arial" panose="020B0604020202020204" pitchFamily="34" charset="0"/>
                <a:cs typeface="Arial" panose="020B0604020202020204" pitchFamily="34" charset="0"/>
              </a:rPr>
              <a:t>you don’t yet have a personal development plan, the learning log should help to inform this, in the context of regular SRDS meetings with your manager. </a:t>
            </a:r>
            <a:endParaRPr lang="en-GB"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It is a tool for your personal use; you will not be required to use it, or asked to produce it. However, you may find it helpful in considering how to put your learning into practice. </a:t>
            </a:r>
            <a:r>
              <a:rPr lang="en-US" sz="2900" dirty="0" smtClean="0">
                <a:latin typeface="Arial" panose="020B0604020202020204" pitchFamily="34" charset="0"/>
                <a:cs typeface="Arial" panose="020B0604020202020204" pitchFamily="34" charset="0"/>
              </a:rPr>
              <a:t>It </a:t>
            </a:r>
            <a:r>
              <a:rPr lang="en-US" sz="2900" dirty="0">
                <a:latin typeface="Arial" panose="020B0604020202020204" pitchFamily="34" charset="0"/>
                <a:cs typeface="Arial" panose="020B0604020202020204" pitchFamily="34" charset="0"/>
              </a:rPr>
              <a:t>can help you </a:t>
            </a:r>
            <a:r>
              <a:rPr lang="en-US" sz="2900" dirty="0" err="1">
                <a:latin typeface="Arial" panose="020B0604020202020204" pitchFamily="34" charset="0"/>
                <a:cs typeface="Arial" panose="020B0604020202020204" pitchFamily="34" charset="0"/>
              </a:rPr>
              <a:t>maximise</a:t>
            </a:r>
            <a:r>
              <a:rPr lang="en-US" sz="2900" dirty="0">
                <a:latin typeface="Arial" panose="020B0604020202020204" pitchFamily="34" charset="0"/>
                <a:cs typeface="Arial" panose="020B0604020202020204" pitchFamily="34" charset="0"/>
              </a:rPr>
              <a:t> </a:t>
            </a:r>
            <a:r>
              <a:rPr lang="en-US" sz="2900" dirty="0" smtClean="0">
                <a:latin typeface="Arial" panose="020B0604020202020204" pitchFamily="34" charset="0"/>
                <a:cs typeface="Arial" panose="020B0604020202020204" pitchFamily="34" charset="0"/>
              </a:rPr>
              <a:t>benefits </a:t>
            </a:r>
            <a:r>
              <a:rPr lang="en-US" sz="2900" dirty="0">
                <a:latin typeface="Arial" panose="020B0604020202020204" pitchFamily="34" charset="0"/>
                <a:cs typeface="Arial" panose="020B0604020202020204" pitchFamily="34" charset="0"/>
              </a:rPr>
              <a:t>from </a:t>
            </a:r>
            <a:r>
              <a:rPr lang="en-US" sz="2900" dirty="0" smtClean="0">
                <a:latin typeface="Arial" panose="020B0604020202020204" pitchFamily="34" charset="0"/>
                <a:cs typeface="Arial" panose="020B0604020202020204" pitchFamily="34" charset="0"/>
              </a:rPr>
              <a:t>learning activities</a:t>
            </a:r>
            <a:r>
              <a:rPr lang="en-US" sz="2900" dirty="0">
                <a:latin typeface="Arial" panose="020B0604020202020204" pitchFamily="34" charset="0"/>
                <a:cs typeface="Arial" panose="020B0604020202020204" pitchFamily="34" charset="0"/>
              </a:rPr>
              <a:t>, helping you to embed what you learn and change working practices to ensure ongoing improvement (this is, after all, what development is</a:t>
            </a:r>
            <a:r>
              <a:rPr lang="en-US" sz="2900" dirty="0" smtClean="0">
                <a:latin typeface="Arial" panose="020B0604020202020204" pitchFamily="34" charset="0"/>
                <a:cs typeface="Arial" panose="020B0604020202020204" pitchFamily="34" charset="0"/>
              </a:rPr>
              <a:t>).</a:t>
            </a:r>
          </a:p>
          <a:p>
            <a:pPr marL="0" indent="0">
              <a:buNone/>
            </a:pPr>
            <a:endParaRPr lang="en-US" sz="2900" dirty="0" smtClean="0">
              <a:latin typeface="Arial" panose="020B0604020202020204" pitchFamily="34" charset="0"/>
              <a:cs typeface="Arial" panose="020B0604020202020204" pitchFamily="34" charset="0"/>
            </a:endParaRPr>
          </a:p>
          <a:p>
            <a:pPr marL="0" indent="0">
              <a:buNone/>
            </a:pPr>
            <a:r>
              <a:rPr lang="en-GB" sz="3400" b="1" dirty="0">
                <a:latin typeface="Arial" panose="020B0604020202020204" pitchFamily="34" charset="0"/>
                <a:cs typeface="Arial" panose="020B0604020202020204" pitchFamily="34" charset="0"/>
              </a:rPr>
              <a:t>When to complete your learning log</a:t>
            </a:r>
          </a:p>
          <a:p>
            <a:r>
              <a:rPr lang="en-US" sz="2900" dirty="0">
                <a:latin typeface="Arial" panose="020B0604020202020204" pitchFamily="34" charset="0"/>
                <a:cs typeface="Arial" panose="020B0604020202020204" pitchFamily="34" charset="0"/>
              </a:rPr>
              <a:t>Complete your </a:t>
            </a:r>
            <a:r>
              <a:rPr lang="en-US" sz="2900" dirty="0" smtClean="0">
                <a:latin typeface="Arial" panose="020B0604020202020204" pitchFamily="34" charset="0"/>
                <a:cs typeface="Arial" panose="020B0604020202020204" pitchFamily="34" charset="0"/>
              </a:rPr>
              <a:t>log </a:t>
            </a:r>
            <a:r>
              <a:rPr lang="en-US" sz="2900" dirty="0">
                <a:latin typeface="Arial" panose="020B0604020202020204" pitchFamily="34" charset="0"/>
                <a:cs typeface="Arial" panose="020B0604020202020204" pitchFamily="34" charset="0"/>
              </a:rPr>
              <a:t>as soon as possible after each learning activity so you can capture the key </a:t>
            </a:r>
            <a:r>
              <a:rPr lang="en-US" sz="2900" dirty="0" smtClean="0">
                <a:latin typeface="Arial" panose="020B0604020202020204" pitchFamily="34" charset="0"/>
                <a:cs typeface="Arial" panose="020B0604020202020204" pitchFamily="34" charset="0"/>
              </a:rPr>
              <a:t>points while </a:t>
            </a:r>
            <a:r>
              <a:rPr lang="en-US" sz="2900" dirty="0">
                <a:latin typeface="Arial" panose="020B0604020202020204" pitchFamily="34" charset="0"/>
                <a:cs typeface="Arial" panose="020B0604020202020204" pitchFamily="34" charset="0"/>
              </a:rPr>
              <a:t>they are still fresh in your mind.  </a:t>
            </a:r>
            <a:endParaRPr lang="en-GB" sz="2900" dirty="0">
              <a:latin typeface="Arial" panose="020B0604020202020204" pitchFamily="34" charset="0"/>
              <a:cs typeface="Arial" panose="020B0604020202020204" pitchFamily="34" charset="0"/>
            </a:endParaRPr>
          </a:p>
          <a:p>
            <a:pPr marL="0" indent="0">
              <a:buNone/>
            </a:pPr>
            <a:endParaRPr lang="en-GB" sz="2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12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0" indent="0">
              <a:buNone/>
            </a:pPr>
            <a:r>
              <a:rPr lang="en-US" sz="3400" b="1" dirty="0">
                <a:latin typeface="Arial" panose="020B0604020202020204" pitchFamily="34" charset="0"/>
                <a:cs typeface="Arial" panose="020B0604020202020204" pitchFamily="34" charset="0"/>
              </a:rPr>
              <a:t>What to record on your learning log</a:t>
            </a:r>
            <a:endParaRPr lang="en-GB" sz="3400" dirty="0">
              <a:latin typeface="Arial" panose="020B0604020202020204" pitchFamily="34" charset="0"/>
              <a:cs typeface="Arial" panose="020B0604020202020204" pitchFamily="34" charset="0"/>
            </a:endParaRPr>
          </a:p>
          <a:p>
            <a:r>
              <a:rPr lang="en-GB" sz="3500" dirty="0">
                <a:latin typeface="Arial" panose="020B0604020202020204" pitchFamily="34" charset="0"/>
                <a:cs typeface="Arial" panose="020B0604020202020204" pitchFamily="34" charset="0"/>
              </a:rPr>
              <a:t>Training is much wider than just formal training courses.  There are many ways in which we learn and develop.  We need to record the different activities that build our knowledge, skills and experience.</a:t>
            </a:r>
          </a:p>
          <a:p>
            <a:r>
              <a:rPr lang="en-US" sz="3500" dirty="0">
                <a:latin typeface="Arial" panose="020B0604020202020204" pitchFamily="34" charset="0"/>
                <a:cs typeface="Arial" panose="020B0604020202020204" pitchFamily="34" charset="0"/>
              </a:rPr>
              <a:t>You should record all your learning and development activities on the </a:t>
            </a:r>
            <a:r>
              <a:rPr lang="en-US" sz="3500" dirty="0" smtClean="0">
                <a:latin typeface="Arial" panose="020B0604020202020204" pitchFamily="34" charset="0"/>
                <a:cs typeface="Arial" panose="020B0604020202020204" pitchFamily="34" charset="0"/>
              </a:rPr>
              <a:t>log, whether formal or informal. </a:t>
            </a:r>
            <a:r>
              <a:rPr lang="en-US" sz="3500" dirty="0">
                <a:latin typeface="Arial" panose="020B0604020202020204" pitchFamily="34" charset="0"/>
                <a:cs typeface="Arial" panose="020B0604020202020204" pitchFamily="34" charset="0"/>
              </a:rPr>
              <a:t>These could include</a:t>
            </a:r>
            <a:r>
              <a:rPr lang="en-US" sz="3500" dirty="0" smtClean="0">
                <a:latin typeface="Arial" panose="020B0604020202020204" pitchFamily="34" charset="0"/>
                <a:cs typeface="Arial" panose="020B0604020202020204" pitchFamily="34" charset="0"/>
              </a:rPr>
              <a:t>:</a:t>
            </a:r>
          </a:p>
          <a:p>
            <a:pPr marL="0" indent="0">
              <a:buNone/>
            </a:pPr>
            <a:endParaRPr lang="en-GB" sz="29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smtClean="0">
                <a:latin typeface="Arial" panose="020B0604020202020204" pitchFamily="34" charset="0"/>
                <a:cs typeface="Arial" panose="020B0604020202020204" pitchFamily="34" charset="0"/>
              </a:rPr>
              <a:t>Coaching</a:t>
            </a:r>
            <a:endParaRPr lang="en-GB" sz="25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a:latin typeface="Arial" panose="020B0604020202020204" pitchFamily="34" charset="0"/>
                <a:cs typeface="Arial" panose="020B0604020202020204" pitchFamily="34" charset="0"/>
              </a:rPr>
              <a:t>Briefing sessions</a:t>
            </a:r>
            <a:endParaRPr lang="en-GB" sz="25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a:latin typeface="Arial" panose="020B0604020202020204" pitchFamily="34" charset="0"/>
                <a:cs typeface="Arial" panose="020B0604020202020204" pitchFamily="34" charset="0"/>
              </a:rPr>
              <a:t>Peer-to-peer </a:t>
            </a:r>
            <a:r>
              <a:rPr lang="en-US" sz="2500" dirty="0" smtClean="0">
                <a:latin typeface="Arial" panose="020B0604020202020204" pitchFamily="34" charset="0"/>
                <a:cs typeface="Arial" panose="020B0604020202020204" pitchFamily="34" charset="0"/>
              </a:rPr>
              <a:t>training</a:t>
            </a:r>
            <a:endParaRPr lang="en-GB" sz="25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a:latin typeface="Arial" panose="020B0604020202020204" pitchFamily="34" charset="0"/>
                <a:cs typeface="Arial" panose="020B0604020202020204" pitchFamily="34" charset="0"/>
              </a:rPr>
              <a:t>Mentoring</a:t>
            </a:r>
            <a:endParaRPr lang="en-GB" sz="25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a:latin typeface="Arial" panose="020B0604020202020204" pitchFamily="34" charset="0"/>
                <a:cs typeface="Arial" panose="020B0604020202020204" pitchFamily="34" charset="0"/>
              </a:rPr>
              <a:t>Researching / reading about a work-related topic</a:t>
            </a:r>
            <a:endParaRPr lang="en-GB" sz="25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a:latin typeface="Arial" panose="020B0604020202020204" pitchFamily="34" charset="0"/>
                <a:cs typeface="Arial" panose="020B0604020202020204" pitchFamily="34" charset="0"/>
              </a:rPr>
              <a:t>Internal and external training courses</a:t>
            </a:r>
            <a:endParaRPr lang="en-GB" sz="25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smtClean="0">
                <a:latin typeface="Arial" panose="020B0604020202020204" pitchFamily="34" charset="0"/>
                <a:cs typeface="Arial" panose="020B0604020202020204" pitchFamily="34" charset="0"/>
              </a:rPr>
              <a:t>Internal </a:t>
            </a:r>
            <a:r>
              <a:rPr lang="en-US" sz="2500" dirty="0">
                <a:latin typeface="Arial" panose="020B0604020202020204" pitchFamily="34" charset="0"/>
                <a:cs typeface="Arial" panose="020B0604020202020204" pitchFamily="34" charset="0"/>
              </a:rPr>
              <a:t>or external conferences</a:t>
            </a:r>
            <a:endParaRPr lang="en-GB" sz="25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500" dirty="0">
                <a:latin typeface="Arial" panose="020B0604020202020204" pitchFamily="34" charset="0"/>
                <a:cs typeface="Arial" panose="020B0604020202020204" pitchFamily="34" charset="0"/>
              </a:rPr>
              <a:t>Completing an e-learning </a:t>
            </a:r>
            <a:r>
              <a:rPr lang="en-US" sz="2500" dirty="0" smtClean="0">
                <a:latin typeface="Arial" panose="020B0604020202020204" pitchFamily="34" charset="0"/>
                <a:cs typeface="Arial" panose="020B0604020202020204" pitchFamily="34" charset="0"/>
              </a:rPr>
              <a:t>resource</a:t>
            </a:r>
          </a:p>
          <a:p>
            <a:pPr marL="0" lvl="0" indent="0">
              <a:buNone/>
            </a:pPr>
            <a:endParaRPr lang="en-US" sz="2900" dirty="0">
              <a:latin typeface="Arial" panose="020B0604020202020204" pitchFamily="34" charset="0"/>
              <a:cs typeface="Arial" panose="020B0604020202020204" pitchFamily="34" charset="0"/>
            </a:endParaRPr>
          </a:p>
          <a:p>
            <a:r>
              <a:rPr lang="en-US" sz="3500" dirty="0">
                <a:latin typeface="Arial" panose="020B0604020202020204" pitchFamily="34" charset="0"/>
                <a:cs typeface="Arial" panose="020B0604020202020204" pitchFamily="34" charset="0"/>
              </a:rPr>
              <a:t>Reflect on what you actually learned and assess that against what you had hoped to learn from the activity</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Are there any gaps in your learning you would like to </a:t>
            </a:r>
            <a:r>
              <a:rPr lang="en-US" sz="3500" dirty="0" smtClean="0">
                <a:latin typeface="Arial" panose="020B0604020202020204" pitchFamily="34" charset="0"/>
                <a:cs typeface="Arial" panose="020B0604020202020204" pitchFamily="34" charset="0"/>
              </a:rPr>
              <a:t>address?</a:t>
            </a:r>
          </a:p>
          <a:p>
            <a:r>
              <a:rPr lang="en-US" sz="3500" dirty="0" smtClean="0">
                <a:latin typeface="Arial" panose="020B0604020202020204" pitchFamily="34" charset="0"/>
                <a:cs typeface="Arial" panose="020B0604020202020204" pitchFamily="34" charset="0"/>
              </a:rPr>
              <a:t>Think </a:t>
            </a:r>
            <a:r>
              <a:rPr lang="en-US" sz="3500" dirty="0">
                <a:latin typeface="Arial" panose="020B0604020202020204" pitchFamily="34" charset="0"/>
                <a:cs typeface="Arial" panose="020B0604020202020204" pitchFamily="34" charset="0"/>
              </a:rPr>
              <a:t>about how your learning can be applied to your </a:t>
            </a:r>
            <a:r>
              <a:rPr lang="en-US" sz="3500" dirty="0" smtClean="0">
                <a:latin typeface="Arial" panose="020B0604020202020204" pitchFamily="34" charset="0"/>
                <a:cs typeface="Arial" panose="020B0604020202020204" pitchFamily="34" charset="0"/>
              </a:rPr>
              <a:t>work. </a:t>
            </a:r>
            <a:r>
              <a:rPr lang="en-US" sz="3500" dirty="0">
                <a:latin typeface="Arial" panose="020B0604020202020204" pitchFamily="34" charset="0"/>
                <a:cs typeface="Arial" panose="020B0604020202020204" pitchFamily="34" charset="0"/>
              </a:rPr>
              <a:t>How will you put what you’ve learnt into practice?</a:t>
            </a:r>
            <a:endParaRPr lang="en-GB" sz="3500" dirty="0">
              <a:latin typeface="Arial" panose="020B0604020202020204" pitchFamily="34" charset="0"/>
              <a:cs typeface="Arial" panose="020B0604020202020204" pitchFamily="34" charset="0"/>
            </a:endParaRPr>
          </a:p>
          <a:p>
            <a:r>
              <a:rPr lang="en-GB" sz="3500" dirty="0">
                <a:latin typeface="Arial" panose="020B0604020202020204" pitchFamily="34" charset="0"/>
                <a:cs typeface="Arial" panose="020B0604020202020204" pitchFamily="34" charset="0"/>
              </a:rPr>
              <a:t>A learning log can be quite simple and to the point; it therefore does not have to be a daunting task to fill it in. </a:t>
            </a:r>
            <a:r>
              <a:rPr lang="en-GB" sz="3500" dirty="0" smtClean="0">
                <a:latin typeface="Arial" panose="020B0604020202020204" pitchFamily="34" charset="0"/>
                <a:cs typeface="Arial" panose="020B0604020202020204" pitchFamily="34" charset="0"/>
              </a:rPr>
              <a:t>There are a number of templates available online, including an AUA template on the </a:t>
            </a:r>
            <a:r>
              <a:rPr lang="en-GB" sz="3500" dirty="0" smtClean="0">
                <a:latin typeface="Arial" panose="020B0604020202020204" pitchFamily="34" charset="0"/>
                <a:cs typeface="Arial" panose="020B0604020202020204" pitchFamily="34" charset="0"/>
                <a:hlinkClick r:id="rId2"/>
              </a:rPr>
              <a:t>Guide to Continuing Professional Development (CPD) page of the SDDU website</a:t>
            </a:r>
            <a:r>
              <a:rPr lang="en-GB" sz="3500" dirty="0" smtClean="0">
                <a:latin typeface="Arial" panose="020B0604020202020204" pitchFamily="34" charset="0"/>
                <a:cs typeface="Arial" panose="020B0604020202020204" pitchFamily="34" charset="0"/>
              </a:rPr>
              <a:t>. Another </a:t>
            </a:r>
            <a:r>
              <a:rPr lang="en-GB" sz="3500" dirty="0">
                <a:latin typeface="Arial" panose="020B0604020202020204" pitchFamily="34" charset="0"/>
                <a:cs typeface="Arial" panose="020B0604020202020204" pitchFamily="34" charset="0"/>
              </a:rPr>
              <a:t>suggested template is included below</a:t>
            </a:r>
            <a:r>
              <a:rPr lang="en-GB" sz="3500" dirty="0" smtClean="0">
                <a:latin typeface="Arial" panose="020B0604020202020204" pitchFamily="34" charset="0"/>
                <a:cs typeface="Arial" panose="020B0604020202020204" pitchFamily="34" charset="0"/>
              </a:rPr>
              <a:t>.</a:t>
            </a:r>
            <a:endParaRPr lang="en-GB"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631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831340286"/>
              </p:ext>
            </p:extLst>
          </p:nvPr>
        </p:nvGraphicFramePr>
        <p:xfrm>
          <a:off x="437781" y="2132856"/>
          <a:ext cx="8382691" cy="3302000"/>
        </p:xfrm>
        <a:graphic>
          <a:graphicData uri="http://schemas.openxmlformats.org/drawingml/2006/table">
            <a:tbl>
              <a:tblPr firstRow="1" bandRow="1">
                <a:tableStyleId>{EB344D84-9AFB-497E-A393-DC336BA19D2E}</a:tableStyleId>
              </a:tblPr>
              <a:tblGrid>
                <a:gridCol w="605827"/>
                <a:gridCol w="1008112"/>
                <a:gridCol w="792088"/>
                <a:gridCol w="720080"/>
                <a:gridCol w="1343517"/>
                <a:gridCol w="1234319"/>
                <a:gridCol w="1094572"/>
                <a:gridCol w="1584176"/>
              </a:tblGrid>
              <a:tr h="370840">
                <a:tc>
                  <a:txBody>
                    <a:bodyPr/>
                    <a:lstStyle/>
                    <a:p>
                      <a:r>
                        <a:rPr lang="en-GB" sz="1000" dirty="0" smtClean="0"/>
                        <a:t>Date</a:t>
                      </a:r>
                      <a:endParaRPr lang="en-GB" sz="1000" dirty="0">
                        <a:latin typeface="Arial" panose="020B0604020202020204" pitchFamily="34" charset="0"/>
                        <a:cs typeface="Arial" panose="020B0604020202020204" pitchFamily="34" charset="0"/>
                      </a:endParaRPr>
                    </a:p>
                  </a:txBody>
                  <a:tcPr>
                    <a:solidFill>
                      <a:srgbClr val="254F2A"/>
                    </a:solidFill>
                  </a:tcPr>
                </a:tc>
                <a:tc>
                  <a:txBody>
                    <a:bodyPr/>
                    <a:lstStyle/>
                    <a:p>
                      <a:r>
                        <a:rPr lang="en-GB" sz="1000" dirty="0" smtClean="0"/>
                        <a:t>Activity topic/title</a:t>
                      </a:r>
                      <a:endParaRPr lang="en-GB" sz="1000" dirty="0">
                        <a:latin typeface="Arial" panose="020B0604020202020204" pitchFamily="34" charset="0"/>
                        <a:cs typeface="Arial" panose="020B0604020202020204" pitchFamily="34" charset="0"/>
                      </a:endParaRPr>
                    </a:p>
                  </a:txBody>
                  <a:tcPr>
                    <a:solidFill>
                      <a:srgbClr val="254F2A"/>
                    </a:solidFill>
                  </a:tcPr>
                </a:tc>
                <a:tc>
                  <a:txBody>
                    <a:bodyPr/>
                    <a:lstStyle/>
                    <a:p>
                      <a:r>
                        <a:rPr lang="en-GB" sz="1000" dirty="0" smtClean="0"/>
                        <a:t>Activity type</a:t>
                      </a:r>
                      <a:endParaRPr lang="en-GB" sz="1000" dirty="0">
                        <a:latin typeface="Arial" panose="020B0604020202020204" pitchFamily="34" charset="0"/>
                        <a:cs typeface="Arial" panose="020B0604020202020204" pitchFamily="34" charset="0"/>
                      </a:endParaRPr>
                    </a:p>
                  </a:txBody>
                  <a:tcPr>
                    <a:solidFill>
                      <a:srgbClr val="254F2A"/>
                    </a:solidFill>
                  </a:tcPr>
                </a:tc>
                <a:tc>
                  <a:txBody>
                    <a:bodyPr/>
                    <a:lstStyle/>
                    <a:p>
                      <a:r>
                        <a:rPr lang="en-GB" sz="1000" dirty="0" smtClean="0"/>
                        <a:t>Duration</a:t>
                      </a:r>
                      <a:endParaRPr lang="en-GB" sz="1000" dirty="0">
                        <a:latin typeface="Arial" panose="020B0604020202020204" pitchFamily="34" charset="0"/>
                        <a:cs typeface="Arial" panose="020B0604020202020204" pitchFamily="34" charset="0"/>
                      </a:endParaRPr>
                    </a:p>
                  </a:txBody>
                  <a:tcPr>
                    <a:solidFill>
                      <a:srgbClr val="254F2A"/>
                    </a:solidFill>
                  </a:tcPr>
                </a:tc>
                <a:tc>
                  <a:txBody>
                    <a:bodyPr/>
                    <a:lstStyle/>
                    <a:p>
                      <a:r>
                        <a:rPr lang="en-GB" sz="1000" dirty="0" smtClean="0"/>
                        <a:t>What</a:t>
                      </a:r>
                      <a:r>
                        <a:rPr lang="en-GB" sz="1000" baseline="0" dirty="0" smtClean="0"/>
                        <a:t> did I hope to learn? What were my reasons for undertaking the activity?</a:t>
                      </a:r>
                      <a:endParaRPr lang="en-GB" sz="1000" dirty="0">
                        <a:latin typeface="Arial" panose="020B0604020202020204" pitchFamily="34" charset="0"/>
                        <a:cs typeface="Arial" panose="020B0604020202020204" pitchFamily="34" charset="0"/>
                      </a:endParaRPr>
                    </a:p>
                  </a:txBody>
                  <a:tcPr>
                    <a:solidFill>
                      <a:srgbClr val="254F2A"/>
                    </a:solidFill>
                  </a:tcPr>
                </a:tc>
                <a:tc>
                  <a:txBody>
                    <a:bodyPr/>
                    <a:lstStyle/>
                    <a:p>
                      <a:r>
                        <a:rPr lang="en-GB" sz="1000" dirty="0" smtClean="0"/>
                        <a:t>What did I learn? Top</a:t>
                      </a:r>
                      <a:r>
                        <a:rPr lang="en-GB" sz="1000" baseline="0" dirty="0" smtClean="0"/>
                        <a:t> 3 headline points/key messages?</a:t>
                      </a:r>
                      <a:endParaRPr lang="en-GB" sz="1000" dirty="0">
                        <a:latin typeface="Arial" panose="020B0604020202020204" pitchFamily="34" charset="0"/>
                        <a:cs typeface="Arial" panose="020B0604020202020204" pitchFamily="34" charset="0"/>
                      </a:endParaRPr>
                    </a:p>
                  </a:txBody>
                  <a:tcPr>
                    <a:solidFill>
                      <a:srgbClr val="254F2A"/>
                    </a:solidFill>
                  </a:tcPr>
                </a:tc>
                <a:tc>
                  <a:txBody>
                    <a:bodyPr/>
                    <a:lstStyle/>
                    <a:p>
                      <a:r>
                        <a:rPr lang="en-GB" sz="1000" dirty="0" smtClean="0"/>
                        <a:t>Gaps / further</a:t>
                      </a:r>
                      <a:r>
                        <a:rPr lang="en-GB" sz="1000" baseline="0" dirty="0" smtClean="0"/>
                        <a:t> learning requirements?</a:t>
                      </a:r>
                      <a:endParaRPr lang="en-GB" sz="1000" dirty="0">
                        <a:latin typeface="Arial" panose="020B0604020202020204" pitchFamily="34" charset="0"/>
                        <a:cs typeface="Arial" panose="020B0604020202020204" pitchFamily="34" charset="0"/>
                      </a:endParaRPr>
                    </a:p>
                  </a:txBody>
                  <a:tcPr>
                    <a:solidFill>
                      <a:srgbClr val="254F2A"/>
                    </a:solidFill>
                  </a:tcPr>
                </a:tc>
                <a:tc>
                  <a:txBody>
                    <a:bodyPr/>
                    <a:lstStyle/>
                    <a:p>
                      <a:r>
                        <a:rPr lang="en-GB" sz="1000" dirty="0" smtClean="0"/>
                        <a:t>How will I apply</a:t>
                      </a:r>
                      <a:r>
                        <a:rPr lang="en-GB" sz="1000" baseline="0" dirty="0" smtClean="0"/>
                        <a:t> what I learned? Action plan? How will I know it’s working / making a difference?</a:t>
                      </a:r>
                      <a:endParaRPr lang="en-GB" sz="1000" dirty="0">
                        <a:latin typeface="Arial" panose="020B0604020202020204" pitchFamily="34" charset="0"/>
                        <a:cs typeface="Arial" panose="020B0604020202020204" pitchFamily="34" charset="0"/>
                      </a:endParaRPr>
                    </a:p>
                  </a:txBody>
                  <a:tcPr>
                    <a:solidFill>
                      <a:srgbClr val="254F2A"/>
                    </a:solidFill>
                  </a:tcPr>
                </a:tc>
              </a:tr>
              <a:tr h="370840">
                <a:tc>
                  <a:txBody>
                    <a:bodyPr/>
                    <a:lstStyle/>
                    <a:p>
                      <a:r>
                        <a:rPr lang="en-GB" sz="1000" dirty="0" smtClean="0"/>
                        <a:t>2/4/15</a:t>
                      </a:r>
                      <a:endParaRPr lang="en-GB" sz="1000" dirty="0">
                        <a:latin typeface="Arial" panose="020B0604020202020204" pitchFamily="34" charset="0"/>
                        <a:cs typeface="Arial" panose="020B0604020202020204" pitchFamily="34" charset="0"/>
                      </a:endParaRPr>
                    </a:p>
                  </a:txBody>
                  <a:tcPr/>
                </a:tc>
                <a:tc>
                  <a:txBody>
                    <a:bodyPr/>
                    <a:lstStyle/>
                    <a:p>
                      <a:r>
                        <a:rPr lang="en-GB" sz="1000" baseline="0" dirty="0" smtClean="0"/>
                        <a:t>Developing eLearning resources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Online research</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2 hours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Gain understanding of</a:t>
                      </a:r>
                      <a:r>
                        <a:rPr lang="en-GB" sz="1000" baseline="0" dirty="0" smtClean="0"/>
                        <a:t> important points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Keep</a:t>
                      </a:r>
                      <a:r>
                        <a:rPr lang="en-GB" sz="1000" baseline="0" dirty="0" smtClean="0"/>
                        <a:t> it brief</a:t>
                      </a:r>
                    </a:p>
                    <a:p>
                      <a:r>
                        <a:rPr lang="en-GB" sz="1000" baseline="0" dirty="0" smtClean="0"/>
                        <a:t>Keep language simple</a:t>
                      </a:r>
                    </a:p>
                    <a:p>
                      <a:r>
                        <a:rPr lang="en-GB" sz="1000" baseline="0" dirty="0" smtClean="0"/>
                        <a:t>Use lots of visuals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n/a</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Use in developing and editing </a:t>
                      </a:r>
                      <a:r>
                        <a:rPr lang="en-GB" sz="1000" baseline="0" dirty="0" smtClean="0"/>
                        <a:t>online resources.</a:t>
                      </a:r>
                    </a:p>
                    <a:p>
                      <a:r>
                        <a:rPr lang="en-GB" sz="1000" baseline="0" dirty="0" smtClean="0"/>
                        <a:t>Evaluate effectiveness of online resources.</a:t>
                      </a:r>
                      <a:endParaRPr lang="en-GB" sz="1000" dirty="0">
                        <a:latin typeface="Arial" panose="020B0604020202020204" pitchFamily="34" charset="0"/>
                        <a:cs typeface="Arial" panose="020B0604020202020204" pitchFamily="34" charset="0"/>
                      </a:endParaRPr>
                    </a:p>
                  </a:txBody>
                  <a:tcPr/>
                </a:tc>
              </a:tr>
              <a:tr h="370840">
                <a:tc>
                  <a:txBody>
                    <a:bodyPr/>
                    <a:lstStyle/>
                    <a:p>
                      <a:r>
                        <a:rPr lang="en-GB" sz="1000" dirty="0" smtClean="0"/>
                        <a:t>5/5/15</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Communication skills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Training workshop</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3 hours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Improve presentation</a:t>
                      </a:r>
                      <a:r>
                        <a:rPr lang="en-GB" sz="1000" baseline="0" dirty="0" smtClean="0"/>
                        <a:t> skills and effectiveness in meetings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Preparation / rehearse</a:t>
                      </a:r>
                      <a:r>
                        <a:rPr lang="en-GB" sz="1000" baseline="0" dirty="0" smtClean="0"/>
                        <a:t> what plan to say</a:t>
                      </a:r>
                    </a:p>
                    <a:p>
                      <a:r>
                        <a:rPr lang="en-GB" sz="1000" baseline="0" dirty="0" smtClean="0"/>
                        <a:t>Keep desired end result in mind</a:t>
                      </a:r>
                    </a:p>
                    <a:p>
                      <a:r>
                        <a:rPr lang="en-GB" sz="1000" baseline="0" dirty="0" smtClean="0"/>
                        <a:t>Listen to others</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Practice!</a:t>
                      </a:r>
                      <a:endParaRPr lang="en-GB" sz="1000" dirty="0">
                        <a:latin typeface="Arial" panose="020B0604020202020204" pitchFamily="34" charset="0"/>
                        <a:cs typeface="Arial" panose="020B0604020202020204" pitchFamily="34" charset="0"/>
                      </a:endParaRPr>
                    </a:p>
                  </a:txBody>
                  <a:tcPr/>
                </a:tc>
                <a:tc>
                  <a:txBody>
                    <a:bodyPr/>
                    <a:lstStyle/>
                    <a:p>
                      <a:r>
                        <a:rPr lang="en-GB" sz="1000" dirty="0" smtClean="0"/>
                        <a:t>Seek more opportunities to present in meetings</a:t>
                      </a:r>
                    </a:p>
                    <a:p>
                      <a:r>
                        <a:rPr lang="en-GB" sz="1000" dirty="0" smtClean="0"/>
                        <a:t>Talk</a:t>
                      </a:r>
                      <a:r>
                        <a:rPr lang="en-GB" sz="1000" baseline="0" dirty="0" smtClean="0"/>
                        <a:t> to manager and arrange to practice in team meetings &amp; seek feedback</a:t>
                      </a:r>
                      <a:endParaRPr lang="en-GB" sz="1000" dirty="0">
                        <a:latin typeface="Arial" panose="020B0604020202020204" pitchFamily="34" charset="0"/>
                        <a:cs typeface="Arial" panose="020B0604020202020204" pitchFamily="34" charset="0"/>
                      </a:endParaRPr>
                    </a:p>
                  </a:txBody>
                  <a:tcPr/>
                </a:tc>
              </a:tr>
              <a:tr h="370840">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a:latin typeface="Arial" panose="020B0604020202020204" pitchFamily="34" charset="0"/>
                        <a:cs typeface="Arial" panose="020B0604020202020204" pitchFamily="34" charset="0"/>
                      </a:endParaRPr>
                    </a:p>
                  </a:txBody>
                  <a:tcPr/>
                </a:tc>
                <a:tc>
                  <a:txBody>
                    <a:bodyPr/>
                    <a:lstStyle/>
                    <a:p>
                      <a:endParaRPr lang="en-GB" sz="100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r h="370840">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a:latin typeface="Arial" panose="020B0604020202020204" pitchFamily="34" charset="0"/>
                        <a:cs typeface="Arial" panose="020B0604020202020204" pitchFamily="34" charset="0"/>
                      </a:endParaRPr>
                    </a:p>
                  </a:txBody>
                  <a:tcPr/>
                </a:tc>
                <a:tc>
                  <a:txBody>
                    <a:bodyPr/>
                    <a:lstStyle/>
                    <a:p>
                      <a:endParaRPr lang="en-GB" sz="1000">
                        <a:latin typeface="Arial" panose="020B0604020202020204" pitchFamily="34" charset="0"/>
                        <a:cs typeface="Arial" panose="020B0604020202020204" pitchFamily="34" charset="0"/>
                      </a:endParaRPr>
                    </a:p>
                  </a:txBody>
                  <a:tcPr/>
                </a:tc>
                <a:tc>
                  <a:txBody>
                    <a:bodyPr/>
                    <a:lstStyle/>
                    <a:p>
                      <a:endParaRPr lang="en-GB" sz="100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c>
                  <a:txBody>
                    <a:bodyPr/>
                    <a:lstStyle/>
                    <a:p>
                      <a:endParaRPr lang="en-GB" sz="1000" dirty="0">
                        <a:latin typeface="Arial" panose="020B0604020202020204" pitchFamily="34" charset="0"/>
                        <a:cs typeface="Arial" panose="020B0604020202020204" pitchFamily="34" charset="0"/>
                      </a:endParaRPr>
                    </a:p>
                  </a:txBody>
                  <a:tcPr/>
                </a:tc>
              </a:tr>
            </a:tbl>
          </a:graphicData>
        </a:graphic>
      </p:graphicFrame>
      <p:sp>
        <p:nvSpPr>
          <p:cNvPr id="2" name="TextBox 1"/>
          <p:cNvSpPr txBox="1"/>
          <p:nvPr/>
        </p:nvSpPr>
        <p:spPr>
          <a:xfrm>
            <a:off x="395536" y="1584121"/>
            <a:ext cx="8496944" cy="338554"/>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Example Learning </a:t>
            </a:r>
            <a:r>
              <a:rPr lang="en-GB" sz="1600" b="1" dirty="0" smtClean="0">
                <a:latin typeface="Arial" panose="020B0604020202020204" pitchFamily="34" charset="0"/>
                <a:cs typeface="Arial" panose="020B0604020202020204" pitchFamily="34" charset="0"/>
              </a:rPr>
              <a:t>Log </a:t>
            </a:r>
            <a:r>
              <a:rPr lang="en-GB" sz="1600" dirty="0" smtClean="0">
                <a:latin typeface="Arial" panose="020B0604020202020204" pitchFamily="34" charset="0"/>
                <a:cs typeface="Arial" panose="020B0604020202020204" pitchFamily="34" charset="0"/>
              </a:rPr>
              <a:t>(copy and paste to Word / Excel to adapt for your own use)</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45692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160</TotalTime>
  <Words>649</Words>
  <Application>Microsoft Office PowerPoint</Application>
  <PresentationFormat>On-screen Show (4:3)</PresentationFormat>
  <Paragraphs>60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sesrc</dc:creator>
  <cp:lastModifiedBy>Roslyn Cumming</cp:lastModifiedBy>
  <cp:revision>10</cp:revision>
  <dcterms:created xsi:type="dcterms:W3CDTF">2015-04-02T10:05:08Z</dcterms:created>
  <dcterms:modified xsi:type="dcterms:W3CDTF">2015-05-14T10:49:15Z</dcterms:modified>
</cp:coreProperties>
</file>