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Lst>
  <p:notesMasterIdLst>
    <p:notesMasterId r:id="rId19"/>
  </p:notesMasterIdLst>
  <p:handoutMasterIdLst>
    <p:handoutMasterId r:id="rId20"/>
  </p:handoutMasterIdLst>
  <p:sldIdLst>
    <p:sldId id="262" r:id="rId3"/>
    <p:sldId id="273" r:id="rId4"/>
    <p:sldId id="272" r:id="rId5"/>
    <p:sldId id="271" r:id="rId6"/>
    <p:sldId id="275" r:id="rId7"/>
    <p:sldId id="276" r:id="rId8"/>
    <p:sldId id="274" r:id="rId9"/>
    <p:sldId id="283" r:id="rId10"/>
    <p:sldId id="284" r:id="rId11"/>
    <p:sldId id="285" r:id="rId12"/>
    <p:sldId id="278" r:id="rId13"/>
    <p:sldId id="279" r:id="rId14"/>
    <p:sldId id="280" r:id="rId15"/>
    <p:sldId id="281" r:id="rId16"/>
    <p:sldId id="282" r:id="rId17"/>
    <p:sldId id="286"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1DA"/>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52" autoAdjust="0"/>
    <p:restoredTop sz="94660"/>
  </p:normalViewPr>
  <p:slideViewPr>
    <p:cSldViewPr>
      <p:cViewPr>
        <p:scale>
          <a:sx n="100" d="100"/>
          <a:sy n="100" d="100"/>
        </p:scale>
        <p:origin x="-30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92E5BC2-B72E-441E-9C63-E58E8AD37030}" type="datetimeFigureOut">
              <a:rPr lang="en-GB" smtClean="0"/>
              <a:pPr/>
              <a:t>30/09/2013</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F61976D-2089-4BDE-94DD-D97C140C71E8}" type="slidenum">
              <a:rPr lang="en-GB" smtClean="0"/>
              <a:pPr/>
              <a:t>‹#›</a:t>
            </a:fld>
            <a:endParaRPr lang="en-GB" dirty="0"/>
          </a:p>
        </p:txBody>
      </p:sp>
    </p:spTree>
    <p:extLst>
      <p:ext uri="{BB962C8B-B14F-4D97-AF65-F5344CB8AC3E}">
        <p14:creationId xmlns:p14="http://schemas.microsoft.com/office/powerpoint/2010/main" val="4086710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BF241D-6FE3-486E-AF2E-AE79F986FB9E}" type="datetimeFigureOut">
              <a:rPr lang="en-GB" smtClean="0"/>
              <a:pPr/>
              <a:t>30/09/2013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F036F8-5195-4A0E-B680-47E9312F3861}" type="slidenum">
              <a:rPr lang="en-GB" smtClean="0"/>
              <a:pPr/>
              <a:t>‹#›</a:t>
            </a:fld>
            <a:endParaRPr lang="en-GB" dirty="0"/>
          </a:p>
        </p:txBody>
      </p:sp>
    </p:spTree>
    <p:extLst>
      <p:ext uri="{BB962C8B-B14F-4D97-AF65-F5344CB8AC3E}">
        <p14:creationId xmlns:p14="http://schemas.microsoft.com/office/powerpoint/2010/main" val="1985062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3F036F8-5195-4A0E-B680-47E9312F3861}" type="slidenum">
              <a:rPr lang="en-GB" smtClean="0"/>
              <a:pPr/>
              <a:t>14</a:t>
            </a:fld>
            <a:endParaRPr lang="en-GB" dirty="0"/>
          </a:p>
        </p:txBody>
      </p:sp>
    </p:spTree>
    <p:extLst>
      <p:ext uri="{BB962C8B-B14F-4D97-AF65-F5344CB8AC3E}">
        <p14:creationId xmlns:p14="http://schemas.microsoft.com/office/powerpoint/2010/main" val="2215540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ltGray">
          <a:xfrm>
            <a:off x="76200" y="76200"/>
            <a:ext cx="8991600" cy="6705600"/>
          </a:xfrm>
          <a:prstGeom prst="rect">
            <a:avLst/>
          </a:prstGeom>
          <a:solidFill>
            <a:schemeClr val="tx1"/>
          </a:solidFill>
          <a:ln w="9525">
            <a:noFill/>
            <a:miter lim="800000"/>
            <a:headEnd/>
            <a:tailEnd/>
          </a:ln>
          <a:effectLst/>
        </p:spPr>
        <p:txBody>
          <a:bodyPr wrap="none" anchor="ctr"/>
          <a:lstStyle/>
          <a:p>
            <a:pPr algn="ctr" eaLnBrk="0" fontAlgn="base" hangingPunct="0">
              <a:spcBef>
                <a:spcPct val="0"/>
              </a:spcBef>
              <a:spcAft>
                <a:spcPct val="0"/>
              </a:spcAft>
              <a:defRPr/>
            </a:pPr>
            <a:endParaRPr lang="en-US" sz="2400" dirty="0">
              <a:solidFill>
                <a:srgbClr val="8D010F"/>
              </a:solidFill>
              <a:latin typeface="Times" pitchFamily="18" charset="0"/>
            </a:endParaRPr>
          </a:p>
        </p:txBody>
      </p:sp>
      <p:pic>
        <p:nvPicPr>
          <p:cNvPr id="5" name="Picture 3" descr="LeedsUniWhite"/>
          <p:cNvPicPr>
            <a:picLocks noChangeAspect="1" noChangeArrowheads="1"/>
          </p:cNvPicPr>
          <p:nvPr/>
        </p:nvPicPr>
        <p:blipFill>
          <a:blip r:embed="rId2" cstate="print"/>
          <a:srcRect/>
          <a:stretch>
            <a:fillRect/>
          </a:stretch>
        </p:blipFill>
        <p:spPr bwMode="auto">
          <a:xfrm>
            <a:off x="6511925" y="441325"/>
            <a:ext cx="2274888" cy="647700"/>
          </a:xfrm>
          <a:prstGeom prst="rect">
            <a:avLst/>
          </a:prstGeom>
          <a:noFill/>
          <a:ln w="9525">
            <a:noFill/>
            <a:miter lim="800000"/>
            <a:headEnd/>
            <a:tailEnd/>
          </a:ln>
        </p:spPr>
      </p:pic>
      <p:sp>
        <p:nvSpPr>
          <p:cNvPr id="6" name="Line 9"/>
          <p:cNvSpPr>
            <a:spLocks noChangeShapeType="1"/>
          </p:cNvSpPr>
          <p:nvPr/>
        </p:nvSpPr>
        <p:spPr bwMode="white">
          <a:xfrm>
            <a:off x="201613" y="1341438"/>
            <a:ext cx="8713787" cy="0"/>
          </a:xfrm>
          <a:prstGeom prst="line">
            <a:avLst/>
          </a:prstGeom>
          <a:noFill/>
          <a:ln w="9525">
            <a:solidFill>
              <a:schemeClr val="bg1"/>
            </a:solidFill>
            <a:round/>
            <a:headEnd/>
            <a:tailEnd/>
          </a:ln>
          <a:effectLst/>
        </p:spPr>
        <p:txBody>
          <a:bodyPr wrap="none" anchor="ctr"/>
          <a:lstStyle/>
          <a:p>
            <a:pPr fontAlgn="base">
              <a:spcBef>
                <a:spcPct val="20000"/>
              </a:spcBef>
              <a:spcAft>
                <a:spcPct val="0"/>
              </a:spcAft>
              <a:defRPr/>
            </a:pPr>
            <a:endParaRPr lang="en-GB" sz="2000" dirty="0">
              <a:solidFill>
                <a:srgbClr val="000005"/>
              </a:solidFill>
            </a:endParaRPr>
          </a:p>
        </p:txBody>
      </p:sp>
      <p:sp>
        <p:nvSpPr>
          <p:cNvPr id="7" name="Text Box 10"/>
          <p:cNvSpPr txBox="1">
            <a:spLocks noChangeArrowheads="1"/>
          </p:cNvSpPr>
          <p:nvPr/>
        </p:nvSpPr>
        <p:spPr bwMode="ltGray">
          <a:xfrm>
            <a:off x="355600" y="420688"/>
            <a:ext cx="4876800" cy="738187"/>
          </a:xfrm>
          <a:prstGeom prst="rect">
            <a:avLst/>
          </a:prstGeom>
          <a:noFill/>
          <a:ln w="9525">
            <a:noFill/>
            <a:miter lim="800000"/>
            <a:headEnd/>
            <a:tailEnd/>
          </a:ln>
          <a:effectLst/>
        </p:spPr>
        <p:txBody>
          <a:bodyPr lIns="0" tIns="0" rIns="0" bIns="36000" anchor="b"/>
          <a:lstStyle/>
          <a:p>
            <a:pPr eaLnBrk="0" fontAlgn="base" hangingPunct="0">
              <a:spcBef>
                <a:spcPct val="0"/>
              </a:spcBef>
              <a:spcAft>
                <a:spcPct val="0"/>
              </a:spcAft>
              <a:defRPr/>
            </a:pPr>
            <a:r>
              <a:rPr lang="en-GB" sz="2800" dirty="0">
                <a:solidFill>
                  <a:srgbClr val="FFFFFF"/>
                </a:solidFill>
              </a:rPr>
              <a:t>Staff and Departmental Development Unit</a:t>
            </a:r>
            <a:endParaRPr lang="en-GB" sz="1400" dirty="0">
              <a:solidFill>
                <a:srgbClr val="FFFFFF"/>
              </a:solidFill>
            </a:endParaRPr>
          </a:p>
        </p:txBody>
      </p:sp>
      <p:sp>
        <p:nvSpPr>
          <p:cNvPr id="61444" name="Rectangle 4"/>
          <p:cNvSpPr>
            <a:spLocks noGrp="1" noChangeArrowheads="1"/>
          </p:cNvSpPr>
          <p:nvPr>
            <p:ph type="ctrTitle"/>
          </p:nvPr>
        </p:nvSpPr>
        <p:spPr>
          <a:xfrm>
            <a:off x="349250" y="2565400"/>
            <a:ext cx="7772400" cy="549275"/>
          </a:xfrm>
        </p:spPr>
        <p:txBody>
          <a:bodyPr anchor="t">
            <a:spAutoFit/>
          </a:bodyPr>
          <a:lstStyle>
            <a:lvl1pPr>
              <a:defRPr sz="3600">
                <a:solidFill>
                  <a:schemeClr val="bg1"/>
                </a:solidFill>
              </a:defRPr>
            </a:lvl1pPr>
          </a:lstStyle>
          <a:p>
            <a:r>
              <a:rPr lang="en-US" smtClean="0"/>
              <a:t>Click to edit Master title style</a:t>
            </a:r>
            <a:endParaRPr lang="en-GB"/>
          </a:p>
        </p:txBody>
      </p:sp>
      <p:sp>
        <p:nvSpPr>
          <p:cNvPr id="61445" name="Rectangle 5"/>
          <p:cNvSpPr>
            <a:spLocks noGrp="1" noChangeArrowheads="1"/>
          </p:cNvSpPr>
          <p:nvPr>
            <p:ph type="subTitle" idx="1"/>
          </p:nvPr>
        </p:nvSpPr>
        <p:spPr bwMode="ltGray">
          <a:xfrm>
            <a:off x="352425" y="3990975"/>
            <a:ext cx="5394325" cy="519113"/>
          </a:xfrm>
        </p:spPr>
        <p:txBody>
          <a:bodyPr/>
          <a:lstStyle>
            <a:lvl1pPr>
              <a:defRPr sz="2000">
                <a:solidFill>
                  <a:schemeClr val="bg1"/>
                </a:solidFill>
              </a:defRPr>
            </a:lvl1pPr>
          </a:lstStyle>
          <a:p>
            <a:r>
              <a:rPr lang="en-US" smtClean="0"/>
              <a:t>Click to edit Master subtitle style</a:t>
            </a:r>
            <a:endParaRPr lang="en-GB"/>
          </a:p>
        </p:txBody>
      </p:sp>
      <p:sp>
        <p:nvSpPr>
          <p:cNvPr id="8" name="Rectangle 6"/>
          <p:cNvSpPr>
            <a:spLocks noGrp="1" noChangeArrowheads="1"/>
          </p:cNvSpPr>
          <p:nvPr>
            <p:ph type="dt" sz="half" idx="10"/>
          </p:nvPr>
        </p:nvSpPr>
        <p:spPr>
          <a:xfrm>
            <a:off x="457200" y="6927850"/>
            <a:ext cx="2133600" cy="476250"/>
          </a:xfrm>
        </p:spPr>
        <p:txBody>
          <a:bodyPr/>
          <a:lstStyle>
            <a:lvl1pPr>
              <a:defRPr/>
            </a:lvl1pPr>
          </a:lstStyle>
          <a:p>
            <a:fld id="{5C6979EA-BBF1-4C46-9D0C-C5E3650DDD5B}" type="datetimeFigureOut">
              <a:rPr lang="en-GB" smtClean="0"/>
              <a:pPr/>
              <a:t>30/09/2013</a:t>
            </a:fld>
            <a:endParaRPr lang="en-GB" dirty="0"/>
          </a:p>
        </p:txBody>
      </p:sp>
      <p:sp>
        <p:nvSpPr>
          <p:cNvPr id="9" name="Rectangle 7"/>
          <p:cNvSpPr>
            <a:spLocks noGrp="1" noChangeArrowheads="1"/>
          </p:cNvSpPr>
          <p:nvPr>
            <p:ph type="ftr" sz="quarter" idx="11"/>
          </p:nvPr>
        </p:nvSpPr>
        <p:spPr>
          <a:xfrm>
            <a:off x="3124200" y="6927850"/>
            <a:ext cx="2895600" cy="476250"/>
          </a:xfrm>
        </p:spPr>
        <p:txBody>
          <a:bodyPr/>
          <a:lstStyle>
            <a:lvl1pPr>
              <a:defRPr/>
            </a:lvl1pPr>
          </a:lstStyle>
          <a:p>
            <a:endParaRPr lang="en-GB" dirty="0"/>
          </a:p>
        </p:txBody>
      </p:sp>
      <p:sp>
        <p:nvSpPr>
          <p:cNvPr id="10" name="Rectangle 8"/>
          <p:cNvSpPr>
            <a:spLocks noGrp="1" noChangeArrowheads="1"/>
          </p:cNvSpPr>
          <p:nvPr>
            <p:ph type="sldNum" sz="quarter" idx="12"/>
          </p:nvPr>
        </p:nvSpPr>
        <p:spPr>
          <a:xfrm>
            <a:off x="6553200" y="6927850"/>
            <a:ext cx="2133600" cy="476250"/>
          </a:xfrm>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5" name="Rectangle 7"/>
          <p:cNvSpPr>
            <a:spLocks noGrp="1" noChangeArrowheads="1"/>
          </p:cNvSpPr>
          <p:nvPr>
            <p:ph type="ftr" sz="quarter" idx="11"/>
          </p:nvPr>
        </p:nvSpPr>
        <p:spPr>
          <a:ln/>
        </p:spPr>
        <p:txBody>
          <a:bodyPr/>
          <a:lstStyle>
            <a:lvl1pPr>
              <a:defRPr/>
            </a:lvl1pPr>
          </a:lstStyle>
          <a:p>
            <a:endParaRPr lang="en-GB" dirty="0"/>
          </a:p>
        </p:txBody>
      </p:sp>
      <p:sp>
        <p:nvSpPr>
          <p:cNvPr id="6"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3" y="422275"/>
            <a:ext cx="2106612" cy="55927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5600" y="422275"/>
            <a:ext cx="6170613"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5" name="Rectangle 7"/>
          <p:cNvSpPr>
            <a:spLocks noGrp="1" noChangeArrowheads="1"/>
          </p:cNvSpPr>
          <p:nvPr>
            <p:ph type="ftr" sz="quarter" idx="11"/>
          </p:nvPr>
        </p:nvSpPr>
        <p:spPr>
          <a:ln/>
        </p:spPr>
        <p:txBody>
          <a:bodyPr/>
          <a:lstStyle>
            <a:lvl1pPr>
              <a:defRPr/>
            </a:lvl1pPr>
          </a:lstStyle>
          <a:p>
            <a:endParaRPr lang="en-GB" dirty="0"/>
          </a:p>
        </p:txBody>
      </p:sp>
      <p:sp>
        <p:nvSpPr>
          <p:cNvPr id="6"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5600" y="1665288"/>
            <a:ext cx="4138613"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646613" y="1665288"/>
            <a:ext cx="4138612" cy="4349750"/>
          </a:xfrm>
        </p:spPr>
        <p:txBody>
          <a:bodyPr/>
          <a:lstStyle/>
          <a:p>
            <a:pPr lvl="0"/>
            <a:r>
              <a:rPr lang="en-US" noProof="0" dirty="0" smtClean="0"/>
              <a:t>Click icon to add clip art</a:t>
            </a:r>
            <a:endParaRPr lang="en-GB" noProof="0" dirty="0" smtClean="0"/>
          </a:p>
        </p:txBody>
      </p:sp>
      <p:sp>
        <p:nvSpPr>
          <p:cNvPr id="5"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6" name="Rectangle 7"/>
          <p:cNvSpPr>
            <a:spLocks noGrp="1" noChangeArrowheads="1"/>
          </p:cNvSpPr>
          <p:nvPr>
            <p:ph type="ftr" sz="quarter" idx="11"/>
          </p:nvPr>
        </p:nvSpPr>
        <p:spPr>
          <a:ln/>
        </p:spPr>
        <p:txBody>
          <a:bodyPr/>
          <a:lstStyle>
            <a:lvl1pPr>
              <a:defRPr/>
            </a:lvl1pPr>
          </a:lstStyle>
          <a:p>
            <a:endParaRPr lang="en-GB" dirty="0"/>
          </a:p>
        </p:txBody>
      </p:sp>
      <p:sp>
        <p:nvSpPr>
          <p:cNvPr id="7"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5600" y="1665288"/>
            <a:ext cx="4138613"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665288"/>
            <a:ext cx="4138612"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6" name="Rectangle 7"/>
          <p:cNvSpPr>
            <a:spLocks noGrp="1" noChangeArrowheads="1"/>
          </p:cNvSpPr>
          <p:nvPr>
            <p:ph type="ftr" sz="quarter" idx="11"/>
          </p:nvPr>
        </p:nvSpPr>
        <p:spPr>
          <a:ln/>
        </p:spPr>
        <p:txBody>
          <a:bodyPr/>
          <a:lstStyle>
            <a:lvl1pPr>
              <a:defRPr/>
            </a:lvl1pPr>
          </a:lstStyle>
          <a:p>
            <a:endParaRPr lang="en-GB" dirty="0"/>
          </a:p>
        </p:txBody>
      </p:sp>
      <p:sp>
        <p:nvSpPr>
          <p:cNvPr id="7"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ClipArt Placeholder 2"/>
          <p:cNvSpPr>
            <a:spLocks noGrp="1"/>
          </p:cNvSpPr>
          <p:nvPr>
            <p:ph type="clipArt" sz="half" idx="1"/>
          </p:nvPr>
        </p:nvSpPr>
        <p:spPr>
          <a:xfrm>
            <a:off x="355600" y="1665288"/>
            <a:ext cx="4138613" cy="4349750"/>
          </a:xfrm>
        </p:spPr>
        <p:txBody>
          <a:bodyPr/>
          <a:lstStyle/>
          <a:p>
            <a:pPr lvl="0"/>
            <a:r>
              <a:rPr lang="en-US" noProof="0" dirty="0" smtClean="0"/>
              <a:t>Click icon to add clip art</a:t>
            </a:r>
            <a:endParaRPr lang="en-GB" noProof="0" dirty="0" smtClean="0"/>
          </a:p>
        </p:txBody>
      </p:sp>
      <p:sp>
        <p:nvSpPr>
          <p:cNvPr id="4" name="Text Placeholder 3"/>
          <p:cNvSpPr>
            <a:spLocks noGrp="1"/>
          </p:cNvSpPr>
          <p:nvPr>
            <p:ph type="body" sz="half" idx="2"/>
          </p:nvPr>
        </p:nvSpPr>
        <p:spPr>
          <a:xfrm>
            <a:off x="4646613" y="1665288"/>
            <a:ext cx="4138612"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6" name="Rectangle 7"/>
          <p:cNvSpPr>
            <a:spLocks noGrp="1" noChangeArrowheads="1"/>
          </p:cNvSpPr>
          <p:nvPr>
            <p:ph type="ftr" sz="quarter" idx="11"/>
          </p:nvPr>
        </p:nvSpPr>
        <p:spPr>
          <a:ln/>
        </p:spPr>
        <p:txBody>
          <a:bodyPr/>
          <a:lstStyle>
            <a:lvl1pPr>
              <a:defRPr/>
            </a:lvl1pPr>
          </a:lstStyle>
          <a:p>
            <a:endParaRPr lang="en-GB" dirty="0"/>
          </a:p>
        </p:txBody>
      </p:sp>
      <p:sp>
        <p:nvSpPr>
          <p:cNvPr id="7"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lgn="l" rtl="0">
              <a:defRPr/>
            </a:pPr>
            <a:fld id="{5EA4295F-A662-4EC6-87A7-B7B0BD22EFCC}" type="datetimeFigureOut">
              <a:rPr lang="en-GB" sz="1200" kern="1200">
                <a:solidFill>
                  <a:prstClr val="black">
                    <a:tint val="75000"/>
                  </a:prstClr>
                </a:solidFill>
                <a:latin typeface="Calibri"/>
                <a:ea typeface="+mn-ea"/>
                <a:cs typeface="+mn-cs"/>
              </a:rPr>
              <a:pPr algn="l" rtl="0">
                <a:defRPr/>
              </a:pPr>
              <a:t>30/09/2013</a:t>
            </a:fld>
            <a:endParaRPr lang="en-GB" sz="1200" kern="1200" dirty="0">
              <a:solidFill>
                <a:prstClr val="black">
                  <a:tint val="75000"/>
                </a:prstClr>
              </a:solidFill>
              <a:latin typeface="Calibri"/>
              <a:ea typeface="+mn-ea"/>
              <a:cs typeface="+mn-cs"/>
            </a:endParaRPr>
          </a:p>
        </p:txBody>
      </p:sp>
      <p:sp>
        <p:nvSpPr>
          <p:cNvPr id="5" name="Footer Placeholder 4"/>
          <p:cNvSpPr>
            <a:spLocks noGrp="1"/>
          </p:cNvSpPr>
          <p:nvPr>
            <p:ph type="ftr" sz="quarter" idx="11"/>
          </p:nvPr>
        </p:nvSpPr>
        <p:spPr/>
        <p:txBody>
          <a:bodyPr/>
          <a:lstStyle>
            <a:lvl1pPr>
              <a:defRPr/>
            </a:lvl1pPr>
          </a:lstStyle>
          <a:p>
            <a:pPr algn="ctr" rtl="0">
              <a:defRPr/>
            </a:pPr>
            <a:endParaRPr lang="en-GB" sz="1200"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12"/>
          </p:nvPr>
        </p:nvSpPr>
        <p:spPr/>
        <p:txBody>
          <a:bodyPr/>
          <a:lstStyle>
            <a:lvl1pPr>
              <a:defRPr/>
            </a:lvl1pPr>
          </a:lstStyle>
          <a:p>
            <a:pPr algn="r" rtl="0">
              <a:defRPr/>
            </a:pPr>
            <a:fld id="{9C5EC985-2EF8-45C2-8180-F3C92B6F72DD}" type="slidenum">
              <a:rPr lang="en-GB" sz="1200" kern="1200">
                <a:solidFill>
                  <a:prstClr val="black">
                    <a:tint val="75000"/>
                  </a:prstClr>
                </a:solidFill>
                <a:latin typeface="Calibri"/>
                <a:ea typeface="+mn-ea"/>
                <a:cs typeface="+mn-cs"/>
              </a:rPr>
              <a:pPr algn="r" rtl="0">
                <a:defRPr/>
              </a:pPr>
              <a:t>‹#›</a:t>
            </a:fld>
            <a:endParaRPr lang="en-GB" sz="1200" kern="1200" dirty="0">
              <a:solidFill>
                <a:prstClr val="black">
                  <a:tint val="75000"/>
                </a:prstClr>
              </a:solidFill>
              <a:latin typeface="Calibri"/>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5" name="Rectangle 7"/>
          <p:cNvSpPr>
            <a:spLocks noGrp="1" noChangeArrowheads="1"/>
          </p:cNvSpPr>
          <p:nvPr>
            <p:ph type="ftr" sz="quarter" idx="11"/>
          </p:nvPr>
        </p:nvSpPr>
        <p:spPr>
          <a:ln/>
        </p:spPr>
        <p:txBody>
          <a:bodyPr/>
          <a:lstStyle>
            <a:lvl1pPr>
              <a:defRPr/>
            </a:lvl1pPr>
          </a:lstStyle>
          <a:p>
            <a:endParaRPr lang="en-GB" dirty="0"/>
          </a:p>
        </p:txBody>
      </p:sp>
      <p:sp>
        <p:nvSpPr>
          <p:cNvPr id="6"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5" name="Rectangle 7"/>
          <p:cNvSpPr>
            <a:spLocks noGrp="1" noChangeArrowheads="1"/>
          </p:cNvSpPr>
          <p:nvPr>
            <p:ph type="ftr" sz="quarter" idx="11"/>
          </p:nvPr>
        </p:nvSpPr>
        <p:spPr>
          <a:ln/>
        </p:spPr>
        <p:txBody>
          <a:bodyPr/>
          <a:lstStyle>
            <a:lvl1pPr>
              <a:defRPr/>
            </a:lvl1pPr>
          </a:lstStyle>
          <a:p>
            <a:endParaRPr lang="en-GB" dirty="0"/>
          </a:p>
        </p:txBody>
      </p:sp>
      <p:sp>
        <p:nvSpPr>
          <p:cNvPr id="6"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5600" y="1665288"/>
            <a:ext cx="4138613" cy="4349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665288"/>
            <a:ext cx="4138612" cy="4349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6" name="Rectangle 7"/>
          <p:cNvSpPr>
            <a:spLocks noGrp="1" noChangeArrowheads="1"/>
          </p:cNvSpPr>
          <p:nvPr>
            <p:ph type="ftr" sz="quarter" idx="11"/>
          </p:nvPr>
        </p:nvSpPr>
        <p:spPr>
          <a:ln/>
        </p:spPr>
        <p:txBody>
          <a:bodyPr/>
          <a:lstStyle>
            <a:lvl1pPr>
              <a:defRPr/>
            </a:lvl1pPr>
          </a:lstStyle>
          <a:p>
            <a:endParaRPr lang="en-GB" dirty="0"/>
          </a:p>
        </p:txBody>
      </p:sp>
      <p:sp>
        <p:nvSpPr>
          <p:cNvPr id="7"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8" name="Rectangle 7"/>
          <p:cNvSpPr>
            <a:spLocks noGrp="1" noChangeArrowheads="1"/>
          </p:cNvSpPr>
          <p:nvPr>
            <p:ph type="ftr" sz="quarter" idx="11"/>
          </p:nvPr>
        </p:nvSpPr>
        <p:spPr>
          <a:ln/>
        </p:spPr>
        <p:txBody>
          <a:bodyPr/>
          <a:lstStyle>
            <a:lvl1pPr>
              <a:defRPr/>
            </a:lvl1pPr>
          </a:lstStyle>
          <a:p>
            <a:endParaRPr lang="en-GB" dirty="0"/>
          </a:p>
        </p:txBody>
      </p:sp>
      <p:sp>
        <p:nvSpPr>
          <p:cNvPr id="9"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4" name="Rectangle 7"/>
          <p:cNvSpPr>
            <a:spLocks noGrp="1" noChangeArrowheads="1"/>
          </p:cNvSpPr>
          <p:nvPr>
            <p:ph type="ftr" sz="quarter" idx="11"/>
          </p:nvPr>
        </p:nvSpPr>
        <p:spPr>
          <a:ln/>
        </p:spPr>
        <p:txBody>
          <a:bodyPr/>
          <a:lstStyle>
            <a:lvl1pPr>
              <a:defRPr/>
            </a:lvl1pPr>
          </a:lstStyle>
          <a:p>
            <a:endParaRPr lang="en-GB" dirty="0"/>
          </a:p>
        </p:txBody>
      </p:sp>
      <p:sp>
        <p:nvSpPr>
          <p:cNvPr id="5"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3" name="Rectangle 7"/>
          <p:cNvSpPr>
            <a:spLocks noGrp="1" noChangeArrowheads="1"/>
          </p:cNvSpPr>
          <p:nvPr>
            <p:ph type="ftr" sz="quarter" idx="11"/>
          </p:nvPr>
        </p:nvSpPr>
        <p:spPr>
          <a:ln/>
        </p:spPr>
        <p:txBody>
          <a:bodyPr/>
          <a:lstStyle>
            <a:lvl1pPr>
              <a:defRPr/>
            </a:lvl1pPr>
          </a:lstStyle>
          <a:p>
            <a:endParaRPr lang="en-GB" dirty="0"/>
          </a:p>
        </p:txBody>
      </p:sp>
      <p:sp>
        <p:nvSpPr>
          <p:cNvPr id="4"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6" name="Rectangle 7"/>
          <p:cNvSpPr>
            <a:spLocks noGrp="1" noChangeArrowheads="1"/>
          </p:cNvSpPr>
          <p:nvPr>
            <p:ph type="ftr" sz="quarter" idx="11"/>
          </p:nvPr>
        </p:nvSpPr>
        <p:spPr>
          <a:ln/>
        </p:spPr>
        <p:txBody>
          <a:bodyPr/>
          <a:lstStyle>
            <a:lvl1pPr>
              <a:defRPr/>
            </a:lvl1pPr>
          </a:lstStyle>
          <a:p>
            <a:endParaRPr lang="en-GB" dirty="0"/>
          </a:p>
        </p:txBody>
      </p:sp>
      <p:sp>
        <p:nvSpPr>
          <p:cNvPr id="7"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fld id="{5C6979EA-BBF1-4C46-9D0C-C5E3650DDD5B}" type="datetimeFigureOut">
              <a:rPr lang="en-GB" smtClean="0"/>
              <a:pPr/>
              <a:t>30/09/2013</a:t>
            </a:fld>
            <a:endParaRPr lang="en-GB" dirty="0"/>
          </a:p>
        </p:txBody>
      </p:sp>
      <p:sp>
        <p:nvSpPr>
          <p:cNvPr id="6" name="Rectangle 7"/>
          <p:cNvSpPr>
            <a:spLocks noGrp="1" noChangeArrowheads="1"/>
          </p:cNvSpPr>
          <p:nvPr>
            <p:ph type="ftr" sz="quarter" idx="11"/>
          </p:nvPr>
        </p:nvSpPr>
        <p:spPr>
          <a:ln/>
        </p:spPr>
        <p:txBody>
          <a:bodyPr/>
          <a:lstStyle>
            <a:lvl1pPr>
              <a:defRPr/>
            </a:lvl1pPr>
          </a:lstStyle>
          <a:p>
            <a:endParaRPr lang="en-GB" dirty="0"/>
          </a:p>
        </p:txBody>
      </p:sp>
      <p:sp>
        <p:nvSpPr>
          <p:cNvPr id="7" name="Rectangle 8"/>
          <p:cNvSpPr>
            <a:spLocks noGrp="1" noChangeArrowheads="1"/>
          </p:cNvSpPr>
          <p:nvPr>
            <p:ph type="sldNum" sz="quarter" idx="12"/>
          </p:nvPr>
        </p:nvSpPr>
        <p:spPr>
          <a:ln/>
        </p:spPr>
        <p:txBody>
          <a:bodyPr/>
          <a:lstStyle>
            <a:lvl1pPr>
              <a:defRPr/>
            </a:lvl1pPr>
          </a:lstStyle>
          <a:p>
            <a:fld id="{A858628B-D0DF-49D2-A1E1-1AC6EBCA8D2E}"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ltGray">
          <a:xfrm>
            <a:off x="76200" y="76200"/>
            <a:ext cx="8991600" cy="1258888"/>
          </a:xfrm>
          <a:prstGeom prst="rect">
            <a:avLst/>
          </a:prstGeom>
          <a:solidFill>
            <a:schemeClr val="tx1"/>
          </a:solidFill>
          <a:ln w="9525">
            <a:noFill/>
            <a:miter lim="800000"/>
            <a:headEnd/>
            <a:tailEnd/>
          </a:ln>
          <a:effectLst/>
        </p:spPr>
        <p:txBody>
          <a:bodyPr wrap="none" anchor="ctr"/>
          <a:lstStyle/>
          <a:p>
            <a:pPr algn="ctr" eaLnBrk="0" fontAlgn="base" hangingPunct="0">
              <a:spcBef>
                <a:spcPct val="0"/>
              </a:spcBef>
              <a:spcAft>
                <a:spcPct val="0"/>
              </a:spcAft>
              <a:defRPr/>
            </a:pPr>
            <a:endParaRPr lang="en-US" sz="2400" dirty="0">
              <a:solidFill>
                <a:srgbClr val="8D010F"/>
              </a:solidFill>
              <a:latin typeface="Times" pitchFamily="18" charset="0"/>
            </a:endParaRPr>
          </a:p>
        </p:txBody>
      </p:sp>
      <p:pic>
        <p:nvPicPr>
          <p:cNvPr id="9219" name="Picture 3" descr="LeedsUniWhite"/>
          <p:cNvPicPr>
            <a:picLocks noChangeAspect="1" noChangeArrowheads="1"/>
          </p:cNvPicPr>
          <p:nvPr/>
        </p:nvPicPr>
        <p:blipFill>
          <a:blip r:embed="rId16" cstate="print"/>
          <a:srcRect/>
          <a:stretch>
            <a:fillRect/>
          </a:stretch>
        </p:blipFill>
        <p:spPr bwMode="auto">
          <a:xfrm>
            <a:off x="6511925" y="441325"/>
            <a:ext cx="2274888" cy="647700"/>
          </a:xfrm>
          <a:prstGeom prst="rect">
            <a:avLst/>
          </a:prstGeom>
          <a:noFill/>
          <a:ln w="9525">
            <a:noFill/>
            <a:miter lim="800000"/>
            <a:headEnd/>
            <a:tailEnd/>
          </a:ln>
        </p:spPr>
      </p:pic>
      <p:sp>
        <p:nvSpPr>
          <p:cNvPr id="9220" name="Rectangle 4"/>
          <p:cNvSpPr>
            <a:spLocks noGrp="1" noChangeArrowheads="1"/>
          </p:cNvSpPr>
          <p:nvPr>
            <p:ph type="body" idx="1"/>
          </p:nvPr>
        </p:nvSpPr>
        <p:spPr bwMode="auto">
          <a:xfrm>
            <a:off x="355600" y="1665288"/>
            <a:ext cx="8429625" cy="4349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9221" name="Rectangle 5"/>
          <p:cNvSpPr>
            <a:spLocks noGrp="1" noChangeArrowheads="1"/>
          </p:cNvSpPr>
          <p:nvPr>
            <p:ph type="title"/>
          </p:nvPr>
        </p:nvSpPr>
        <p:spPr bwMode="ltGray">
          <a:xfrm>
            <a:off x="355600" y="422275"/>
            <a:ext cx="4876800" cy="73818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endParaRPr lang="en-GB" smtClean="0"/>
          </a:p>
        </p:txBody>
      </p:sp>
      <p:sp>
        <p:nvSpPr>
          <p:cNvPr id="60422" name="Rectangle 6"/>
          <p:cNvSpPr>
            <a:spLocks noGrp="1" noChangeArrowheads="1"/>
          </p:cNvSpPr>
          <p:nvPr>
            <p:ph type="dt" sz="half" idx="2"/>
          </p:nvPr>
        </p:nvSpPr>
        <p:spPr bwMode="auto">
          <a:xfrm>
            <a:off x="685800" y="694848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defRPr sz="1400">
                <a:latin typeface="Times" pitchFamily="18" charset="0"/>
              </a:defRPr>
            </a:lvl1pPr>
          </a:lstStyle>
          <a:p>
            <a:fld id="{5C6979EA-BBF1-4C46-9D0C-C5E3650DDD5B}" type="datetimeFigureOut">
              <a:rPr lang="en-GB" smtClean="0"/>
              <a:pPr/>
              <a:t>30/09/2013</a:t>
            </a:fld>
            <a:endParaRPr lang="en-GB" dirty="0"/>
          </a:p>
        </p:txBody>
      </p:sp>
      <p:sp>
        <p:nvSpPr>
          <p:cNvPr id="60423" name="Rectangle 7"/>
          <p:cNvSpPr>
            <a:spLocks noGrp="1" noChangeArrowheads="1"/>
          </p:cNvSpPr>
          <p:nvPr>
            <p:ph type="ftr" sz="quarter" idx="3"/>
          </p:nvPr>
        </p:nvSpPr>
        <p:spPr bwMode="auto">
          <a:xfrm>
            <a:off x="3124200" y="69484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0"/>
              </a:spcBef>
              <a:defRPr sz="1400">
                <a:latin typeface="Times" pitchFamily="18" charset="0"/>
              </a:defRPr>
            </a:lvl1pPr>
          </a:lstStyle>
          <a:p>
            <a:endParaRPr lang="en-GB" dirty="0"/>
          </a:p>
        </p:txBody>
      </p:sp>
      <p:sp>
        <p:nvSpPr>
          <p:cNvPr id="60424" name="Rectangle 8"/>
          <p:cNvSpPr>
            <a:spLocks noGrp="1" noChangeArrowheads="1"/>
          </p:cNvSpPr>
          <p:nvPr>
            <p:ph type="sldNum" sz="quarter" idx="4"/>
          </p:nvPr>
        </p:nvSpPr>
        <p:spPr bwMode="auto">
          <a:xfrm>
            <a:off x="6553200" y="694848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400">
                <a:latin typeface="Times" pitchFamily="18" charset="0"/>
              </a:defRPr>
            </a:lvl1pPr>
          </a:lstStyle>
          <a:p>
            <a:fld id="{A858628B-D0DF-49D2-A1E1-1AC6EBCA8D2E}" type="slidenum">
              <a:rPr lang="en-GB" smtClean="0"/>
              <a:pPr/>
              <a:t>‹#›</a:t>
            </a:fld>
            <a:endParaRPr lang="en-GB" dirty="0"/>
          </a:p>
        </p:txBody>
      </p:sp>
      <p:sp>
        <p:nvSpPr>
          <p:cNvPr id="60425" name="Line 9"/>
          <p:cNvSpPr>
            <a:spLocks noChangeShapeType="1"/>
          </p:cNvSpPr>
          <p:nvPr/>
        </p:nvSpPr>
        <p:spPr bwMode="white">
          <a:xfrm>
            <a:off x="201613" y="1600200"/>
            <a:ext cx="8713787" cy="0"/>
          </a:xfrm>
          <a:prstGeom prst="line">
            <a:avLst/>
          </a:prstGeom>
          <a:noFill/>
          <a:ln w="9525">
            <a:solidFill>
              <a:schemeClr val="bg1"/>
            </a:solidFill>
            <a:round/>
            <a:headEnd/>
            <a:tailEnd/>
          </a:ln>
          <a:effectLst/>
        </p:spPr>
        <p:txBody>
          <a:bodyPr wrap="none" anchor="ctr"/>
          <a:lstStyle/>
          <a:p>
            <a:pPr fontAlgn="base">
              <a:spcBef>
                <a:spcPct val="20000"/>
              </a:spcBef>
              <a:spcAft>
                <a:spcPct val="0"/>
              </a:spcAft>
              <a:defRPr/>
            </a:pPr>
            <a:endParaRPr lang="en-GB" sz="2000" dirty="0">
              <a:solidFill>
                <a:srgbClr val="000005"/>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1" fontAlgn="base" hangingPunct="1">
        <a:spcBef>
          <a:spcPct val="0"/>
        </a:spcBef>
        <a:spcAft>
          <a:spcPct val="0"/>
        </a:spcAft>
        <a:defRPr sz="28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charset="0"/>
        </a:defRPr>
      </a:lvl2pPr>
      <a:lvl3pPr algn="l" rtl="0" eaLnBrk="1" fontAlgn="base" hangingPunct="1">
        <a:spcBef>
          <a:spcPct val="0"/>
        </a:spcBef>
        <a:spcAft>
          <a:spcPct val="0"/>
        </a:spcAft>
        <a:defRPr sz="2800">
          <a:solidFill>
            <a:schemeClr val="tx2"/>
          </a:solidFill>
          <a:latin typeface="Arial" charset="0"/>
        </a:defRPr>
      </a:lvl3pPr>
      <a:lvl4pPr algn="l" rtl="0" eaLnBrk="1" fontAlgn="base" hangingPunct="1">
        <a:spcBef>
          <a:spcPct val="0"/>
        </a:spcBef>
        <a:spcAft>
          <a:spcPct val="0"/>
        </a:spcAft>
        <a:defRPr sz="2800">
          <a:solidFill>
            <a:schemeClr val="tx2"/>
          </a:solidFill>
          <a:latin typeface="Arial" charset="0"/>
        </a:defRPr>
      </a:lvl4pPr>
      <a:lvl5pPr algn="l" rtl="0" eaLnBrk="1" fontAlgn="base" hangingPunct="1">
        <a:spcBef>
          <a:spcPct val="0"/>
        </a:spcBef>
        <a:spcAft>
          <a:spcPct val="0"/>
        </a:spcAft>
        <a:defRPr sz="2800">
          <a:solidFill>
            <a:schemeClr val="tx2"/>
          </a:solidFill>
          <a:latin typeface="Arial" charset="0"/>
        </a:defRPr>
      </a:lvl5pPr>
      <a:lvl6pPr marL="457200" algn="l" rtl="0" eaLnBrk="1" fontAlgn="base" hangingPunct="1">
        <a:spcBef>
          <a:spcPct val="0"/>
        </a:spcBef>
        <a:spcAft>
          <a:spcPct val="0"/>
        </a:spcAft>
        <a:defRPr sz="2800">
          <a:solidFill>
            <a:schemeClr val="tx2"/>
          </a:solidFill>
          <a:latin typeface="Arial" charset="0"/>
        </a:defRPr>
      </a:lvl6pPr>
      <a:lvl7pPr marL="914400" algn="l" rtl="0" eaLnBrk="1" fontAlgn="base" hangingPunct="1">
        <a:spcBef>
          <a:spcPct val="0"/>
        </a:spcBef>
        <a:spcAft>
          <a:spcPct val="0"/>
        </a:spcAft>
        <a:defRPr sz="2800">
          <a:solidFill>
            <a:schemeClr val="tx2"/>
          </a:solidFill>
          <a:latin typeface="Arial" charset="0"/>
        </a:defRPr>
      </a:lvl7pPr>
      <a:lvl8pPr marL="1371600" algn="l" rtl="0" eaLnBrk="1" fontAlgn="base" hangingPunct="1">
        <a:spcBef>
          <a:spcPct val="0"/>
        </a:spcBef>
        <a:spcAft>
          <a:spcPct val="0"/>
        </a:spcAft>
        <a:defRPr sz="2800">
          <a:solidFill>
            <a:schemeClr val="tx2"/>
          </a:solidFill>
          <a:latin typeface="Arial" charset="0"/>
        </a:defRPr>
      </a:lvl8pPr>
      <a:lvl9pPr marL="1828800" algn="l" rtl="0" eaLnBrk="1" fontAlgn="base" hangingPunct="1">
        <a:spcBef>
          <a:spcPct val="0"/>
        </a:spcBef>
        <a:spcAft>
          <a:spcPct val="0"/>
        </a:spcAft>
        <a:defRPr sz="2800">
          <a:solidFill>
            <a:schemeClr val="tx2"/>
          </a:solidFill>
          <a:latin typeface="Arial" charset="0"/>
        </a:defRPr>
      </a:lvl9pPr>
    </p:titleStyle>
    <p:bodyStyle>
      <a:lvl1pPr marL="342900" indent="-342900" algn="l" rtl="0" eaLnBrk="1" fontAlgn="base" hangingPunct="1">
        <a:spcBef>
          <a:spcPct val="0"/>
        </a:spcBef>
        <a:spcAft>
          <a:spcPct val="40000"/>
        </a:spcAft>
        <a:defRPr sz="2400">
          <a:solidFill>
            <a:schemeClr val="tx1"/>
          </a:solidFill>
          <a:latin typeface="+mn-lt"/>
          <a:ea typeface="+mn-ea"/>
          <a:cs typeface="+mn-cs"/>
        </a:defRPr>
      </a:lvl1pPr>
      <a:lvl2pPr marL="271463" indent="-269875" algn="l" rtl="0" eaLnBrk="1" fontAlgn="base" hangingPunct="1">
        <a:spcBef>
          <a:spcPct val="0"/>
        </a:spcBef>
        <a:spcAft>
          <a:spcPct val="40000"/>
        </a:spcAft>
        <a:buChar char="•"/>
        <a:defRPr sz="2000">
          <a:solidFill>
            <a:schemeClr val="tx1"/>
          </a:solidFill>
          <a:latin typeface="+mn-lt"/>
        </a:defRPr>
      </a:lvl2pPr>
      <a:lvl3pPr marL="542925" indent="-269875" algn="l" rtl="0" eaLnBrk="1" fontAlgn="base" hangingPunct="1">
        <a:spcBef>
          <a:spcPct val="0"/>
        </a:spcBef>
        <a:spcAft>
          <a:spcPct val="40000"/>
        </a:spcAft>
        <a:buChar char="•"/>
        <a:defRPr sz="2000">
          <a:solidFill>
            <a:schemeClr val="tx1"/>
          </a:solidFill>
          <a:latin typeface="+mn-lt"/>
        </a:defRPr>
      </a:lvl3pPr>
      <a:lvl4pPr marL="809625" indent="-265113" algn="l" rtl="0" eaLnBrk="1" fontAlgn="base" hangingPunct="1">
        <a:spcBef>
          <a:spcPct val="0"/>
        </a:spcBef>
        <a:spcAft>
          <a:spcPct val="40000"/>
        </a:spcAft>
        <a:buChar char="•"/>
        <a:defRPr sz="2000">
          <a:solidFill>
            <a:schemeClr val="tx1"/>
          </a:solidFill>
          <a:latin typeface="+mn-lt"/>
        </a:defRPr>
      </a:lvl4pPr>
      <a:lvl5pPr marL="1081088" indent="-269875" algn="l" rtl="0" eaLnBrk="1" fontAlgn="base" hangingPunct="1">
        <a:spcBef>
          <a:spcPct val="0"/>
        </a:spcBef>
        <a:spcAft>
          <a:spcPct val="40000"/>
        </a:spcAft>
        <a:buChar char="•"/>
        <a:defRPr sz="2000">
          <a:solidFill>
            <a:schemeClr val="tx1"/>
          </a:solidFill>
          <a:latin typeface="+mn-lt"/>
        </a:defRPr>
      </a:lvl5pPr>
      <a:lvl6pPr marL="1538288" indent="-269875" algn="l" rtl="0" eaLnBrk="1" fontAlgn="base" hangingPunct="1">
        <a:spcBef>
          <a:spcPct val="0"/>
        </a:spcBef>
        <a:spcAft>
          <a:spcPct val="40000"/>
        </a:spcAft>
        <a:buChar char="•"/>
        <a:defRPr sz="2000">
          <a:solidFill>
            <a:schemeClr val="tx1"/>
          </a:solidFill>
          <a:latin typeface="+mn-lt"/>
        </a:defRPr>
      </a:lvl6pPr>
      <a:lvl7pPr marL="1995488" indent="-269875" algn="l" rtl="0" eaLnBrk="1" fontAlgn="base" hangingPunct="1">
        <a:spcBef>
          <a:spcPct val="0"/>
        </a:spcBef>
        <a:spcAft>
          <a:spcPct val="40000"/>
        </a:spcAft>
        <a:buChar char="•"/>
        <a:defRPr sz="2000">
          <a:solidFill>
            <a:schemeClr val="tx1"/>
          </a:solidFill>
          <a:latin typeface="+mn-lt"/>
        </a:defRPr>
      </a:lvl7pPr>
      <a:lvl8pPr marL="2452688" indent="-269875" algn="l" rtl="0" eaLnBrk="1" fontAlgn="base" hangingPunct="1">
        <a:spcBef>
          <a:spcPct val="0"/>
        </a:spcBef>
        <a:spcAft>
          <a:spcPct val="40000"/>
        </a:spcAft>
        <a:buChar char="•"/>
        <a:defRPr sz="2000">
          <a:solidFill>
            <a:schemeClr val="tx1"/>
          </a:solidFill>
          <a:latin typeface="+mn-lt"/>
        </a:defRPr>
      </a:lvl8pPr>
      <a:lvl9pPr marL="2909888" indent="-269875" algn="l" rtl="0" eaLnBrk="1" fontAlgn="base" hangingPunct="1">
        <a:spcBef>
          <a:spcPct val="0"/>
        </a:spcBef>
        <a:spcAft>
          <a:spcPct val="40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rtl="0">
              <a:defRPr/>
            </a:pPr>
            <a:fld id="{BC6198BA-FEF1-4C21-953F-EECD7204AA63}" type="datetimeFigureOut">
              <a:rPr lang="en-GB" kern="1200">
                <a:solidFill>
                  <a:prstClr val="black">
                    <a:tint val="75000"/>
                  </a:prstClr>
                </a:solidFill>
                <a:latin typeface="Calibri"/>
                <a:ea typeface="+mn-ea"/>
                <a:cs typeface="+mn-cs"/>
              </a:rPr>
              <a:pPr rtl="0">
                <a:defRPr/>
              </a:pPr>
              <a:t>30/09/2013</a:t>
            </a:fld>
            <a:endParaRPr lang="en-GB" kern="1200" dirty="0">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rtl="0">
              <a:defRPr/>
            </a:pPr>
            <a:endParaRPr lang="en-GB" kern="1200" dirty="0">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rtl="0">
              <a:defRPr/>
            </a:pPr>
            <a:fld id="{7564AB52-CEE2-4879-A159-0BF5D2E454FF}" type="slidenum">
              <a:rPr lang="en-GB" kern="1200">
                <a:solidFill>
                  <a:prstClr val="black">
                    <a:tint val="75000"/>
                  </a:prstClr>
                </a:solidFill>
                <a:latin typeface="Calibri"/>
                <a:ea typeface="+mn-ea"/>
                <a:cs typeface="+mn-cs"/>
              </a:rPr>
              <a:pPr rtl="0">
                <a:defRPr/>
              </a:pPr>
              <a:t>‹#›</a:t>
            </a:fld>
            <a:endParaRPr lang="en-GB" kern="1200" dirty="0">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76"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www1.maths.leeds.ac.uk/school/staff/teaching/Teaching%20Enhancement%20Scheme.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hyperlink" Target="http://www.leeds.ac.uk/aqst/tes/" TargetMode="Externa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B8TTJ9[1].JPG"/>
          <p:cNvPicPr>
            <a:picLocks noChangeAspect="1"/>
          </p:cNvPicPr>
          <p:nvPr/>
        </p:nvPicPr>
        <p:blipFill>
          <a:blip r:embed="rId3" cstate="print"/>
          <a:srcRect/>
          <a:stretch>
            <a:fillRect/>
          </a:stretch>
        </p:blipFill>
        <p:spPr bwMode="auto">
          <a:xfrm>
            <a:off x="1907704" y="2276872"/>
            <a:ext cx="5334000" cy="4429125"/>
          </a:xfrm>
          <a:prstGeom prst="rect">
            <a:avLst/>
          </a:prstGeom>
          <a:noFill/>
          <a:ln w="9525">
            <a:noFill/>
            <a:miter lim="800000"/>
            <a:headEnd/>
            <a:tailEnd/>
          </a:ln>
        </p:spPr>
      </p:pic>
      <p:sp>
        <p:nvSpPr>
          <p:cNvPr id="11267" name="Title 4"/>
          <p:cNvSpPr>
            <a:spLocks noGrp="1"/>
          </p:cNvSpPr>
          <p:nvPr>
            <p:ph type="ctrTitle"/>
          </p:nvPr>
        </p:nvSpPr>
        <p:spPr>
          <a:xfrm>
            <a:off x="349250" y="2565400"/>
            <a:ext cx="8399214" cy="1107996"/>
          </a:xfrm>
        </p:spPr>
        <p:txBody>
          <a:bodyPr/>
          <a:lstStyle/>
          <a:p>
            <a:r>
              <a:rPr lang="en-GB" dirty="0" smtClean="0"/>
              <a:t>Teaching Enhancement Scheme (TES)</a:t>
            </a:r>
          </a:p>
        </p:txBody>
      </p:sp>
      <p:sp>
        <p:nvSpPr>
          <p:cNvPr id="2" name="TextBox 1"/>
          <p:cNvSpPr txBox="1"/>
          <p:nvPr/>
        </p:nvSpPr>
        <p:spPr>
          <a:xfrm>
            <a:off x="506252" y="5949280"/>
            <a:ext cx="8136904" cy="1015663"/>
          </a:xfrm>
          <a:prstGeom prst="rect">
            <a:avLst/>
          </a:prstGeom>
          <a:noFill/>
        </p:spPr>
        <p:txBody>
          <a:bodyPr wrap="square" rtlCol="0">
            <a:spAutoFit/>
          </a:bodyPr>
          <a:lstStyle/>
          <a:p>
            <a:pPr algn="ctr"/>
            <a:r>
              <a:rPr lang="en-GB" sz="2000" b="1" dirty="0">
                <a:solidFill>
                  <a:schemeClr val="bg1"/>
                </a:solidFill>
              </a:rPr>
              <a:t>TES </a:t>
            </a:r>
            <a:r>
              <a:rPr lang="en-GB" sz="2000" b="1" dirty="0" smtClean="0">
                <a:solidFill>
                  <a:schemeClr val="bg1"/>
                </a:solidFill>
              </a:rPr>
              <a:t>can </a:t>
            </a:r>
            <a:r>
              <a:rPr lang="en-GB" sz="2000" b="1" dirty="0">
                <a:solidFill>
                  <a:schemeClr val="bg1"/>
                </a:solidFill>
              </a:rPr>
              <a:t>reflect and develop the enhancement activities that should already be taking place</a:t>
            </a:r>
          </a:p>
          <a:p>
            <a:pPr algn="ctr"/>
            <a:endParaRPr lang="en-GB" sz="2000" b="1" dirty="0">
              <a:solidFill>
                <a:schemeClr val="bg1"/>
              </a:solidFill>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Outcomes so far </a:t>
            </a:r>
            <a:endParaRPr lang="en-GB" dirty="0"/>
          </a:p>
        </p:txBody>
      </p:sp>
      <p:sp>
        <p:nvSpPr>
          <p:cNvPr id="3" name="Content Placeholder 2"/>
          <p:cNvSpPr>
            <a:spLocks noGrp="1"/>
          </p:cNvSpPr>
          <p:nvPr>
            <p:ph idx="1"/>
          </p:nvPr>
        </p:nvSpPr>
        <p:spPr>
          <a:xfrm>
            <a:off x="323528" y="1556792"/>
            <a:ext cx="8429625" cy="4349750"/>
          </a:xfrm>
        </p:spPr>
        <p:txBody>
          <a:bodyPr/>
          <a:lstStyle/>
          <a:p>
            <a:r>
              <a:rPr lang="en-GB" sz="2000" dirty="0" smtClean="0"/>
              <a:t>Some ideas presented from three groups:</a:t>
            </a:r>
          </a:p>
          <a:p>
            <a:endParaRPr lang="en-GB" sz="2000" dirty="0" smtClean="0"/>
          </a:p>
          <a:p>
            <a:r>
              <a:rPr lang="en-GB" sz="2000" b="1" dirty="0" smtClean="0"/>
              <a:t>Providing effective feedback. </a:t>
            </a:r>
            <a:r>
              <a:rPr lang="en-GB" sz="2000" dirty="0" smtClean="0"/>
              <a:t>Present an incorrect solution in</a:t>
            </a:r>
          </a:p>
          <a:p>
            <a:r>
              <a:rPr lang="en-GB" sz="2000" dirty="0" smtClean="0"/>
              <a:t>workshops/tutorials for discussion.</a:t>
            </a:r>
          </a:p>
          <a:p>
            <a:endParaRPr lang="en-GB" sz="2000" dirty="0" smtClean="0"/>
          </a:p>
          <a:p>
            <a:pPr marL="0" indent="0"/>
            <a:r>
              <a:rPr lang="en-GB" sz="2000" b="1" dirty="0" smtClean="0"/>
              <a:t>Improving student confidence and communication skills. </a:t>
            </a:r>
            <a:r>
              <a:rPr lang="en-GB" sz="2000" dirty="0" smtClean="0"/>
              <a:t>Give written work marks for presentation.</a:t>
            </a:r>
          </a:p>
          <a:p>
            <a:pPr marL="0" indent="0"/>
            <a:endParaRPr lang="en-GB" sz="2000" dirty="0" smtClean="0"/>
          </a:p>
          <a:p>
            <a:pPr marL="0" indent="0"/>
            <a:r>
              <a:rPr lang="en-GB" sz="2000" b="1" dirty="0" smtClean="0"/>
              <a:t> e-Learning tools for Maths. </a:t>
            </a:r>
            <a:r>
              <a:rPr lang="en-GB" sz="2000" dirty="0" smtClean="0"/>
              <a:t>E-assessment trial mostly successful; consider e-discussion boards, podcasts of lectures.</a:t>
            </a:r>
          </a:p>
          <a:p>
            <a:endParaRPr lang="en-GB" sz="2000" dirty="0" smtClean="0"/>
          </a:p>
          <a:p>
            <a:r>
              <a:rPr lang="en-GB" sz="1400" dirty="0" smtClean="0"/>
              <a:t>See </a:t>
            </a:r>
            <a:r>
              <a:rPr lang="en-GB" sz="1400" dirty="0" smtClean="0">
                <a:hlinkClick r:id="rId2"/>
              </a:rPr>
              <a:t>http://www1.maths.leeds.ac.uk/school/staff/teaching/Teaching Enhancement Scheme.html</a:t>
            </a:r>
            <a:endParaRPr lang="en-GB" sz="1400" dirty="0" smtClean="0"/>
          </a:p>
          <a:p>
            <a:endParaRPr lang="en-GB" sz="1000" dirty="0" smtClean="0"/>
          </a:p>
          <a:p>
            <a:endParaRPr lang="en-GB"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5600" y="422275"/>
            <a:ext cx="5872584" cy="738188"/>
          </a:xfrm>
        </p:spPr>
        <p:txBody>
          <a:bodyPr/>
          <a:lstStyle/>
          <a:p>
            <a:r>
              <a:rPr lang="en-GB" dirty="0" smtClean="0"/>
              <a:t>Pilot in the School </a:t>
            </a:r>
            <a:r>
              <a:rPr lang="en-GB" dirty="0"/>
              <a:t>of Healthcare</a:t>
            </a:r>
          </a:p>
        </p:txBody>
      </p:sp>
      <p:sp>
        <p:nvSpPr>
          <p:cNvPr id="5" name="Content Placeholder 4"/>
          <p:cNvSpPr>
            <a:spLocks noGrp="1"/>
          </p:cNvSpPr>
          <p:nvPr>
            <p:ph sz="half" idx="1"/>
          </p:nvPr>
        </p:nvSpPr>
        <p:spPr/>
        <p:txBody>
          <a:bodyPr>
            <a:normAutofit fontScale="55000" lnSpcReduction="20000"/>
          </a:bodyPr>
          <a:lstStyle/>
          <a:p>
            <a:r>
              <a:rPr lang="en-GB" dirty="0" smtClean="0"/>
              <a:t>Large multi-professional school</a:t>
            </a:r>
          </a:p>
          <a:p>
            <a:pPr>
              <a:buFont typeface="Arial" pitchFamily="34" charset="0"/>
              <a:buChar char="•"/>
            </a:pPr>
            <a:r>
              <a:rPr lang="en-GB" dirty="0" smtClean="0"/>
              <a:t>Adult, Child and Mental Health Nursing</a:t>
            </a:r>
          </a:p>
          <a:p>
            <a:pPr>
              <a:buFont typeface="Arial" pitchFamily="34" charset="0"/>
              <a:buChar char="•"/>
            </a:pPr>
            <a:r>
              <a:rPr lang="en-GB" dirty="0" smtClean="0"/>
              <a:t>Midwifery</a:t>
            </a:r>
          </a:p>
          <a:p>
            <a:pPr>
              <a:buFont typeface="Arial" pitchFamily="34" charset="0"/>
              <a:buChar char="•"/>
            </a:pPr>
            <a:r>
              <a:rPr lang="en-GB" dirty="0" smtClean="0"/>
              <a:t>Audiology</a:t>
            </a:r>
          </a:p>
          <a:p>
            <a:pPr>
              <a:buFont typeface="Arial" pitchFamily="34" charset="0"/>
              <a:buChar char="•"/>
            </a:pPr>
            <a:r>
              <a:rPr lang="en-GB" dirty="0" smtClean="0"/>
              <a:t>Cardiology</a:t>
            </a:r>
          </a:p>
          <a:p>
            <a:pPr>
              <a:buFont typeface="Arial" pitchFamily="34" charset="0"/>
              <a:buChar char="•"/>
            </a:pPr>
            <a:r>
              <a:rPr lang="en-GB" dirty="0" smtClean="0"/>
              <a:t>Diagnostic Radiography</a:t>
            </a:r>
          </a:p>
          <a:p>
            <a:pPr>
              <a:buFont typeface="Arial" pitchFamily="34" charset="0"/>
              <a:buChar char="•"/>
            </a:pPr>
            <a:r>
              <a:rPr lang="en-GB" dirty="0" smtClean="0"/>
              <a:t>Counselling and Psychotherapy</a:t>
            </a:r>
          </a:p>
          <a:p>
            <a:pPr>
              <a:buFont typeface="Arial" pitchFamily="34" charset="0"/>
              <a:buChar char="•"/>
            </a:pPr>
            <a:r>
              <a:rPr lang="en-GB" dirty="0" smtClean="0"/>
              <a:t>Pharmacy</a:t>
            </a:r>
          </a:p>
          <a:p>
            <a:pPr>
              <a:buFont typeface="Arial" pitchFamily="34" charset="0"/>
              <a:buChar char="•"/>
            </a:pPr>
            <a:r>
              <a:rPr lang="en-GB" dirty="0" smtClean="0"/>
              <a:t>Social Work</a:t>
            </a:r>
          </a:p>
          <a:p>
            <a:pPr>
              <a:buFont typeface="Arial" pitchFamily="34" charset="0"/>
              <a:buChar char="•"/>
            </a:pPr>
            <a:r>
              <a:rPr lang="en-GB" dirty="0" smtClean="0"/>
              <a:t>8 UG programmes and 4PG programmes leading to registration as a health professional or social worker</a:t>
            </a:r>
          </a:p>
          <a:p>
            <a:pPr>
              <a:buFont typeface="Arial" pitchFamily="34" charset="0"/>
              <a:buChar char="•"/>
            </a:pPr>
            <a:r>
              <a:rPr lang="en-GB" dirty="0" smtClean="0"/>
              <a:t>UG &amp; Masters programmes for health professional CPD</a:t>
            </a:r>
          </a:p>
          <a:p>
            <a:pPr>
              <a:buFont typeface="Arial" pitchFamily="34" charset="0"/>
              <a:buChar char="•"/>
            </a:pPr>
            <a:r>
              <a:rPr lang="en-GB" dirty="0" smtClean="0"/>
              <a:t>2011/12 - 42 programmes in total</a:t>
            </a:r>
            <a:endParaRPr lang="en-GB" dirty="0"/>
          </a:p>
        </p:txBody>
      </p:sp>
      <p:pic>
        <p:nvPicPr>
          <p:cNvPr id="7" name="Content Placeholder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5477035" y="2634679"/>
            <a:ext cx="2799459" cy="2162473"/>
          </a:xfrm>
        </p:spPr>
      </p:pic>
    </p:spTree>
    <p:extLst>
      <p:ext uri="{BB962C8B-B14F-4D97-AF65-F5344CB8AC3E}">
        <p14:creationId xmlns:p14="http://schemas.microsoft.com/office/powerpoint/2010/main" val="2736413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Approach</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dirty="0" smtClean="0"/>
              <a:t>Discussion at TSEC on the approach to be taken</a:t>
            </a:r>
          </a:p>
          <a:p>
            <a:pPr lvl="0">
              <a:buFont typeface="Arial" pitchFamily="34" charset="0"/>
              <a:buChar char="•"/>
            </a:pPr>
            <a:r>
              <a:rPr lang="en-GB" dirty="0">
                <a:solidFill>
                  <a:srgbClr val="000005"/>
                </a:solidFill>
              </a:rPr>
              <a:t>Decided to take a broader approach and encourage staff ‘</a:t>
            </a:r>
            <a:r>
              <a:rPr lang="en-GB" i="1" dirty="0">
                <a:solidFill>
                  <a:srgbClr val="000005"/>
                </a:solidFill>
              </a:rPr>
              <a:t>to explore their own priorities based on particular strengths or weaknesses that they perceive, or based on the wish to implement or investigate new approaches to teaching and/or assessment</a:t>
            </a:r>
            <a:r>
              <a:rPr lang="en-GB" dirty="0">
                <a:solidFill>
                  <a:srgbClr val="000005"/>
                </a:solidFill>
              </a:rPr>
              <a:t>.’</a:t>
            </a:r>
          </a:p>
          <a:p>
            <a:pPr>
              <a:buFont typeface="Arial" pitchFamily="34" charset="0"/>
              <a:buChar char="•"/>
            </a:pPr>
            <a:r>
              <a:rPr lang="en-GB" dirty="0" smtClean="0"/>
              <a:t>Support for the pilot given by SEC and TSEC</a:t>
            </a:r>
          </a:p>
          <a:p>
            <a:pPr>
              <a:buFont typeface="Arial" pitchFamily="34" charset="0"/>
              <a:buChar char="•"/>
            </a:pPr>
            <a:r>
              <a:rPr lang="en-GB" dirty="0" smtClean="0"/>
              <a:t>Staff informed about the scheme in January 2013</a:t>
            </a:r>
          </a:p>
          <a:p>
            <a:pPr>
              <a:buFont typeface="Arial" pitchFamily="34" charset="0"/>
              <a:buChar char="•"/>
            </a:pPr>
            <a:endParaRPr lang="en-GB" dirty="0"/>
          </a:p>
        </p:txBody>
      </p:sp>
    </p:spTree>
    <p:extLst>
      <p:ext uri="{BB962C8B-B14F-4D97-AF65-F5344CB8AC3E}">
        <p14:creationId xmlns:p14="http://schemas.microsoft.com/office/powerpoint/2010/main" val="135169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Information for staff</a:t>
            </a:r>
            <a:endParaRPr lang="en-GB" dirty="0"/>
          </a:p>
        </p:txBody>
      </p:sp>
      <p:sp>
        <p:nvSpPr>
          <p:cNvPr id="3" name="Content Placeholder 2"/>
          <p:cNvSpPr>
            <a:spLocks noGrp="1"/>
          </p:cNvSpPr>
          <p:nvPr>
            <p:ph idx="1"/>
          </p:nvPr>
        </p:nvSpPr>
        <p:spPr/>
        <p:txBody>
          <a:bodyPr>
            <a:normAutofit fontScale="85000" lnSpcReduction="10000"/>
          </a:bodyPr>
          <a:lstStyle/>
          <a:p>
            <a:pPr>
              <a:buFont typeface="Arial" pitchFamily="34" charset="0"/>
              <a:buChar char="•"/>
            </a:pPr>
            <a:r>
              <a:rPr lang="en-GB" dirty="0" smtClean="0"/>
              <a:t>Decide </a:t>
            </a:r>
            <a:r>
              <a:rPr lang="en-GB" dirty="0"/>
              <a:t>which aspect of student education </a:t>
            </a:r>
            <a:r>
              <a:rPr lang="en-GB" dirty="0" smtClean="0"/>
              <a:t>you </a:t>
            </a:r>
            <a:r>
              <a:rPr lang="en-GB" dirty="0"/>
              <a:t>would like to focus on. </a:t>
            </a:r>
            <a:endParaRPr lang="en-GB" dirty="0" smtClean="0"/>
          </a:p>
          <a:p>
            <a:pPr>
              <a:buFont typeface="Arial" pitchFamily="34" charset="0"/>
              <a:buChar char="•"/>
            </a:pPr>
            <a:r>
              <a:rPr lang="en-GB" dirty="0" smtClean="0"/>
              <a:t>It </a:t>
            </a:r>
            <a:r>
              <a:rPr lang="en-GB" dirty="0"/>
              <a:t>doesn’t have to be an activity done individually, and groups of colleagues or module teams may want to work together</a:t>
            </a:r>
            <a:r>
              <a:rPr lang="en-GB" dirty="0" smtClean="0"/>
              <a:t>.</a:t>
            </a:r>
          </a:p>
          <a:p>
            <a:pPr>
              <a:buFont typeface="Arial" pitchFamily="34" charset="0"/>
              <a:buChar char="•"/>
            </a:pPr>
            <a:r>
              <a:rPr lang="en-GB" dirty="0" smtClean="0"/>
              <a:t>Do use </a:t>
            </a:r>
            <a:r>
              <a:rPr lang="en-GB" dirty="0"/>
              <a:t>any activities you are already working on to enhance the student learning experience rather than feel you have to create new ones.   </a:t>
            </a:r>
            <a:endParaRPr lang="en-GB" dirty="0" smtClean="0"/>
          </a:p>
          <a:p>
            <a:pPr>
              <a:buFont typeface="Arial" pitchFamily="34" charset="0"/>
              <a:buChar char="•"/>
            </a:pPr>
            <a:r>
              <a:rPr lang="en-GB" dirty="0" smtClean="0"/>
              <a:t>It </a:t>
            </a:r>
            <a:r>
              <a:rPr lang="en-GB" dirty="0"/>
              <a:t>is anticipated that staff will also take the opportunity to discuss their engagement with TES at an annual review or SRDS meeting, and you may want to think about using your chosen focus of activity as an objective for your SRDS</a:t>
            </a:r>
            <a:r>
              <a:rPr lang="en-GB" dirty="0" smtClean="0"/>
              <a:t>.</a:t>
            </a:r>
          </a:p>
          <a:p>
            <a:pPr>
              <a:buFont typeface="Arial" pitchFamily="34" charset="0"/>
              <a:buChar char="•"/>
            </a:pPr>
            <a:r>
              <a:rPr lang="en-GB" dirty="0" smtClean="0"/>
              <a:t> </a:t>
            </a:r>
            <a:r>
              <a:rPr lang="en-GB" dirty="0"/>
              <a:t>As well as working to improve the teaching experience for students and staff, this is a good opportunity for us to formally record our activities in this area to inform our annual review cycle</a:t>
            </a:r>
          </a:p>
          <a:p>
            <a:endParaRPr lang="en-GB" dirty="0"/>
          </a:p>
          <a:p>
            <a:endParaRPr lang="en-GB" dirty="0"/>
          </a:p>
        </p:txBody>
      </p:sp>
    </p:spTree>
    <p:extLst>
      <p:ext uri="{BB962C8B-B14F-4D97-AF65-F5344CB8AC3E}">
        <p14:creationId xmlns:p14="http://schemas.microsoft.com/office/powerpoint/2010/main" val="2112806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Progress so far…..</a:t>
            </a:r>
            <a:endParaRPr lang="en-GB" dirty="0"/>
          </a:p>
        </p:txBody>
      </p:sp>
      <p:sp>
        <p:nvSpPr>
          <p:cNvPr id="3" name="Content Placeholder 2"/>
          <p:cNvSpPr>
            <a:spLocks noGrp="1"/>
          </p:cNvSpPr>
          <p:nvPr>
            <p:ph idx="1"/>
          </p:nvPr>
        </p:nvSpPr>
        <p:spPr/>
        <p:txBody>
          <a:bodyPr>
            <a:normAutofit fontScale="77500" lnSpcReduction="20000"/>
          </a:bodyPr>
          <a:lstStyle/>
          <a:p>
            <a:pPr>
              <a:buFont typeface="Arial" pitchFamily="34" charset="0"/>
              <a:buChar char="•"/>
            </a:pPr>
            <a:r>
              <a:rPr lang="en-GB" dirty="0" smtClean="0"/>
              <a:t>To date 79 out of a possible 101 staff participating in the scheme</a:t>
            </a:r>
          </a:p>
          <a:p>
            <a:pPr>
              <a:buFont typeface="Arial" pitchFamily="34" charset="0"/>
              <a:buChar char="•"/>
            </a:pPr>
            <a:r>
              <a:rPr lang="en-GB" dirty="0" smtClean="0"/>
              <a:t>Academic Unit Directors sent lists of participants in the scheme to cross check against staff lists and follow up with non-respondents</a:t>
            </a:r>
          </a:p>
          <a:p>
            <a:pPr marL="0" indent="0"/>
            <a:r>
              <a:rPr lang="en-GB" b="1" dirty="0" smtClean="0"/>
              <a:t>Some examples</a:t>
            </a:r>
          </a:p>
          <a:p>
            <a:pPr>
              <a:buFont typeface="Arial" pitchFamily="34" charset="0"/>
              <a:buChar char="•"/>
            </a:pPr>
            <a:r>
              <a:rPr lang="en-GB" dirty="0" smtClean="0"/>
              <a:t>A group of 5: Enhance </a:t>
            </a:r>
            <a:r>
              <a:rPr lang="en-GB" dirty="0"/>
              <a:t>learning &amp; teaching activities to:  restructure of module handbooks / restructure 5 taught student days / develop diversity of teaching strategies / improve student understanding of research methodologies &amp; research methods / enhance student engagement &amp; competency regarding appraisal of research literature	</a:t>
            </a:r>
            <a:endParaRPr lang="en-GB" dirty="0" smtClean="0"/>
          </a:p>
          <a:p>
            <a:pPr>
              <a:buFont typeface="Arial" pitchFamily="34" charset="0"/>
              <a:buChar char="•"/>
            </a:pPr>
            <a:r>
              <a:rPr lang="en-GB" dirty="0"/>
              <a:t>A group of 3: Developing induction workshops for new 1st year radiography students “How to survive as a first year radiography student</a:t>
            </a:r>
            <a:r>
              <a:rPr lang="en-GB" dirty="0" smtClean="0"/>
              <a:t>”</a:t>
            </a:r>
          </a:p>
          <a:p>
            <a:pPr>
              <a:buFont typeface="Arial" pitchFamily="34" charset="0"/>
              <a:buChar char="•"/>
            </a:pPr>
            <a:r>
              <a:rPr lang="en-GB" dirty="0"/>
              <a:t>A group of 2: Enhancement of blended learning within module </a:t>
            </a:r>
            <a:r>
              <a:rPr lang="en-GB" dirty="0" smtClean="0"/>
              <a:t>HECS 5235M</a:t>
            </a:r>
          </a:p>
          <a:p>
            <a:pPr>
              <a:buFont typeface="Arial" pitchFamily="34" charset="0"/>
              <a:buChar char="•"/>
            </a:pPr>
            <a:r>
              <a:rPr lang="en-GB" dirty="0" smtClean="0"/>
              <a:t>1 person: Simulated </a:t>
            </a:r>
            <a:r>
              <a:rPr lang="en-GB" dirty="0"/>
              <a:t>practice within the BSc (Hons) Nursing </a:t>
            </a:r>
            <a:r>
              <a:rPr lang="en-GB" dirty="0" smtClean="0"/>
              <a:t>programme (SE Fellowship project)</a:t>
            </a:r>
            <a:endParaRPr lang="en-GB" dirty="0"/>
          </a:p>
        </p:txBody>
      </p:sp>
    </p:spTree>
    <p:extLst>
      <p:ext uri="{BB962C8B-B14F-4D97-AF65-F5344CB8AC3E}">
        <p14:creationId xmlns:p14="http://schemas.microsoft.com/office/powerpoint/2010/main" val="354975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next</a:t>
            </a:r>
            <a:endParaRPr lang="en-GB" dirty="0"/>
          </a:p>
        </p:txBody>
      </p:sp>
      <p:sp>
        <p:nvSpPr>
          <p:cNvPr id="3" name="Content Placeholder 2"/>
          <p:cNvSpPr>
            <a:spLocks noGrp="1"/>
          </p:cNvSpPr>
          <p:nvPr>
            <p:ph idx="1"/>
          </p:nvPr>
        </p:nvSpPr>
        <p:spPr/>
        <p:txBody>
          <a:bodyPr/>
          <a:lstStyle/>
          <a:p>
            <a:pPr>
              <a:buFont typeface="Arial" pitchFamily="34" charset="0"/>
              <a:buChar char="•"/>
            </a:pPr>
            <a:r>
              <a:rPr lang="en-GB" dirty="0" smtClean="0"/>
              <a:t>Dissemination</a:t>
            </a:r>
          </a:p>
          <a:p>
            <a:pPr lvl="2">
              <a:buFont typeface="Arial" pitchFamily="34" charset="0"/>
              <a:buChar char="•"/>
            </a:pPr>
            <a:r>
              <a:rPr lang="en-GB" dirty="0" smtClean="0"/>
              <a:t>Presentations at ‘</a:t>
            </a:r>
            <a:r>
              <a:rPr lang="en-GB" i="1" dirty="0" smtClean="0"/>
              <a:t>Sharing Good Practice</a:t>
            </a:r>
            <a:r>
              <a:rPr lang="en-GB" dirty="0" smtClean="0"/>
              <a:t>’ day on 2</a:t>
            </a:r>
            <a:r>
              <a:rPr lang="en-GB" baseline="30000" dirty="0" smtClean="0"/>
              <a:t>nd</a:t>
            </a:r>
            <a:r>
              <a:rPr lang="en-GB" dirty="0" smtClean="0"/>
              <a:t> July</a:t>
            </a:r>
          </a:p>
          <a:p>
            <a:pPr lvl="2">
              <a:buFont typeface="Arial" pitchFamily="34" charset="0"/>
              <a:buChar char="•"/>
            </a:pPr>
            <a:r>
              <a:rPr lang="en-GB" dirty="0" smtClean="0"/>
              <a:t>Presentations at ‘</a:t>
            </a:r>
            <a:r>
              <a:rPr lang="en-GB" i="1" dirty="0" smtClean="0"/>
              <a:t>Learning at Lunch</a:t>
            </a:r>
            <a:r>
              <a:rPr lang="en-GB" dirty="0" smtClean="0"/>
              <a:t>’ monthly meetings</a:t>
            </a:r>
          </a:p>
          <a:p>
            <a:pPr>
              <a:buFont typeface="Arial" pitchFamily="34" charset="0"/>
              <a:buChar char="•"/>
            </a:pPr>
            <a:r>
              <a:rPr lang="en-GB" dirty="0" smtClean="0"/>
              <a:t>Progress reports needed</a:t>
            </a:r>
          </a:p>
          <a:p>
            <a:pPr>
              <a:buFont typeface="Arial" pitchFamily="34" charset="0"/>
              <a:buChar char="•"/>
            </a:pPr>
            <a:r>
              <a:rPr lang="en-GB" dirty="0" smtClean="0"/>
              <a:t>Review the approach taken </a:t>
            </a:r>
          </a:p>
          <a:p>
            <a:pPr>
              <a:buFont typeface="Arial" pitchFamily="34" charset="0"/>
              <a:buChar char="•"/>
            </a:pPr>
            <a:r>
              <a:rPr lang="en-GB" dirty="0" smtClean="0"/>
              <a:t>Ask staff to complete new forms for 2013/14</a:t>
            </a:r>
          </a:p>
          <a:p>
            <a:pPr lvl="2">
              <a:buFont typeface="Arial" pitchFamily="34" charset="0"/>
              <a:buChar char="•"/>
            </a:pPr>
            <a:r>
              <a:rPr lang="en-GB" dirty="0" smtClean="0"/>
              <a:t>Send request out earlier – beginning of September</a:t>
            </a:r>
          </a:p>
          <a:p>
            <a:pPr lvl="2">
              <a:buFont typeface="Arial" pitchFamily="34" charset="0"/>
              <a:buChar char="•"/>
            </a:pPr>
            <a:r>
              <a:rPr lang="en-GB" dirty="0" smtClean="0"/>
              <a:t>Continue with projects</a:t>
            </a:r>
          </a:p>
          <a:p>
            <a:pPr lvl="2">
              <a:buFont typeface="Arial" pitchFamily="34" charset="0"/>
              <a:buChar char="•"/>
            </a:pPr>
            <a:r>
              <a:rPr lang="en-GB" dirty="0" smtClean="0"/>
              <a:t>New projects</a:t>
            </a:r>
            <a:endParaRPr lang="en-GB" dirty="0"/>
          </a:p>
        </p:txBody>
      </p:sp>
    </p:spTree>
    <p:extLst>
      <p:ext uri="{BB962C8B-B14F-4D97-AF65-F5344CB8AC3E}">
        <p14:creationId xmlns:p14="http://schemas.microsoft.com/office/powerpoint/2010/main" val="2301267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Summary</a:t>
            </a:r>
            <a:endParaRPr lang="en-GB" b="1" dirty="0"/>
          </a:p>
        </p:txBody>
      </p:sp>
      <p:sp>
        <p:nvSpPr>
          <p:cNvPr id="3" name="Content Placeholder 2"/>
          <p:cNvSpPr>
            <a:spLocks noGrp="1"/>
          </p:cNvSpPr>
          <p:nvPr>
            <p:ph idx="1"/>
          </p:nvPr>
        </p:nvSpPr>
        <p:spPr>
          <a:xfrm>
            <a:off x="323528" y="1844824"/>
            <a:ext cx="8429625" cy="4349750"/>
          </a:xfrm>
        </p:spPr>
        <p:txBody>
          <a:bodyPr/>
          <a:lstStyle/>
          <a:p>
            <a:pPr>
              <a:buFont typeface="Arial" pitchFamily="34" charset="0"/>
              <a:buChar char="•"/>
            </a:pPr>
            <a:r>
              <a:rPr lang="en-GB" dirty="0" smtClean="0"/>
              <a:t>Teaching Enhancement </a:t>
            </a:r>
            <a:r>
              <a:rPr lang="en-GB" dirty="0"/>
              <a:t>S</a:t>
            </a:r>
            <a:r>
              <a:rPr lang="en-GB" dirty="0" smtClean="0"/>
              <a:t>cheme</a:t>
            </a:r>
          </a:p>
          <a:p>
            <a:pPr>
              <a:buFont typeface="Arial" pitchFamily="34" charset="0"/>
              <a:buChar char="•"/>
            </a:pPr>
            <a:r>
              <a:rPr lang="en-GB" dirty="0" smtClean="0"/>
              <a:t>Replaces peer review of teaching scheme</a:t>
            </a:r>
          </a:p>
          <a:p>
            <a:pPr>
              <a:buFont typeface="Arial" pitchFamily="34" charset="0"/>
              <a:buChar char="•"/>
            </a:pPr>
            <a:r>
              <a:rPr lang="en-GB" dirty="0"/>
              <a:t>All staff </a:t>
            </a:r>
            <a:r>
              <a:rPr lang="en-GB" dirty="0" smtClean="0"/>
              <a:t>are expected </a:t>
            </a:r>
            <a:r>
              <a:rPr lang="en-GB" dirty="0"/>
              <a:t>to </a:t>
            </a:r>
            <a:r>
              <a:rPr lang="en-GB" dirty="0" smtClean="0"/>
              <a:t>engage</a:t>
            </a:r>
          </a:p>
          <a:p>
            <a:pPr>
              <a:buFont typeface="Arial" pitchFamily="34" charset="0"/>
              <a:buChar char="•"/>
            </a:pPr>
            <a:r>
              <a:rPr lang="en-GB" dirty="0" smtClean="0"/>
              <a:t>Confidential and separate from management processes</a:t>
            </a:r>
            <a:endParaRPr lang="en-GB" dirty="0"/>
          </a:p>
          <a:p>
            <a:pPr>
              <a:buFont typeface="Arial" pitchFamily="34" charset="0"/>
              <a:buChar char="•"/>
            </a:pPr>
            <a:r>
              <a:rPr lang="en-GB" dirty="0" smtClean="0"/>
              <a:t>Developmental, supporting CV and promotion evidence</a:t>
            </a:r>
          </a:p>
          <a:p>
            <a:pPr>
              <a:buFont typeface="Arial" pitchFamily="34" charset="0"/>
              <a:buChar char="•"/>
            </a:pPr>
            <a:r>
              <a:rPr lang="en-GB" dirty="0" smtClean="0"/>
              <a:t>Flexible and can incorporate existing activities</a:t>
            </a:r>
          </a:p>
          <a:p>
            <a:pPr>
              <a:buFont typeface="Arial" pitchFamily="34" charset="0"/>
              <a:buChar char="•"/>
            </a:pPr>
            <a:r>
              <a:rPr lang="en-GB" dirty="0" smtClean="0"/>
              <a:t>Strategic and/or staff choice of topics</a:t>
            </a:r>
          </a:p>
          <a:p>
            <a:pPr>
              <a:buFont typeface="Arial" pitchFamily="34" charset="0"/>
              <a:buChar char="•"/>
            </a:pPr>
            <a:r>
              <a:rPr lang="en-GB" dirty="0" smtClean="0"/>
              <a:t>Light touch co-ordination</a:t>
            </a:r>
          </a:p>
          <a:p>
            <a:pPr>
              <a:buFont typeface="Arial" pitchFamily="34" charset="0"/>
              <a:buChar char="•"/>
            </a:pPr>
            <a:r>
              <a:rPr lang="en-GB" dirty="0" smtClean="0"/>
              <a:t>Reporting of </a:t>
            </a:r>
            <a:r>
              <a:rPr lang="en-GB" smtClean="0"/>
              <a:t>non-confidential outcomes </a:t>
            </a:r>
            <a:endParaRPr lang="en-GB" dirty="0"/>
          </a:p>
        </p:txBody>
      </p:sp>
    </p:spTree>
    <p:extLst>
      <p:ext uri="{BB962C8B-B14F-4D97-AF65-F5344CB8AC3E}">
        <p14:creationId xmlns:p14="http://schemas.microsoft.com/office/powerpoint/2010/main" val="2386658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592" y="422275"/>
            <a:ext cx="6376640" cy="738188"/>
          </a:xfrm>
        </p:spPr>
        <p:txBody>
          <a:bodyPr/>
          <a:lstStyle/>
          <a:p>
            <a:r>
              <a:rPr lang="en-GB" dirty="0" smtClean="0"/>
              <a:t>Teaching Enhancement Scheme</a:t>
            </a:r>
            <a:endParaRPr lang="en-GB" dirty="0"/>
          </a:p>
        </p:txBody>
      </p:sp>
      <p:sp>
        <p:nvSpPr>
          <p:cNvPr id="3" name="Content Placeholder 2"/>
          <p:cNvSpPr>
            <a:spLocks noGrp="1"/>
          </p:cNvSpPr>
          <p:nvPr>
            <p:ph idx="1"/>
          </p:nvPr>
        </p:nvSpPr>
        <p:spPr>
          <a:xfrm>
            <a:off x="323528" y="1700808"/>
            <a:ext cx="8429625" cy="4824536"/>
          </a:xfrm>
        </p:spPr>
        <p:txBody>
          <a:bodyPr>
            <a:normAutofit lnSpcReduction="10000"/>
          </a:bodyPr>
          <a:lstStyle/>
          <a:p>
            <a:pPr marL="354013" indent="-354013"/>
            <a:r>
              <a:rPr lang="en-GB" b="1" dirty="0" smtClean="0"/>
              <a:t>Designed to</a:t>
            </a:r>
          </a:p>
          <a:p>
            <a:pPr marL="554038" lvl="2" indent="-354013">
              <a:buFont typeface="Arial" pitchFamily="34" charset="0"/>
              <a:buChar char="•"/>
            </a:pPr>
            <a:r>
              <a:rPr lang="en-GB" dirty="0" smtClean="0"/>
              <a:t>be a </a:t>
            </a:r>
            <a:r>
              <a:rPr lang="en-GB" b="1" dirty="0" smtClean="0"/>
              <a:t>simple</a:t>
            </a:r>
            <a:r>
              <a:rPr lang="en-GB" dirty="0" smtClean="0"/>
              <a:t>, </a:t>
            </a:r>
            <a:r>
              <a:rPr lang="en-GB" b="1" dirty="0" smtClean="0"/>
              <a:t>flexible</a:t>
            </a:r>
            <a:r>
              <a:rPr lang="en-GB" dirty="0" smtClean="0"/>
              <a:t> and </a:t>
            </a:r>
            <a:r>
              <a:rPr lang="en-GB" b="1" dirty="0" smtClean="0"/>
              <a:t>developmental </a:t>
            </a:r>
            <a:r>
              <a:rPr lang="en-GB" dirty="0" smtClean="0"/>
              <a:t>process </a:t>
            </a:r>
          </a:p>
          <a:p>
            <a:pPr marL="554038" lvl="2" indent="-354013">
              <a:buFont typeface="Arial" pitchFamily="34" charset="0"/>
              <a:buChar char="•"/>
            </a:pPr>
            <a:r>
              <a:rPr lang="en-GB" dirty="0" smtClean="0"/>
              <a:t>enhance teaching including; curriculum design, assessment, blended learning etc….</a:t>
            </a:r>
          </a:p>
          <a:p>
            <a:pPr marL="554038" lvl="2" indent="-354013">
              <a:buFont typeface="Arial" pitchFamily="34" charset="0"/>
              <a:buChar char="•"/>
            </a:pPr>
            <a:r>
              <a:rPr lang="en-GB" dirty="0" smtClean="0"/>
              <a:t>should fit with any existing School enhancement activities eg;</a:t>
            </a:r>
          </a:p>
          <a:p>
            <a:pPr marL="892175" lvl="1" indent="-355600">
              <a:buFont typeface="Arial" pitchFamily="34" charset="0"/>
              <a:buChar char="•"/>
            </a:pPr>
            <a:r>
              <a:rPr lang="en-GB" dirty="0" smtClean="0"/>
              <a:t>learning and teaching away-days</a:t>
            </a:r>
          </a:p>
          <a:p>
            <a:pPr marL="892175" lvl="1" indent="-355600">
              <a:buFont typeface="Arial" pitchFamily="34" charset="0"/>
              <a:buChar char="•"/>
            </a:pPr>
            <a:r>
              <a:rPr lang="en-GB" dirty="0" smtClean="0"/>
              <a:t>lunchtime discussion/seminar series</a:t>
            </a:r>
          </a:p>
          <a:p>
            <a:pPr marL="892175" lvl="1" indent="-355600">
              <a:buFont typeface="Arial" pitchFamily="34" charset="0"/>
              <a:buChar char="•"/>
            </a:pPr>
            <a:r>
              <a:rPr lang="en-GB" dirty="0" smtClean="0"/>
              <a:t>working groups on assessment practices, criteria etc………….</a:t>
            </a:r>
          </a:p>
          <a:p>
            <a:pPr marL="354013" indent="-354013">
              <a:tabLst>
                <a:tab pos="354013" algn="l"/>
              </a:tabLst>
            </a:pPr>
            <a:r>
              <a:rPr lang="en-GB" b="1" dirty="0" smtClean="0"/>
              <a:t>TES </a:t>
            </a:r>
          </a:p>
          <a:p>
            <a:pPr marL="538163" lvl="1" indent="-538163">
              <a:buFont typeface="Arial" pitchFamily="34" charset="0"/>
              <a:buChar char="•"/>
              <a:tabLst>
                <a:tab pos="354013" algn="l"/>
              </a:tabLst>
            </a:pPr>
            <a:r>
              <a:rPr lang="en-GB" dirty="0" smtClean="0"/>
              <a:t>should </a:t>
            </a:r>
            <a:r>
              <a:rPr lang="en-GB" b="1" dirty="0" smtClean="0"/>
              <a:t>develop </a:t>
            </a:r>
            <a:r>
              <a:rPr lang="en-GB" dirty="0" smtClean="0"/>
              <a:t>rather than add to these activities </a:t>
            </a:r>
          </a:p>
          <a:p>
            <a:pPr marL="538163" lvl="1" indent="-538163">
              <a:buFont typeface="Arial" pitchFamily="34" charset="0"/>
              <a:buChar char="•"/>
              <a:tabLst>
                <a:tab pos="354013" algn="l"/>
              </a:tabLst>
            </a:pPr>
            <a:r>
              <a:rPr lang="en-GB" dirty="0" smtClean="0"/>
              <a:t>is an </a:t>
            </a:r>
            <a:r>
              <a:rPr lang="en-GB" b="1" dirty="0" smtClean="0"/>
              <a:t>opportunity</a:t>
            </a:r>
            <a:r>
              <a:rPr lang="en-GB" dirty="0" smtClean="0"/>
              <a:t> to encourage and engage more (all) staff in enhancement activities</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5" name="TextBox 12"/>
          <p:cNvSpPr txBox="1">
            <a:spLocks noChangeArrowheads="1"/>
          </p:cNvSpPr>
          <p:nvPr/>
        </p:nvSpPr>
        <p:spPr bwMode="auto">
          <a:xfrm>
            <a:off x="1" y="0"/>
            <a:ext cx="9143999" cy="246221"/>
          </a:xfrm>
          <a:prstGeom prst="rect">
            <a:avLst/>
          </a:prstGeom>
          <a:noFill/>
          <a:ln w="9525">
            <a:noFill/>
            <a:miter lim="800000"/>
            <a:headEnd/>
            <a:tailEnd/>
          </a:ln>
        </p:spPr>
        <p:txBody>
          <a:bodyPr wrap="square">
            <a:spAutoFit/>
          </a:bodyPr>
          <a:lstStyle/>
          <a:p>
            <a:pPr algn="l" rtl="0" fontAlgn="base">
              <a:spcBef>
                <a:spcPct val="0"/>
              </a:spcBef>
              <a:spcAft>
                <a:spcPct val="0"/>
              </a:spcAft>
            </a:pPr>
            <a:r>
              <a:rPr lang="en-GB" sz="1000" i="1" kern="1200" dirty="0">
                <a:solidFill>
                  <a:prstClr val="black"/>
                </a:solidFill>
                <a:latin typeface="Arial" charset="0"/>
                <a:ea typeface="+mn-ea"/>
                <a:cs typeface="+mn-cs"/>
              </a:rPr>
              <a:t>       University of Leeds Teaching Enhancement Scheme </a:t>
            </a:r>
            <a:r>
              <a:rPr lang="en-GB" sz="1000" i="1" kern="1200" dirty="0" smtClean="0">
                <a:solidFill>
                  <a:prstClr val="black"/>
                </a:solidFill>
                <a:latin typeface="Arial" charset="0"/>
                <a:ea typeface="+mn-ea"/>
                <a:cs typeface="+mn-cs"/>
              </a:rPr>
              <a:t>(TES)                                                                                                                                     </a:t>
            </a:r>
            <a:r>
              <a:rPr lang="en-GB" sz="1000" i="1" dirty="0" smtClean="0">
                <a:solidFill>
                  <a:prstClr val="black"/>
                </a:solidFill>
                <a:latin typeface="Arial" charset="0"/>
              </a:rPr>
              <a:t>May </a:t>
            </a:r>
            <a:r>
              <a:rPr lang="en-GB" sz="1000" i="1" kern="1200" dirty="0" smtClean="0">
                <a:solidFill>
                  <a:prstClr val="black"/>
                </a:solidFill>
                <a:latin typeface="Arial" charset="0"/>
                <a:ea typeface="+mn-ea"/>
                <a:cs typeface="+mn-cs"/>
              </a:rPr>
              <a:t>2013</a:t>
            </a:r>
            <a:endParaRPr lang="en-GB" sz="1000" i="1" kern="1200" dirty="0">
              <a:solidFill>
                <a:prstClr val="black"/>
              </a:solidFill>
              <a:latin typeface="Arial" charset="0"/>
              <a:ea typeface="+mn-ea"/>
              <a:cs typeface="+mn-cs"/>
            </a:endParaRPr>
          </a:p>
        </p:txBody>
      </p:sp>
      <p:grpSp>
        <p:nvGrpSpPr>
          <p:cNvPr id="15" name="Group 14"/>
          <p:cNvGrpSpPr/>
          <p:nvPr/>
        </p:nvGrpSpPr>
        <p:grpSpPr>
          <a:xfrm>
            <a:off x="1691680" y="332656"/>
            <a:ext cx="5466648" cy="2232248"/>
            <a:chOff x="-1752386" y="332656"/>
            <a:chExt cx="8136904" cy="3240360"/>
          </a:xfrm>
        </p:grpSpPr>
        <p:sp>
          <p:nvSpPr>
            <p:cNvPr id="4" name="Rounded Rectangle 3"/>
            <p:cNvSpPr/>
            <p:nvPr/>
          </p:nvSpPr>
          <p:spPr>
            <a:xfrm>
              <a:off x="-1752386" y="332656"/>
              <a:ext cx="8136904" cy="3240360"/>
            </a:xfrm>
            <a:prstGeom prst="roundRect">
              <a:avLst/>
            </a:prstGeom>
            <a:solidFill>
              <a:srgbClr val="CCC1D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rtl="0">
                <a:defRPr/>
              </a:pPr>
              <a:endParaRPr lang="en-GB" sz="1200" kern="1200" dirty="0" smtClean="0">
                <a:solidFill>
                  <a:prstClr val="black"/>
                </a:solidFill>
                <a:latin typeface="Calibri"/>
                <a:ea typeface="+mn-ea"/>
                <a:cs typeface="+mn-cs"/>
              </a:endParaRPr>
            </a:p>
          </p:txBody>
        </p:sp>
        <p:sp>
          <p:nvSpPr>
            <p:cNvPr id="14" name="TextBox 13"/>
            <p:cNvSpPr txBox="1"/>
            <p:nvPr/>
          </p:nvSpPr>
          <p:spPr>
            <a:xfrm>
              <a:off x="-1242159" y="332656"/>
              <a:ext cx="7375637" cy="3082729"/>
            </a:xfrm>
            <a:prstGeom prst="rect">
              <a:avLst/>
            </a:prstGeom>
            <a:noFill/>
          </p:spPr>
          <p:txBody>
            <a:bodyPr wrap="none" rtlCol="0">
              <a:spAutoFit/>
            </a:bodyPr>
            <a:lstStyle/>
            <a:p>
              <a:pPr marL="342900" indent="-342900" algn="ctr">
                <a:defRPr/>
              </a:pPr>
              <a:r>
                <a:rPr lang="en-GB" sz="2400" b="1" dirty="0" smtClean="0">
                  <a:solidFill>
                    <a:prstClr val="black"/>
                  </a:solidFill>
                  <a:latin typeface="Arial Rounded MT Bold" pitchFamily="34" charset="0"/>
                  <a:ea typeface="Arial Unicode MS" pitchFamily="34" charset="-128"/>
                  <a:cs typeface="Arial Unicode MS" pitchFamily="34" charset="-128"/>
                </a:rPr>
                <a:t>PLAN</a:t>
              </a:r>
            </a:p>
            <a:p>
              <a:pPr marL="182563" indent="-182563">
                <a:defRPr/>
              </a:pPr>
              <a:r>
                <a:rPr lang="en-GB" dirty="0" smtClean="0">
                  <a:solidFill>
                    <a:prstClr val="black"/>
                  </a:solidFill>
                  <a:latin typeface="Arial Unicode MS" pitchFamily="34" charset="-128"/>
                  <a:ea typeface="Arial Unicode MS" pitchFamily="34" charset="-128"/>
                  <a:cs typeface="Arial Unicode MS" pitchFamily="34" charset="-128"/>
                </a:rPr>
                <a:t>What do we want to focus on and why? </a:t>
              </a:r>
            </a:p>
            <a:p>
              <a:pPr marL="342900" indent="-342900">
                <a:defRPr/>
              </a:pPr>
              <a:r>
                <a:rPr lang="en-GB" dirty="0" smtClean="0">
                  <a:solidFill>
                    <a:prstClr val="black"/>
                  </a:solidFill>
                  <a:latin typeface="Arial Unicode MS" pitchFamily="34" charset="-128"/>
                  <a:ea typeface="Arial Unicode MS" pitchFamily="34" charset="-128"/>
                  <a:cs typeface="Arial Unicode MS" pitchFamily="34" charset="-128"/>
                </a:rPr>
                <a:t>How do we want teaching/learning to benefit? </a:t>
              </a:r>
            </a:p>
            <a:p>
              <a:pPr marL="342900" indent="-342900">
                <a:defRPr/>
              </a:pPr>
              <a:r>
                <a:rPr lang="en-GB" dirty="0" smtClean="0">
                  <a:solidFill>
                    <a:prstClr val="black"/>
                  </a:solidFill>
                  <a:latin typeface="Arial Unicode MS" pitchFamily="34" charset="-128"/>
                  <a:ea typeface="Arial Unicode MS" pitchFamily="34" charset="-128"/>
                  <a:cs typeface="Arial Unicode MS" pitchFamily="34" charset="-128"/>
                </a:rPr>
                <a:t>How are we going to achieve this? </a:t>
              </a:r>
            </a:p>
            <a:p>
              <a:pPr marL="342900" indent="-342900">
                <a:defRPr/>
              </a:pPr>
              <a:r>
                <a:rPr lang="en-GB" dirty="0" smtClean="0">
                  <a:solidFill>
                    <a:prstClr val="black"/>
                  </a:solidFill>
                  <a:latin typeface="Arial Unicode MS" pitchFamily="34" charset="-128"/>
                  <a:ea typeface="Arial Unicode MS" pitchFamily="34" charset="-128"/>
                  <a:cs typeface="Arial Unicode MS" pitchFamily="34" charset="-128"/>
                </a:rPr>
                <a:t>How will we know success? </a:t>
              </a:r>
            </a:p>
            <a:p>
              <a:pPr marL="342900" indent="-342900">
                <a:defRPr/>
              </a:pPr>
              <a:r>
                <a:rPr lang="en-GB" dirty="0" smtClean="0">
                  <a:solidFill>
                    <a:prstClr val="black"/>
                  </a:solidFill>
                  <a:latin typeface="Arial Unicode MS" pitchFamily="34" charset="-128"/>
                  <a:ea typeface="Arial Unicode MS" pitchFamily="34" charset="-128"/>
                  <a:cs typeface="Arial Unicode MS" pitchFamily="34" charset="-128"/>
                </a:rPr>
                <a:t>Will we need any support? </a:t>
              </a:r>
            </a:p>
            <a:p>
              <a:pPr marL="342900" indent="-342900">
                <a:defRPr/>
              </a:pPr>
              <a:r>
                <a:rPr lang="en-GB" dirty="0" smtClean="0">
                  <a:solidFill>
                    <a:prstClr val="black"/>
                  </a:solidFill>
                  <a:latin typeface="Arial Unicode MS" pitchFamily="34" charset="-128"/>
                  <a:ea typeface="Arial Unicode MS" pitchFamily="34" charset="-128"/>
                  <a:cs typeface="Arial Unicode MS" pitchFamily="34" charset="-128"/>
                </a:rPr>
                <a:t>What are the timescales for the TES process? </a:t>
              </a:r>
            </a:p>
          </p:txBody>
        </p:sp>
      </p:grpSp>
      <p:grpSp>
        <p:nvGrpSpPr>
          <p:cNvPr id="32" name="Group 31"/>
          <p:cNvGrpSpPr/>
          <p:nvPr/>
        </p:nvGrpSpPr>
        <p:grpSpPr>
          <a:xfrm>
            <a:off x="251520" y="1412776"/>
            <a:ext cx="3096344" cy="3600400"/>
            <a:chOff x="251520" y="1412776"/>
            <a:chExt cx="3096344" cy="3600400"/>
          </a:xfrm>
        </p:grpSpPr>
        <p:sp>
          <p:nvSpPr>
            <p:cNvPr id="5" name="Rounded Rectangle 4"/>
            <p:cNvSpPr/>
            <p:nvPr/>
          </p:nvSpPr>
          <p:spPr>
            <a:xfrm>
              <a:off x="251520" y="3068960"/>
              <a:ext cx="3096344" cy="1944216"/>
            </a:xfrm>
            <a:prstGeom prst="roundRect">
              <a:avLst/>
            </a:prstGeom>
            <a:solidFill>
              <a:schemeClr val="accent1">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r>
                <a:rPr lang="en-GB" sz="2400" b="1" kern="1200" dirty="0">
                  <a:solidFill>
                    <a:prstClr val="black"/>
                  </a:solidFill>
                  <a:latin typeface="Arial Rounded MT Bold" pitchFamily="34" charset="0"/>
                </a:rPr>
                <a:t>DO</a:t>
              </a:r>
            </a:p>
            <a:p>
              <a:pPr marL="342900" indent="-342900" algn="ctr" rtl="0">
                <a:defRPr/>
              </a:pPr>
              <a:r>
                <a:rPr lang="en-GB" b="1" kern="1200" dirty="0">
                  <a:solidFill>
                    <a:prstClr val="black"/>
                  </a:solidFill>
                  <a:latin typeface="Arial Unicode MS" pitchFamily="34" charset="-128"/>
                  <a:ea typeface="Arial Unicode MS" pitchFamily="34" charset="-128"/>
                  <a:cs typeface="Arial Unicode MS" pitchFamily="34" charset="-128"/>
                </a:rPr>
                <a:t>Implement</a:t>
              </a:r>
              <a:r>
                <a:rPr lang="en-GB" kern="1200" dirty="0">
                  <a:solidFill>
                    <a:prstClr val="black"/>
                  </a:solidFill>
                  <a:latin typeface="Arial Unicode MS" pitchFamily="34" charset="-128"/>
                  <a:ea typeface="Arial Unicode MS" pitchFamily="34" charset="-128"/>
                  <a:cs typeface="Arial Unicode MS" pitchFamily="34" charset="-128"/>
                </a:rPr>
                <a:t> </a:t>
              </a:r>
              <a:r>
                <a:rPr lang="en-GB" kern="1200" dirty="0" smtClean="0">
                  <a:solidFill>
                    <a:prstClr val="black"/>
                  </a:solidFill>
                  <a:latin typeface="Arial Unicode MS" pitchFamily="34" charset="-128"/>
                  <a:ea typeface="Arial Unicode MS" pitchFamily="34" charset="-128"/>
                  <a:cs typeface="Arial Unicode MS" pitchFamily="34" charset="-128"/>
                </a:rPr>
                <a:t> agreed </a:t>
              </a:r>
              <a:r>
                <a:rPr lang="en-GB" kern="1200" dirty="0">
                  <a:solidFill>
                    <a:prstClr val="black"/>
                  </a:solidFill>
                  <a:latin typeface="Arial Unicode MS" pitchFamily="34" charset="-128"/>
                  <a:ea typeface="Arial Unicode MS" pitchFamily="34" charset="-128"/>
                  <a:cs typeface="Arial Unicode MS" pitchFamily="34" charset="-128"/>
                </a:rPr>
                <a:t>plan</a:t>
              </a:r>
            </a:p>
          </p:txBody>
        </p:sp>
        <p:sp>
          <p:nvSpPr>
            <p:cNvPr id="23" name="Bent Arrow 22"/>
            <p:cNvSpPr/>
            <p:nvPr/>
          </p:nvSpPr>
          <p:spPr>
            <a:xfrm rot="16200000" flipH="1">
              <a:off x="431540" y="1736812"/>
              <a:ext cx="1440160" cy="792088"/>
            </a:xfrm>
            <a:prstGeom prst="bentArrow">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grpSp>
        <p:nvGrpSpPr>
          <p:cNvPr id="33" name="Group 32"/>
          <p:cNvGrpSpPr/>
          <p:nvPr/>
        </p:nvGrpSpPr>
        <p:grpSpPr>
          <a:xfrm>
            <a:off x="899592" y="5229200"/>
            <a:ext cx="5040560" cy="1440160"/>
            <a:chOff x="899592" y="5229200"/>
            <a:chExt cx="5040560" cy="1440160"/>
          </a:xfrm>
        </p:grpSpPr>
        <p:sp>
          <p:nvSpPr>
            <p:cNvPr id="7" name="Rounded Rectangle 6"/>
            <p:cNvSpPr/>
            <p:nvPr/>
          </p:nvSpPr>
          <p:spPr>
            <a:xfrm>
              <a:off x="2411760" y="5373216"/>
              <a:ext cx="3528392" cy="129614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spcBef>
                  <a:spcPts val="600"/>
                </a:spcBef>
                <a:defRPr/>
              </a:pPr>
              <a:endParaRPr lang="en-GB" sz="2400" b="1" kern="1200" dirty="0">
                <a:solidFill>
                  <a:prstClr val="black"/>
                </a:solidFill>
                <a:latin typeface="Calibri"/>
                <a:ea typeface="+mn-ea"/>
                <a:cs typeface="+mn-cs"/>
              </a:endParaRPr>
            </a:p>
            <a:p>
              <a:pPr algn="ctr" rtl="0">
                <a:spcBef>
                  <a:spcPts val="600"/>
                </a:spcBef>
                <a:defRPr/>
              </a:pPr>
              <a:r>
                <a:rPr lang="en-GB" sz="2400" b="1" kern="1200" dirty="0">
                  <a:solidFill>
                    <a:prstClr val="black"/>
                  </a:solidFill>
                  <a:latin typeface="Arial Rounded MT Bold" pitchFamily="34" charset="0"/>
                </a:rPr>
                <a:t>REFLECT</a:t>
              </a:r>
            </a:p>
            <a:p>
              <a:pPr algn="ctr" rtl="0">
                <a:defRPr/>
              </a:pPr>
              <a:r>
                <a:rPr lang="en-GB" sz="1400" b="1" kern="1200" dirty="0">
                  <a:solidFill>
                    <a:prstClr val="black"/>
                  </a:solidFill>
                  <a:latin typeface="Calibri"/>
                  <a:ea typeface="+mn-ea"/>
                  <a:cs typeface="+mn-cs"/>
                </a:rPr>
                <a:t> </a:t>
              </a:r>
              <a:r>
                <a:rPr lang="en-GB" b="1" kern="1200" dirty="0" smtClean="0">
                  <a:solidFill>
                    <a:prstClr val="black"/>
                  </a:solidFill>
                  <a:latin typeface="Arial Unicode MS" pitchFamily="34" charset="-128"/>
                  <a:ea typeface="Arial Unicode MS" pitchFamily="34" charset="-128"/>
                  <a:cs typeface="Arial Unicode MS" pitchFamily="34" charset="-128"/>
                </a:rPr>
                <a:t>Analyse: </a:t>
              </a:r>
              <a:r>
                <a:rPr lang="en-GB" kern="1200" dirty="0" smtClean="0">
                  <a:solidFill>
                    <a:prstClr val="black"/>
                  </a:solidFill>
                  <a:latin typeface="Arial Unicode MS" pitchFamily="34" charset="-128"/>
                  <a:ea typeface="Arial Unicode MS" pitchFamily="34" charset="-128"/>
                  <a:cs typeface="Arial Unicode MS" pitchFamily="34" charset="-128"/>
                </a:rPr>
                <a:t>outcomes achieved</a:t>
              </a:r>
              <a:r>
                <a:rPr lang="en-GB" kern="1200" dirty="0">
                  <a:solidFill>
                    <a:prstClr val="black"/>
                  </a:solidFill>
                  <a:latin typeface="Arial Unicode MS" pitchFamily="34" charset="-128"/>
                  <a:ea typeface="Arial Unicode MS" pitchFamily="34" charset="-128"/>
                  <a:cs typeface="Arial Unicode MS" pitchFamily="34" charset="-128"/>
                </a:rPr>
                <a:t>?</a:t>
              </a:r>
            </a:p>
            <a:p>
              <a:pPr algn="ctr" rtl="0">
                <a:defRPr/>
              </a:pPr>
              <a:r>
                <a:rPr lang="en-GB" kern="1200" dirty="0">
                  <a:solidFill>
                    <a:prstClr val="black"/>
                  </a:solidFill>
                  <a:latin typeface="Arial Unicode MS" pitchFamily="34" charset="-128"/>
                  <a:ea typeface="Arial Unicode MS" pitchFamily="34" charset="-128"/>
                  <a:cs typeface="Arial Unicode MS" pitchFamily="34" charset="-128"/>
                </a:rPr>
                <a:t> </a:t>
              </a:r>
            </a:p>
            <a:p>
              <a:pPr algn="ctr" rtl="0">
                <a:buFont typeface="Arial" pitchFamily="34" charset="0"/>
                <a:buChar char="•"/>
                <a:defRPr/>
              </a:pPr>
              <a:endParaRPr lang="en-GB" sz="1400" b="1" kern="1200" dirty="0">
                <a:solidFill>
                  <a:prstClr val="black"/>
                </a:solidFill>
                <a:latin typeface="Calibri"/>
                <a:ea typeface="+mn-ea"/>
                <a:cs typeface="+mn-cs"/>
              </a:endParaRPr>
            </a:p>
          </p:txBody>
        </p:sp>
        <p:sp>
          <p:nvSpPr>
            <p:cNvPr id="24" name="Bent Arrow 23"/>
            <p:cNvSpPr/>
            <p:nvPr/>
          </p:nvSpPr>
          <p:spPr>
            <a:xfrm rot="10800000" flipH="1">
              <a:off x="899592" y="5229200"/>
              <a:ext cx="1368152" cy="792088"/>
            </a:xfrm>
            <a:prstGeom prst="bentArrow">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grpSp>
        <p:nvGrpSpPr>
          <p:cNvPr id="34" name="Group 33"/>
          <p:cNvGrpSpPr/>
          <p:nvPr/>
        </p:nvGrpSpPr>
        <p:grpSpPr>
          <a:xfrm>
            <a:off x="3779912" y="2708920"/>
            <a:ext cx="4896544" cy="3456384"/>
            <a:chOff x="3779912" y="2708920"/>
            <a:chExt cx="4896544" cy="3456384"/>
          </a:xfrm>
        </p:grpSpPr>
        <p:grpSp>
          <p:nvGrpSpPr>
            <p:cNvPr id="22" name="Group 21"/>
            <p:cNvGrpSpPr/>
            <p:nvPr/>
          </p:nvGrpSpPr>
          <p:grpSpPr>
            <a:xfrm>
              <a:off x="3779912" y="2708920"/>
              <a:ext cx="4896544" cy="2520280"/>
              <a:chOff x="3779912" y="2708920"/>
              <a:chExt cx="4896544" cy="2520280"/>
            </a:xfrm>
          </p:grpSpPr>
          <p:sp>
            <p:nvSpPr>
              <p:cNvPr id="6" name="Rounded Rectangle 5"/>
              <p:cNvSpPr/>
              <p:nvPr/>
            </p:nvSpPr>
            <p:spPr>
              <a:xfrm>
                <a:off x="3779912" y="2708920"/>
                <a:ext cx="4896544" cy="252028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r>
                  <a:rPr lang="en-GB" sz="2400" b="1" kern="1200" dirty="0">
                    <a:solidFill>
                      <a:prstClr val="black"/>
                    </a:solidFill>
                    <a:latin typeface="Arial Rounded MT Bold" pitchFamily="34" charset="0"/>
                  </a:rPr>
                  <a:t>FUTURE ACTIONS</a:t>
                </a:r>
              </a:p>
              <a:p>
                <a:pPr rtl="0">
                  <a:defRPr/>
                </a:pPr>
                <a:r>
                  <a:rPr lang="en-GB" b="1" dirty="0" smtClean="0">
                    <a:solidFill>
                      <a:prstClr val="black"/>
                    </a:solidFill>
                    <a:latin typeface="Arial Unicode MS" pitchFamily="34" charset="-128"/>
                    <a:ea typeface="Arial Unicode MS" pitchFamily="34" charset="-128"/>
                    <a:cs typeface="Arial Unicode MS" pitchFamily="34" charset="-128"/>
                  </a:rPr>
                  <a:t>Success: </a:t>
                </a:r>
                <a:r>
                  <a:rPr lang="en-GB" kern="1200" dirty="0" smtClean="0">
                    <a:solidFill>
                      <a:prstClr val="black"/>
                    </a:solidFill>
                    <a:latin typeface="Arial Unicode MS" pitchFamily="34" charset="-128"/>
                    <a:ea typeface="Arial Unicode MS" pitchFamily="34" charset="-128"/>
                    <a:cs typeface="Arial Unicode MS" pitchFamily="34" charset="-128"/>
                  </a:rPr>
                  <a:t>Implement </a:t>
                </a:r>
                <a:r>
                  <a:rPr lang="en-GB" kern="1200" dirty="0">
                    <a:solidFill>
                      <a:prstClr val="black"/>
                    </a:solidFill>
                    <a:latin typeface="Arial Unicode MS" pitchFamily="34" charset="-128"/>
                    <a:ea typeface="Arial Unicode MS" pitchFamily="34" charset="-128"/>
                    <a:cs typeface="Arial Unicode MS" pitchFamily="34" charset="-128"/>
                  </a:rPr>
                  <a:t>and </a:t>
                </a:r>
                <a:r>
                  <a:rPr lang="en-GB" kern="1200" dirty="0" smtClean="0">
                    <a:solidFill>
                      <a:prstClr val="black"/>
                    </a:solidFill>
                    <a:latin typeface="Arial Unicode MS" pitchFamily="34" charset="-128"/>
                    <a:ea typeface="Arial Unicode MS" pitchFamily="34" charset="-128"/>
                    <a:cs typeface="Arial Unicode MS" pitchFamily="34" charset="-128"/>
                  </a:rPr>
                  <a:t>disseminate</a:t>
                </a:r>
                <a:endParaRPr lang="en-GB" kern="1200" dirty="0">
                  <a:solidFill>
                    <a:prstClr val="black"/>
                  </a:solidFill>
                  <a:latin typeface="Arial Unicode MS" pitchFamily="34" charset="-128"/>
                  <a:ea typeface="Arial Unicode MS" pitchFamily="34" charset="-128"/>
                  <a:cs typeface="Arial Unicode MS" pitchFamily="34" charset="-128"/>
                </a:endParaRPr>
              </a:p>
              <a:p>
                <a:pPr rtl="0">
                  <a:defRPr/>
                </a:pPr>
                <a:endParaRPr lang="en-GB" kern="1200" dirty="0">
                  <a:solidFill>
                    <a:prstClr val="black"/>
                  </a:solidFill>
                  <a:latin typeface="Arial Unicode MS" pitchFamily="34" charset="-128"/>
                  <a:ea typeface="Arial Unicode MS" pitchFamily="34" charset="-128"/>
                  <a:cs typeface="Arial Unicode MS" pitchFamily="34" charset="-128"/>
                </a:endParaRPr>
              </a:p>
              <a:p>
                <a:pPr rtl="0">
                  <a:defRPr/>
                </a:pPr>
                <a:r>
                  <a:rPr lang="en-GB" kern="1200" dirty="0">
                    <a:solidFill>
                      <a:prstClr val="black"/>
                    </a:solidFill>
                    <a:latin typeface="Arial Unicode MS" pitchFamily="34" charset="-128"/>
                    <a:ea typeface="Arial Unicode MS" pitchFamily="34" charset="-128"/>
                    <a:cs typeface="Arial Unicode MS" pitchFamily="34" charset="-128"/>
                  </a:rPr>
                  <a:t> </a:t>
                </a:r>
                <a:r>
                  <a:rPr lang="en-GB" b="1" kern="1200" dirty="0" smtClean="0">
                    <a:solidFill>
                      <a:prstClr val="black"/>
                    </a:solidFill>
                    <a:latin typeface="Arial Unicode MS" pitchFamily="34" charset="-128"/>
                    <a:ea typeface="Arial Unicode MS" pitchFamily="34" charset="-128"/>
                    <a:cs typeface="Arial Unicode MS" pitchFamily="34" charset="-128"/>
                  </a:rPr>
                  <a:t>Some benefits: </a:t>
                </a:r>
                <a:r>
                  <a:rPr lang="en-GB" kern="1200" dirty="0" smtClean="0">
                    <a:solidFill>
                      <a:prstClr val="black"/>
                    </a:solidFill>
                    <a:latin typeface="Arial Unicode MS" pitchFamily="34" charset="-128"/>
                    <a:ea typeface="Arial Unicode MS" pitchFamily="34" charset="-128"/>
                    <a:cs typeface="Arial Unicode MS" pitchFamily="34" charset="-128"/>
                  </a:rPr>
                  <a:t>continue another cycle?</a:t>
                </a:r>
                <a:endParaRPr lang="en-GB" kern="1200" dirty="0">
                  <a:solidFill>
                    <a:prstClr val="black"/>
                  </a:solidFill>
                  <a:latin typeface="Arial Unicode MS" pitchFamily="34" charset="-128"/>
                  <a:ea typeface="Arial Unicode MS" pitchFamily="34" charset="-128"/>
                  <a:cs typeface="Arial Unicode MS" pitchFamily="34" charset="-128"/>
                </a:endParaRPr>
              </a:p>
              <a:p>
                <a:pPr rtl="0">
                  <a:defRPr/>
                </a:pPr>
                <a:endParaRPr lang="en-GB" kern="1200" dirty="0">
                  <a:solidFill>
                    <a:prstClr val="black"/>
                  </a:solidFill>
                  <a:latin typeface="Arial Unicode MS" pitchFamily="34" charset="-128"/>
                  <a:ea typeface="Arial Unicode MS" pitchFamily="34" charset="-128"/>
                  <a:cs typeface="Arial Unicode MS" pitchFamily="34" charset="-128"/>
                </a:endParaRPr>
              </a:p>
              <a:p>
                <a:pPr rtl="0">
                  <a:defRPr/>
                </a:pPr>
                <a:r>
                  <a:rPr lang="en-GB" kern="1200" dirty="0">
                    <a:solidFill>
                      <a:prstClr val="black"/>
                    </a:solidFill>
                    <a:latin typeface="Arial Unicode MS" pitchFamily="34" charset="-128"/>
                    <a:ea typeface="Arial Unicode MS" pitchFamily="34" charset="-128"/>
                    <a:cs typeface="Arial Unicode MS" pitchFamily="34" charset="-128"/>
                  </a:rPr>
                  <a:t> </a:t>
                </a:r>
                <a:r>
                  <a:rPr lang="en-GB" b="1" kern="1200" dirty="0" smtClean="0">
                    <a:solidFill>
                      <a:prstClr val="black"/>
                    </a:solidFill>
                    <a:latin typeface="Arial Unicode MS" pitchFamily="34" charset="-128"/>
                    <a:ea typeface="Arial Unicode MS" pitchFamily="34" charset="-128"/>
                    <a:cs typeface="Arial Unicode MS" pitchFamily="34" charset="-128"/>
                  </a:rPr>
                  <a:t>No benefit: </a:t>
                </a:r>
                <a:r>
                  <a:rPr lang="en-GB" kern="1200" dirty="0" smtClean="0">
                    <a:solidFill>
                      <a:prstClr val="black"/>
                    </a:solidFill>
                    <a:latin typeface="Arial Unicode MS" pitchFamily="34" charset="-128"/>
                    <a:ea typeface="Arial Unicode MS" pitchFamily="34" charset="-128"/>
                    <a:cs typeface="Arial Unicode MS" pitchFamily="34" charset="-128"/>
                  </a:rPr>
                  <a:t>Re-focus </a:t>
                </a:r>
                <a:r>
                  <a:rPr lang="en-GB" kern="1200" dirty="0">
                    <a:solidFill>
                      <a:prstClr val="black"/>
                    </a:solidFill>
                    <a:latin typeface="Arial Unicode MS" pitchFamily="34" charset="-128"/>
                    <a:ea typeface="Arial Unicode MS" pitchFamily="34" charset="-128"/>
                    <a:cs typeface="Arial Unicode MS" pitchFamily="34" charset="-128"/>
                  </a:rPr>
                  <a:t>Plan stage </a:t>
                </a:r>
                <a:r>
                  <a:rPr lang="en-GB" b="1" kern="1200" dirty="0" smtClean="0">
                    <a:solidFill>
                      <a:prstClr val="black"/>
                    </a:solidFill>
                    <a:latin typeface="Arial Unicode MS" pitchFamily="34" charset="-128"/>
                    <a:ea typeface="Arial Unicode MS" pitchFamily="34" charset="-128"/>
                    <a:cs typeface="Arial Unicode MS" pitchFamily="34" charset="-128"/>
                  </a:rPr>
                  <a:t>or</a:t>
                </a:r>
                <a:r>
                  <a:rPr lang="en-GB" kern="1200" dirty="0" smtClean="0">
                    <a:solidFill>
                      <a:prstClr val="black"/>
                    </a:solidFill>
                    <a:latin typeface="Arial Unicode MS" pitchFamily="34" charset="-128"/>
                    <a:ea typeface="Arial Unicode MS" pitchFamily="34" charset="-128"/>
                    <a:cs typeface="Arial Unicode MS" pitchFamily="34" charset="-128"/>
                  </a:rPr>
                  <a:t> move </a:t>
                </a:r>
              </a:p>
              <a:p>
                <a:pPr rtl="0">
                  <a:defRPr/>
                </a:pPr>
                <a:r>
                  <a:rPr lang="en-GB" dirty="0" smtClean="0">
                    <a:solidFill>
                      <a:prstClr val="black"/>
                    </a:solidFill>
                    <a:latin typeface="Arial Unicode MS" pitchFamily="34" charset="-128"/>
                    <a:ea typeface="Arial Unicode MS" pitchFamily="34" charset="-128"/>
                    <a:cs typeface="Arial Unicode MS" pitchFamily="34" charset="-128"/>
                  </a:rPr>
                  <a:t>                    </a:t>
                </a:r>
                <a:r>
                  <a:rPr lang="en-GB" kern="1200" dirty="0" smtClean="0">
                    <a:solidFill>
                      <a:prstClr val="black"/>
                    </a:solidFill>
                    <a:latin typeface="Arial Unicode MS" pitchFamily="34" charset="-128"/>
                    <a:ea typeface="Arial Unicode MS" pitchFamily="34" charset="-128"/>
                    <a:cs typeface="Arial Unicode MS" pitchFamily="34" charset="-128"/>
                  </a:rPr>
                  <a:t>on and disseminate </a:t>
                </a:r>
                <a:endParaRPr lang="en-GB" kern="1200" dirty="0">
                  <a:solidFill>
                    <a:prstClr val="black"/>
                  </a:solidFill>
                  <a:latin typeface="Arial Unicode MS" pitchFamily="34" charset="-128"/>
                  <a:ea typeface="Arial Unicode MS" pitchFamily="34" charset="-128"/>
                  <a:cs typeface="Arial Unicode MS" pitchFamily="34" charset="-128"/>
                </a:endParaRPr>
              </a:p>
            </p:txBody>
          </p:sp>
          <p:sp>
            <p:nvSpPr>
              <p:cNvPr id="19" name="Oval 18"/>
              <p:cNvSpPr/>
              <p:nvPr/>
            </p:nvSpPr>
            <p:spPr>
              <a:xfrm>
                <a:off x="8316416" y="3356992"/>
                <a:ext cx="216024" cy="216024"/>
              </a:xfrm>
              <a:prstGeom prst="ellipse">
                <a:avLst/>
              </a:prstGeom>
              <a:solidFill>
                <a:srgbClr val="00B05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Oval 19"/>
              <p:cNvSpPr/>
              <p:nvPr/>
            </p:nvSpPr>
            <p:spPr>
              <a:xfrm>
                <a:off x="8316416" y="3933056"/>
                <a:ext cx="216024" cy="216024"/>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Oval 20"/>
              <p:cNvSpPr/>
              <p:nvPr/>
            </p:nvSpPr>
            <p:spPr>
              <a:xfrm>
                <a:off x="8316416" y="4509120"/>
                <a:ext cx="216024" cy="216024"/>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5" name="Bent Arrow 24"/>
            <p:cNvSpPr/>
            <p:nvPr/>
          </p:nvSpPr>
          <p:spPr>
            <a:xfrm rot="5400000" flipH="1">
              <a:off x="6768244" y="4761148"/>
              <a:ext cx="792088" cy="2016224"/>
            </a:xfrm>
            <a:prstGeom prst="bentArrow">
              <a:avLst>
                <a:gd name="adj1" fmla="val 25000"/>
                <a:gd name="adj2" fmla="val 25000"/>
                <a:gd name="adj3" fmla="val 25000"/>
                <a:gd name="adj4" fmla="val 43750"/>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grpSp>
      <p:grpSp>
        <p:nvGrpSpPr>
          <p:cNvPr id="36" name="Group 35"/>
          <p:cNvGrpSpPr/>
          <p:nvPr/>
        </p:nvGrpSpPr>
        <p:grpSpPr>
          <a:xfrm>
            <a:off x="7236296" y="1340768"/>
            <a:ext cx="864096" cy="1152128"/>
            <a:chOff x="7236296" y="1340768"/>
            <a:chExt cx="864096" cy="1152128"/>
          </a:xfrm>
        </p:grpSpPr>
        <p:sp>
          <p:nvSpPr>
            <p:cNvPr id="26" name="Bent Arrow 25"/>
            <p:cNvSpPr/>
            <p:nvPr/>
          </p:nvSpPr>
          <p:spPr>
            <a:xfrm flipH="1">
              <a:off x="7236296" y="1340768"/>
              <a:ext cx="864096" cy="1152128"/>
            </a:xfrm>
            <a:prstGeom prst="bentArrow">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0" name="Oval 29"/>
            <p:cNvSpPr/>
            <p:nvPr/>
          </p:nvSpPr>
          <p:spPr>
            <a:xfrm>
              <a:off x="7524328" y="2060848"/>
              <a:ext cx="216024" cy="216024"/>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Oval 30"/>
            <p:cNvSpPr/>
            <p:nvPr/>
          </p:nvSpPr>
          <p:spPr>
            <a:xfrm>
              <a:off x="7524328" y="1772816"/>
              <a:ext cx="216024" cy="216024"/>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39" name="Group 38"/>
          <p:cNvGrpSpPr/>
          <p:nvPr/>
        </p:nvGrpSpPr>
        <p:grpSpPr>
          <a:xfrm>
            <a:off x="8100392" y="1340768"/>
            <a:ext cx="864096" cy="1224136"/>
            <a:chOff x="8100392" y="1340768"/>
            <a:chExt cx="864096" cy="1224136"/>
          </a:xfrm>
        </p:grpSpPr>
        <p:sp>
          <p:nvSpPr>
            <p:cNvPr id="27" name="Bent Arrow 26"/>
            <p:cNvSpPr/>
            <p:nvPr/>
          </p:nvSpPr>
          <p:spPr>
            <a:xfrm>
              <a:off x="8100392" y="1340768"/>
              <a:ext cx="864096" cy="1152128"/>
            </a:xfrm>
            <a:prstGeom prst="bentArrow">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8" name="Oval 27"/>
            <p:cNvSpPr/>
            <p:nvPr/>
          </p:nvSpPr>
          <p:spPr>
            <a:xfrm>
              <a:off x="8460432" y="1772816"/>
              <a:ext cx="216024" cy="216024"/>
            </a:xfrm>
            <a:prstGeom prst="ellipse">
              <a:avLst/>
            </a:prstGeom>
            <a:solidFill>
              <a:srgbClr val="00B05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Oval 28"/>
            <p:cNvSpPr/>
            <p:nvPr/>
          </p:nvSpPr>
          <p:spPr>
            <a:xfrm>
              <a:off x="8460432" y="2052464"/>
              <a:ext cx="216024" cy="216024"/>
            </a:xfrm>
            <a:prstGeom prst="ellipse">
              <a:avLst/>
            </a:prstGeom>
            <a:solidFill>
              <a:srgbClr val="FFC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Oval 36"/>
            <p:cNvSpPr/>
            <p:nvPr/>
          </p:nvSpPr>
          <p:spPr>
            <a:xfrm>
              <a:off x="8460432" y="2348880"/>
              <a:ext cx="216024" cy="216024"/>
            </a:xfrm>
            <a:prstGeom prst="ellipse">
              <a:avLst/>
            </a:prstGeom>
            <a:solidFill>
              <a:srgbClr val="FF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35" name="TextBox 34"/>
          <p:cNvSpPr txBox="1"/>
          <p:nvPr/>
        </p:nvSpPr>
        <p:spPr>
          <a:xfrm>
            <a:off x="-33857" y="333251"/>
            <a:ext cx="1725537" cy="923330"/>
          </a:xfrm>
          <a:prstGeom prst="rect">
            <a:avLst/>
          </a:prstGeom>
          <a:noFill/>
        </p:spPr>
        <p:txBody>
          <a:bodyPr wrap="square" rtlCol="0">
            <a:spAutoFit/>
          </a:bodyPr>
          <a:lstStyle/>
          <a:p>
            <a:pPr algn="ctr"/>
            <a:r>
              <a:rPr lang="en-GB" b="1" dirty="0" smtClean="0"/>
              <a:t>Light touch co-ordination and reporting</a:t>
            </a:r>
            <a:endParaRPr lang="en-GB" b="1" dirty="0"/>
          </a:p>
        </p:txBody>
      </p:sp>
      <p:sp>
        <p:nvSpPr>
          <p:cNvPr id="38" name="TextBox 37"/>
          <p:cNvSpPr txBox="1"/>
          <p:nvPr/>
        </p:nvSpPr>
        <p:spPr>
          <a:xfrm>
            <a:off x="7492280" y="548680"/>
            <a:ext cx="1440160" cy="646331"/>
          </a:xfrm>
          <a:prstGeom prst="rect">
            <a:avLst/>
          </a:prstGeom>
          <a:noFill/>
        </p:spPr>
        <p:txBody>
          <a:bodyPr wrap="square" rtlCol="0">
            <a:spAutoFit/>
          </a:bodyPr>
          <a:lstStyle/>
          <a:p>
            <a:pPr algn="ctr"/>
            <a:r>
              <a:rPr lang="en-GB" b="1" dirty="0" smtClean="0"/>
              <a:t>Normally 1-2 year cycle</a:t>
            </a:r>
            <a:endParaRPr lang="en-GB" b="1"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dissolv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dissolve">
                                      <p:cBhvr>
                                        <p:cTn id="17" dur="500"/>
                                        <p:tgtEl>
                                          <p:spTgt spid="3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dissolve">
                                      <p:cBhvr>
                                        <p:cTn id="22" dur="500"/>
                                        <p:tgtEl>
                                          <p:spTgt spid="3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dissolve">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&amp; Organising TES</a:t>
            </a:r>
            <a:endParaRPr lang="en-GB" dirty="0"/>
          </a:p>
        </p:txBody>
      </p:sp>
      <p:sp>
        <p:nvSpPr>
          <p:cNvPr id="3" name="Content Placeholder 2"/>
          <p:cNvSpPr>
            <a:spLocks noGrp="1"/>
          </p:cNvSpPr>
          <p:nvPr>
            <p:ph idx="1"/>
          </p:nvPr>
        </p:nvSpPr>
        <p:spPr>
          <a:xfrm>
            <a:off x="355600" y="1412776"/>
            <a:ext cx="8429625" cy="4349750"/>
          </a:xfrm>
        </p:spPr>
        <p:txBody>
          <a:bodyPr>
            <a:noAutofit/>
          </a:bodyPr>
          <a:lstStyle/>
          <a:p>
            <a:pPr marL="354013" indent="-354013"/>
            <a:r>
              <a:rPr lang="en-GB" b="1" dirty="0" smtClean="0"/>
              <a:t>TES projects / activities:</a:t>
            </a:r>
          </a:p>
          <a:p>
            <a:pPr marL="892175" lvl="1" indent="-538163">
              <a:buFont typeface="Arial" pitchFamily="34" charset="0"/>
              <a:buChar char="•"/>
            </a:pPr>
            <a:r>
              <a:rPr lang="en-GB" dirty="0" smtClean="0"/>
              <a:t>Can be identified by individuals, pairs, cross-school groupings, programme teams …</a:t>
            </a:r>
          </a:p>
          <a:p>
            <a:pPr marL="892175" lvl="1" indent="-538163">
              <a:buFont typeface="Arial" pitchFamily="34" charset="0"/>
              <a:buChar char="•"/>
            </a:pPr>
            <a:r>
              <a:rPr lang="en-GB" dirty="0" smtClean="0"/>
              <a:t>Provide an opportunity for junior colleagues to lead on local developments e.g. as part of ULTRA</a:t>
            </a:r>
          </a:p>
          <a:p>
            <a:pPr marL="354013" indent="-354013"/>
            <a:r>
              <a:rPr lang="en-GB" b="1" dirty="0" smtClean="0"/>
              <a:t>In response to:</a:t>
            </a:r>
          </a:p>
          <a:p>
            <a:pPr marL="892175" lvl="1" indent="-538163">
              <a:buFont typeface="Arial" pitchFamily="34" charset="0"/>
              <a:buChar char="•"/>
            </a:pPr>
            <a:r>
              <a:rPr lang="en-GB" dirty="0" smtClean="0"/>
              <a:t>individual interests e.g. use of social media in teaching</a:t>
            </a:r>
          </a:p>
          <a:p>
            <a:pPr marL="892175" lvl="1" indent="-538163">
              <a:buFont typeface="Arial" pitchFamily="34" charset="0"/>
              <a:buChar char="•"/>
            </a:pPr>
            <a:r>
              <a:rPr lang="en-GB" dirty="0" smtClean="0"/>
              <a:t>individual's </a:t>
            </a:r>
            <a:r>
              <a:rPr lang="en-GB" b="1" dirty="0" smtClean="0"/>
              <a:t>own</a:t>
            </a:r>
            <a:r>
              <a:rPr lang="en-GB" dirty="0" smtClean="0"/>
              <a:t> perceived development needs e.g. via SRDS</a:t>
            </a:r>
          </a:p>
          <a:p>
            <a:pPr marL="892175" lvl="1" indent="-538163">
              <a:buFont typeface="Arial" pitchFamily="34" charset="0"/>
              <a:buChar char="•"/>
            </a:pPr>
            <a:r>
              <a:rPr lang="en-GB" dirty="0" smtClean="0"/>
              <a:t>module/programme team initiatives </a:t>
            </a:r>
          </a:p>
          <a:p>
            <a:pPr marL="892175" lvl="1" indent="-538163">
              <a:buFont typeface="Arial" pitchFamily="34" charset="0"/>
              <a:buChar char="•"/>
            </a:pPr>
            <a:r>
              <a:rPr lang="en-GB" dirty="0" smtClean="0"/>
              <a:t>action plans and priorities e.g. to respond to NSS</a:t>
            </a:r>
          </a:p>
          <a:p>
            <a:pPr marL="892175" lvl="1" indent="-538163">
              <a:buFont typeface="Arial" pitchFamily="34" charset="0"/>
              <a:buChar char="•"/>
            </a:pPr>
            <a:r>
              <a:rPr lang="en-GB" dirty="0" smtClean="0"/>
              <a:t>School strategies e.g. curriculum review, blended learning  </a:t>
            </a:r>
          </a:p>
          <a:p>
            <a:pPr marL="354013" indent="-354013">
              <a:tabLst>
                <a:tab pos="354013" algn="l"/>
              </a:tabLst>
            </a:pPr>
            <a:r>
              <a:rPr lang="en-GB" dirty="0" smtClean="0"/>
              <a:t>TES can </a:t>
            </a:r>
            <a:r>
              <a:rPr lang="en-GB" b="1" dirty="0" smtClean="0"/>
              <a:t>reflect and develop </a:t>
            </a:r>
            <a:r>
              <a:rPr lang="en-GB" dirty="0" smtClean="0"/>
              <a:t>the enhancement activities that should already be taking place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 &amp; Organising TES</a:t>
            </a:r>
            <a:endParaRPr lang="en-GB" dirty="0"/>
          </a:p>
        </p:txBody>
      </p:sp>
      <p:sp>
        <p:nvSpPr>
          <p:cNvPr id="3" name="Content Placeholder 2"/>
          <p:cNvSpPr>
            <a:spLocks noGrp="1"/>
          </p:cNvSpPr>
          <p:nvPr>
            <p:ph idx="1"/>
          </p:nvPr>
        </p:nvSpPr>
        <p:spPr/>
        <p:txBody>
          <a:bodyPr>
            <a:noAutofit/>
          </a:bodyPr>
          <a:lstStyle/>
          <a:p>
            <a:pPr marL="354013" indent="-354013">
              <a:tabLst>
                <a:tab pos="354013" algn="l"/>
              </a:tabLst>
            </a:pPr>
            <a:r>
              <a:rPr lang="en-GB" b="1" dirty="0" smtClean="0"/>
              <a:t>TES activities do need to be co-ordinated and agreed</a:t>
            </a:r>
          </a:p>
          <a:p>
            <a:pPr marL="720725" lvl="1" indent="-366713">
              <a:buFont typeface="Arial" pitchFamily="34" charset="0"/>
              <a:buChar char="•"/>
              <a:tabLst>
                <a:tab pos="354013" algn="l"/>
                <a:tab pos="892175" algn="l"/>
              </a:tabLst>
            </a:pPr>
            <a:r>
              <a:rPr lang="en-GB" dirty="0" smtClean="0"/>
              <a:t>ultimate responsibility for the quality of learning and teaching lies with the Head of School (HoS)</a:t>
            </a:r>
          </a:p>
          <a:p>
            <a:pPr marL="720725" lvl="1" indent="-366713">
              <a:buFont typeface="Arial" pitchFamily="34" charset="0"/>
              <a:buChar char="•"/>
              <a:tabLst>
                <a:tab pos="354013" algn="l"/>
                <a:tab pos="985838" algn="l"/>
              </a:tabLst>
            </a:pPr>
            <a:r>
              <a:rPr lang="en-GB" dirty="0" smtClean="0"/>
              <a:t>HoS normally delegates co-ordination of TES to a nominated individual</a:t>
            </a:r>
          </a:p>
          <a:p>
            <a:pPr marL="720725" lvl="1" indent="-366713">
              <a:buFont typeface="Arial" pitchFamily="34" charset="0"/>
              <a:buChar char="•"/>
              <a:tabLst>
                <a:tab pos="354013" algn="l"/>
                <a:tab pos="892175" algn="l"/>
              </a:tabLst>
            </a:pPr>
            <a:r>
              <a:rPr lang="en-GB" dirty="0" smtClean="0"/>
              <a:t>Light touch process of recording involvement for </a:t>
            </a:r>
            <a:r>
              <a:rPr lang="en-GB" b="1" dirty="0" smtClean="0"/>
              <a:t>monitoring</a:t>
            </a:r>
            <a:r>
              <a:rPr lang="en-GB" dirty="0" smtClean="0"/>
              <a:t> purposes</a:t>
            </a:r>
          </a:p>
          <a:p>
            <a:pPr marL="720725" lvl="1" indent="-366713">
              <a:buFont typeface="Arial" pitchFamily="34" charset="0"/>
              <a:buChar char="•"/>
              <a:tabLst>
                <a:tab pos="354013" algn="l"/>
                <a:tab pos="892175" algn="l"/>
              </a:tabLst>
            </a:pPr>
            <a:r>
              <a:rPr lang="en-GB" dirty="0" smtClean="0"/>
              <a:t>Separate from management and performance processes</a:t>
            </a:r>
          </a:p>
          <a:p>
            <a:pPr marL="720725" lvl="1" indent="-366713">
              <a:buFont typeface="Arial" pitchFamily="34" charset="0"/>
              <a:buChar char="•"/>
              <a:tabLst>
                <a:tab pos="354013" algn="l"/>
                <a:tab pos="892175" algn="l"/>
              </a:tabLst>
            </a:pPr>
            <a:r>
              <a:rPr lang="en-GB" dirty="0" smtClean="0"/>
              <a:t>Staff keep their discussions confidential</a:t>
            </a:r>
          </a:p>
          <a:p>
            <a:pPr marL="720725" lvl="1" indent="-366713">
              <a:buFont typeface="Arial" pitchFamily="34" charset="0"/>
              <a:buChar char="•"/>
              <a:tabLst>
                <a:tab pos="354013" algn="l"/>
                <a:tab pos="892175" algn="l"/>
              </a:tabLst>
            </a:pPr>
            <a:r>
              <a:rPr lang="en-GB" dirty="0" smtClean="0"/>
              <a:t>Staff are encouraged to share and disseminate positive (and negative) ideas, outcomes and recommendations through a report</a:t>
            </a:r>
          </a:p>
          <a:p>
            <a:pPr marL="720725" lvl="1" indent="-366713">
              <a:buFont typeface="Arial" pitchFamily="34" charset="0"/>
              <a:buChar char="•"/>
              <a:tabLst>
                <a:tab pos="354013" algn="l"/>
                <a:tab pos="892175" algn="l"/>
              </a:tabLst>
            </a:pPr>
            <a:endParaRPr lang="en-GB" dirty="0" smtClean="0"/>
          </a:p>
          <a:p>
            <a:pPr marL="355600" indent="-355600">
              <a:tabLst>
                <a:tab pos="354013" algn="l"/>
                <a:tab pos="892175" algn="l"/>
              </a:tabLst>
            </a:pPr>
            <a:r>
              <a:rPr lang="en-GB" dirty="0" smtClean="0"/>
              <a:t>TES cycle may normally last one or two years </a:t>
            </a: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Staff information and forms</a:t>
            </a:r>
            <a:endParaRPr lang="en-GB" dirty="0"/>
          </a:p>
        </p:txBody>
      </p:sp>
      <p:sp>
        <p:nvSpPr>
          <p:cNvPr id="3" name="Content Placeholder 2"/>
          <p:cNvSpPr>
            <a:spLocks noGrp="1"/>
          </p:cNvSpPr>
          <p:nvPr>
            <p:ph idx="1"/>
          </p:nvPr>
        </p:nvSpPr>
        <p:spPr>
          <a:xfrm>
            <a:off x="323528" y="1484784"/>
            <a:ext cx="8429625" cy="4349750"/>
          </a:xfrm>
        </p:spPr>
        <p:txBody>
          <a:bodyPr>
            <a:noAutofit/>
          </a:bodyPr>
          <a:lstStyle/>
          <a:p>
            <a:r>
              <a:rPr lang="en-GB" dirty="0"/>
              <a:t>W</a:t>
            </a:r>
            <a:r>
              <a:rPr lang="en-GB" dirty="0" smtClean="0"/>
              <a:t>ebsite with links to the TES documentation:</a:t>
            </a:r>
          </a:p>
          <a:p>
            <a:r>
              <a:rPr lang="en-GB" u="sng" dirty="0" smtClean="0">
                <a:hlinkClick r:id="rId3"/>
              </a:rPr>
              <a:t>http://</a:t>
            </a:r>
            <a:r>
              <a:rPr lang="en-GB" u="sng" dirty="0" smtClean="0">
                <a:hlinkClick r:id="rId3"/>
              </a:rPr>
              <a:t>www.leeds.ac.uk/qat/tes</a:t>
            </a:r>
            <a:r>
              <a:rPr lang="en-GB" u="sng" dirty="0" smtClean="0">
                <a:hlinkClick r:id="rId3"/>
              </a:rPr>
              <a:t>/</a:t>
            </a:r>
            <a:endParaRPr lang="en-GB" u="sng" dirty="0" smtClean="0"/>
          </a:p>
          <a:p>
            <a:endParaRPr lang="en-GB" dirty="0" smtClean="0"/>
          </a:p>
          <a:p>
            <a:pPr marL="354013" indent="-354013">
              <a:tabLst>
                <a:tab pos="354013" algn="l"/>
              </a:tabLst>
            </a:pPr>
            <a:endParaRPr lang="en-GB" dirty="0" smtClean="0"/>
          </a:p>
        </p:txBody>
      </p:sp>
      <p:pic>
        <p:nvPicPr>
          <p:cNvPr id="1027" name="Picture 3"/>
          <p:cNvPicPr>
            <a:picLocks noChangeAspect="1" noChangeArrowheads="1"/>
          </p:cNvPicPr>
          <p:nvPr/>
        </p:nvPicPr>
        <p:blipFill>
          <a:blip r:embed="rId4" cstate="print"/>
          <a:srcRect r="5704" b="4763"/>
          <a:stretch>
            <a:fillRect/>
          </a:stretch>
        </p:blipFill>
        <p:spPr bwMode="auto">
          <a:xfrm>
            <a:off x="371796" y="2888940"/>
            <a:ext cx="2762748" cy="2232248"/>
          </a:xfrm>
          <a:prstGeom prst="rect">
            <a:avLst/>
          </a:prstGeom>
          <a:noFill/>
          <a:ln w="9525">
            <a:noFill/>
            <a:miter lim="800000"/>
            <a:headEnd/>
            <a:tailEnd/>
          </a:ln>
        </p:spPr>
      </p:pic>
      <p:sp>
        <p:nvSpPr>
          <p:cNvPr id="8" name="TextBox 7"/>
          <p:cNvSpPr txBox="1"/>
          <p:nvPr/>
        </p:nvSpPr>
        <p:spPr>
          <a:xfrm>
            <a:off x="3707904" y="3068960"/>
            <a:ext cx="1980029" cy="369332"/>
          </a:xfrm>
          <a:prstGeom prst="rect">
            <a:avLst/>
          </a:prstGeom>
          <a:noFill/>
        </p:spPr>
        <p:txBody>
          <a:bodyPr wrap="none" rtlCol="0">
            <a:spAutoFit/>
          </a:bodyPr>
          <a:lstStyle/>
          <a:p>
            <a:r>
              <a:rPr lang="en-GB" b="1" dirty="0" smtClean="0"/>
              <a:t>TES Draft Policy</a:t>
            </a:r>
            <a:endParaRPr lang="en-GB" b="1" dirty="0"/>
          </a:p>
        </p:txBody>
      </p:sp>
      <p:sp>
        <p:nvSpPr>
          <p:cNvPr id="9" name="TextBox 8"/>
          <p:cNvSpPr txBox="1"/>
          <p:nvPr/>
        </p:nvSpPr>
        <p:spPr>
          <a:xfrm>
            <a:off x="6948264" y="3452381"/>
            <a:ext cx="842988" cy="369332"/>
          </a:xfrm>
          <a:prstGeom prst="rect">
            <a:avLst/>
          </a:prstGeom>
          <a:noFill/>
        </p:spPr>
        <p:txBody>
          <a:bodyPr wrap="none" rtlCol="0">
            <a:spAutoFit/>
          </a:bodyPr>
          <a:lstStyle/>
          <a:p>
            <a:r>
              <a:rPr lang="en-GB" b="1" dirty="0" smtClean="0"/>
              <a:t>FAQ’s</a:t>
            </a:r>
            <a:endParaRPr lang="en-GB" b="1" dirty="0"/>
          </a:p>
        </p:txBody>
      </p:sp>
      <p:sp>
        <p:nvSpPr>
          <p:cNvPr id="10" name="TextBox 9"/>
          <p:cNvSpPr txBox="1"/>
          <p:nvPr/>
        </p:nvSpPr>
        <p:spPr>
          <a:xfrm>
            <a:off x="4838982" y="3933056"/>
            <a:ext cx="1697901" cy="369332"/>
          </a:xfrm>
          <a:prstGeom prst="rect">
            <a:avLst/>
          </a:prstGeom>
          <a:noFill/>
        </p:spPr>
        <p:txBody>
          <a:bodyPr wrap="none" rtlCol="0">
            <a:spAutoFit/>
          </a:bodyPr>
          <a:lstStyle/>
          <a:p>
            <a:r>
              <a:rPr lang="en-GB" b="1" dirty="0" smtClean="0"/>
              <a:t>CASE studies</a:t>
            </a:r>
            <a:endParaRPr lang="en-GB" b="1" dirty="0"/>
          </a:p>
        </p:txBody>
      </p:sp>
      <p:sp>
        <p:nvSpPr>
          <p:cNvPr id="11" name="TextBox 10"/>
          <p:cNvSpPr txBox="1"/>
          <p:nvPr/>
        </p:nvSpPr>
        <p:spPr>
          <a:xfrm>
            <a:off x="2987824" y="5301208"/>
            <a:ext cx="6250429" cy="1200329"/>
          </a:xfrm>
          <a:prstGeom prst="rect">
            <a:avLst/>
          </a:prstGeom>
          <a:noFill/>
        </p:spPr>
        <p:txBody>
          <a:bodyPr wrap="none" rtlCol="0">
            <a:spAutoFit/>
          </a:bodyPr>
          <a:lstStyle/>
          <a:p>
            <a:r>
              <a:rPr lang="en-GB" b="1" dirty="0" smtClean="0"/>
              <a:t>TES forms: (1) Record of Starting a TES cycle</a:t>
            </a:r>
          </a:p>
          <a:p>
            <a:r>
              <a:rPr lang="en-GB" b="1" dirty="0" smtClean="0"/>
              <a:t>                    (2) For Participants to record their activities</a:t>
            </a:r>
          </a:p>
          <a:p>
            <a:r>
              <a:rPr lang="en-GB" b="1" smtClean="0"/>
              <a:t>                    (</a:t>
            </a:r>
            <a:r>
              <a:rPr lang="en-GB" b="1" dirty="0"/>
              <a:t>3) Non-confidential Report form</a:t>
            </a:r>
          </a:p>
          <a:p>
            <a:endParaRPr lang="en-GB" b="1"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5512544" cy="738188"/>
          </a:xfrm>
        </p:spPr>
        <p:txBody>
          <a:bodyPr/>
          <a:lstStyle/>
          <a:p>
            <a:r>
              <a:rPr lang="en-GB" dirty="0" smtClean="0"/>
              <a:t>TES Pilot Studies</a:t>
            </a:r>
            <a:endParaRPr lang="en-GB" dirty="0"/>
          </a:p>
        </p:txBody>
      </p:sp>
      <p:sp>
        <p:nvSpPr>
          <p:cNvPr id="3" name="Content Placeholder 2"/>
          <p:cNvSpPr>
            <a:spLocks noGrp="1"/>
          </p:cNvSpPr>
          <p:nvPr>
            <p:ph idx="1"/>
          </p:nvPr>
        </p:nvSpPr>
        <p:spPr/>
        <p:txBody>
          <a:bodyPr/>
          <a:lstStyle/>
          <a:p>
            <a:pPr marL="0" indent="0"/>
            <a:r>
              <a:rPr lang="en-GB" b="1" dirty="0" smtClean="0"/>
              <a:t>Pilot studies were undertaken during 2012-13 and used distinct approaches;</a:t>
            </a:r>
          </a:p>
          <a:p>
            <a:pPr marL="354013" indent="-354013"/>
            <a:endParaRPr lang="en-GB" dirty="0" smtClean="0"/>
          </a:p>
          <a:p>
            <a:pPr marL="1076325" indent="-538163"/>
            <a:r>
              <a:rPr lang="en-GB" dirty="0" smtClean="0"/>
              <a:t>School of Mathematics</a:t>
            </a:r>
          </a:p>
          <a:p>
            <a:pPr marL="1076325" indent="-538163">
              <a:buFont typeface="Arial" pitchFamily="34" charset="0"/>
              <a:buChar char="•"/>
            </a:pPr>
            <a:r>
              <a:rPr lang="en-GB" dirty="0" smtClean="0">
                <a:solidFill>
                  <a:schemeClr val="tx1">
                    <a:lumMod val="50000"/>
                    <a:lumOff val="50000"/>
                  </a:schemeClr>
                </a:solidFill>
              </a:rPr>
              <a:t>Defined topics and some direction</a:t>
            </a:r>
          </a:p>
          <a:p>
            <a:pPr marL="1076325" lvl="1" indent="-538163"/>
            <a:r>
              <a:rPr lang="en-GB" dirty="0" smtClean="0"/>
              <a:t>Prof John Wood</a:t>
            </a:r>
          </a:p>
          <a:p>
            <a:pPr marL="1076325" indent="-538163"/>
            <a:endParaRPr lang="en-GB" dirty="0" smtClean="0"/>
          </a:p>
          <a:p>
            <a:pPr marL="1076325" indent="-538163"/>
            <a:r>
              <a:rPr lang="en-GB" dirty="0" smtClean="0"/>
              <a:t>School of Healthcare </a:t>
            </a:r>
          </a:p>
          <a:p>
            <a:pPr marL="1076325" indent="-538163">
              <a:buFont typeface="Arial" pitchFamily="34" charset="0"/>
              <a:buChar char="•"/>
            </a:pPr>
            <a:r>
              <a:rPr lang="en-GB" dirty="0" smtClean="0">
                <a:solidFill>
                  <a:schemeClr val="tx1">
                    <a:lumMod val="50000"/>
                    <a:lumOff val="50000"/>
                  </a:schemeClr>
                </a:solidFill>
              </a:rPr>
              <a:t>Free staff choice </a:t>
            </a:r>
          </a:p>
          <a:p>
            <a:pPr marL="1076325" lvl="1" indent="-538163"/>
            <a:r>
              <a:rPr lang="en-GB" dirty="0" smtClean="0"/>
              <a:t>Dr Janet Holt</a:t>
            </a:r>
          </a:p>
          <a:p>
            <a:pPr marL="354013" indent="-354013">
              <a:buFont typeface="Wingdings" pitchFamily="2" charset="2"/>
              <a:buChar char="§"/>
            </a:pPr>
            <a:endParaRPr lang="en-GB" dirty="0" smtClean="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700808"/>
            <a:ext cx="8429625" cy="4349750"/>
          </a:xfrm>
        </p:spPr>
        <p:txBody>
          <a:bodyPr/>
          <a:lstStyle/>
          <a:p>
            <a:pPr marL="457200" indent="-457200">
              <a:buFont typeface="+mj-lt"/>
              <a:buAutoNum type="arabicPeriod"/>
            </a:pPr>
            <a:r>
              <a:rPr lang="en-GB" sz="2000" dirty="0" smtClean="0"/>
              <a:t> School TSEC agreed on a list of TES themes.</a:t>
            </a:r>
          </a:p>
          <a:p>
            <a:pPr marL="457200" indent="-457200">
              <a:buFont typeface="+mj-lt"/>
              <a:buAutoNum type="arabicPeriod"/>
            </a:pPr>
            <a:r>
              <a:rPr lang="en-GB" sz="2000" dirty="0" smtClean="0"/>
              <a:t> Teaching staff asked to identify their top three choices.</a:t>
            </a:r>
          </a:p>
          <a:p>
            <a:pPr marL="457200" indent="-457200">
              <a:buFont typeface="+mj-lt"/>
              <a:buAutoNum type="arabicPeriod"/>
            </a:pPr>
            <a:r>
              <a:rPr lang="en-GB" sz="2000" dirty="0" smtClean="0"/>
              <a:t> Participants organised into groups, some members of staff directed to a particular group based on need or expertise. One member of each group named as (initial) convener.</a:t>
            </a:r>
          </a:p>
          <a:p>
            <a:pPr marL="457200" indent="-457200">
              <a:buFont typeface="+mj-lt"/>
              <a:buAutoNum type="arabicPeriod"/>
            </a:pPr>
            <a:r>
              <a:rPr lang="en-GB" sz="2000" dirty="0" smtClean="0"/>
              <a:t> Lecturers receiving poor feedback were directed into the Teaching Observation Group; other lecturers encouraged to join this group.</a:t>
            </a:r>
          </a:p>
          <a:p>
            <a:pPr marL="457200" indent="-457200">
              <a:buFont typeface="+mj-lt"/>
              <a:buAutoNum type="arabicPeriod"/>
            </a:pPr>
            <a:r>
              <a:rPr lang="en-GB" sz="2000" dirty="0" smtClean="0"/>
              <a:t>The discussions of all groups confidential to the group.</a:t>
            </a:r>
          </a:p>
          <a:p>
            <a:pPr marL="457200" indent="-457200">
              <a:buFont typeface="+mj-lt"/>
              <a:buAutoNum type="arabicPeriod"/>
            </a:pPr>
            <a:r>
              <a:rPr lang="en-GB" sz="2000" dirty="0" smtClean="0"/>
              <a:t> All groups fill out TES form at the start and produce report on their activities at end to feedback outcomes including any recommendations to School TSEC.</a:t>
            </a:r>
          </a:p>
          <a:p>
            <a:r>
              <a:rPr lang="en-GB" sz="2000" dirty="0" smtClean="0"/>
              <a:t> 7.  At the end of the year, if the work of the group is not completed,     normally that group will be able to continue for a second year.</a:t>
            </a:r>
            <a:endParaRPr lang="en-GB" sz="2000" dirty="0"/>
          </a:p>
        </p:txBody>
      </p:sp>
      <p:sp>
        <p:nvSpPr>
          <p:cNvPr id="4" name="Title 3"/>
          <p:cNvSpPr>
            <a:spLocks noGrp="1"/>
          </p:cNvSpPr>
          <p:nvPr>
            <p:ph type="title"/>
          </p:nvPr>
        </p:nvSpPr>
        <p:spPr>
          <a:xfrm>
            <a:off x="355600" y="422275"/>
            <a:ext cx="7384752" cy="738188"/>
          </a:xfrm>
        </p:spPr>
        <p:txBody>
          <a:bodyPr/>
          <a:lstStyle/>
          <a:p>
            <a:r>
              <a:rPr lang="en-GB" dirty="0" smtClean="0"/>
              <a:t>Teaching Enhancement Scheme</a:t>
            </a:r>
            <a:br>
              <a:rPr lang="en-GB" dirty="0" smtClean="0"/>
            </a:br>
            <a:r>
              <a:rPr lang="en-GB" dirty="0" smtClean="0"/>
              <a:t>Pilot in Mathematics</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Themes for 2012-13</a:t>
            </a:r>
            <a:endParaRPr lang="en-GB" dirty="0"/>
          </a:p>
        </p:txBody>
      </p:sp>
      <p:sp>
        <p:nvSpPr>
          <p:cNvPr id="3" name="Content Placeholder 2"/>
          <p:cNvSpPr>
            <a:spLocks noGrp="1"/>
          </p:cNvSpPr>
          <p:nvPr>
            <p:ph idx="1"/>
          </p:nvPr>
        </p:nvSpPr>
        <p:spPr/>
        <p:txBody>
          <a:bodyPr/>
          <a:lstStyle/>
          <a:p>
            <a:r>
              <a:rPr lang="en-GB" dirty="0" smtClean="0"/>
              <a:t>1. Alternative Methods of Examining. e.g. oral.</a:t>
            </a:r>
          </a:p>
          <a:p>
            <a:r>
              <a:rPr lang="en-GB" dirty="0" smtClean="0"/>
              <a:t>2. Providing effective feedback. </a:t>
            </a:r>
          </a:p>
          <a:p>
            <a:r>
              <a:rPr lang="en-GB" dirty="0" smtClean="0"/>
              <a:t>3. Improving hand-in rates of coursework at level 3 and 5M.</a:t>
            </a:r>
          </a:p>
          <a:p>
            <a:r>
              <a:rPr lang="en-GB" dirty="0" smtClean="0"/>
              <a:t>4. Improving student confidence and communication skills.</a:t>
            </a:r>
          </a:p>
          <a:p>
            <a:r>
              <a:rPr lang="en-GB" dirty="0" smtClean="0"/>
              <a:t>5. Revision to Final Year Projects. </a:t>
            </a:r>
          </a:p>
          <a:p>
            <a:r>
              <a:rPr lang="en-GB" dirty="0" smtClean="0"/>
              <a:t>6. Project marking and feedback. </a:t>
            </a:r>
          </a:p>
          <a:p>
            <a:r>
              <a:rPr lang="en-GB" dirty="0" smtClean="0"/>
              <a:t>7. e-Learning tools for Maths. </a:t>
            </a:r>
          </a:p>
          <a:p>
            <a:r>
              <a:rPr lang="en-GB" dirty="0" smtClean="0"/>
              <a:t>8. Academic integrity of students in assessed coursework.</a:t>
            </a:r>
          </a:p>
          <a:p>
            <a:r>
              <a:rPr lang="en-GB" dirty="0" smtClean="0"/>
              <a:t>9. Teaching Observation. </a:t>
            </a:r>
            <a:endParaRPr lang="en-GB"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GUID" val="2d2f2301-6bad-4dd3-a67e-484483921eac"/>
</p:tagLst>
</file>

<file path=ppt/tags/tag3.xml><?xml version="1.0" encoding="utf-8"?>
<p:tagLst xmlns:a="http://schemas.openxmlformats.org/drawingml/2006/main" xmlns:r="http://schemas.openxmlformats.org/officeDocument/2006/relationships" xmlns:p="http://schemas.openxmlformats.org/presentationml/2006/main">
  <p:tag name="ARTICULATE_SLIDE_GUID" val="bd7a1cbb-a426-4a59-a241-814194a6c04d"/>
</p:tagLst>
</file>

<file path=ppt/tags/tag4.xml><?xml version="1.0" encoding="utf-8"?>
<p:tagLst xmlns:a="http://schemas.openxmlformats.org/drawingml/2006/main" xmlns:r="http://schemas.openxmlformats.org/officeDocument/2006/relationships" xmlns:p="http://schemas.openxmlformats.org/presentationml/2006/main">
  <p:tag name="ARTICULATE_SLIDE_GUID" val="8f8514eb-aae8-403c-b8b0-a04906d19346"/>
</p:tagLst>
</file>

<file path=ppt/tags/tag5.xml><?xml version="1.0" encoding="utf-8"?>
<p:tagLst xmlns:a="http://schemas.openxmlformats.org/drawingml/2006/main" xmlns:r="http://schemas.openxmlformats.org/officeDocument/2006/relationships" xmlns:p="http://schemas.openxmlformats.org/presentationml/2006/main">
  <p:tag name="ARTICULATE_SLIDE_GUID" val="1d3aa530-b482-4aa7-a294-a4b7835b1bfa"/>
</p:tagLst>
</file>

<file path=ppt/tags/tag6.xml><?xml version="1.0" encoding="utf-8"?>
<p:tagLst xmlns:a="http://schemas.openxmlformats.org/drawingml/2006/main" xmlns:r="http://schemas.openxmlformats.org/officeDocument/2006/relationships" xmlns:p="http://schemas.openxmlformats.org/presentationml/2006/main">
  <p:tag name="ARTICULATE_SLIDE_GUID" val="1d3aa530-b482-4aa7-a294-a4b7835b1bfa"/>
</p:tagLst>
</file>

<file path=ppt/tags/tag7.xml><?xml version="1.0" encoding="utf-8"?>
<p:tagLst xmlns:a="http://schemas.openxmlformats.org/drawingml/2006/main" xmlns:r="http://schemas.openxmlformats.org/officeDocument/2006/relationships" xmlns:p="http://schemas.openxmlformats.org/presentationml/2006/main">
  <p:tag name="ARTICULATE_SLIDE_GUID" val="3327ac16-29e7-4b18-93a7-79f2e14be434"/>
</p:tagLst>
</file>

<file path=ppt/theme/theme1.xml><?xml version="1.0" encoding="utf-8"?>
<a:theme xmlns:a="http://schemas.openxmlformats.org/drawingml/2006/main" name="University of Leeds">
  <a:themeElements>
    <a:clrScheme name="Custom 2">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7030A0"/>
      </a:hlink>
      <a:folHlink>
        <a:srgbClr val="99CC00"/>
      </a:folHlink>
    </a:clrScheme>
    <a:fontScheme name="University of Leeds">
      <a:majorFont>
        <a:latin typeface="Arial"/>
        <a:ea typeface=""/>
        <a:cs typeface=""/>
      </a:majorFont>
      <a:minorFont>
        <a:latin typeface="Arial"/>
        <a:ea typeface=""/>
        <a:cs typeface=""/>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3175"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hlink"/>
        </a:solidFill>
        <a:ln w="3175"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lnDef>
  </a:objectDefaults>
  <a:extraClrSchemeLst>
    <a:extraClrScheme>
      <a:clrScheme name="University of Leeds 1">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E9E2D3"/>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sDDU template</Template>
  <TotalTime>912</TotalTime>
  <Words>1228</Words>
  <Application>Microsoft Office PowerPoint</Application>
  <PresentationFormat>On-screen Show (4:3)</PresentationFormat>
  <Paragraphs>158</Paragraphs>
  <Slides>16</Slides>
  <Notes>1</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University of Leeds</vt:lpstr>
      <vt:lpstr>Office Theme</vt:lpstr>
      <vt:lpstr>Teaching Enhancement Scheme (TES)</vt:lpstr>
      <vt:lpstr>Teaching Enhancement Scheme</vt:lpstr>
      <vt:lpstr>PowerPoint Presentation</vt:lpstr>
      <vt:lpstr>Planning &amp; Organising TES</vt:lpstr>
      <vt:lpstr>Planning &amp; Organising TES</vt:lpstr>
      <vt:lpstr>Staff information and forms</vt:lpstr>
      <vt:lpstr>TES Pilot Studies</vt:lpstr>
      <vt:lpstr>Teaching Enhancement Scheme Pilot in Mathematics</vt:lpstr>
      <vt:lpstr>Themes for 2012-13</vt:lpstr>
      <vt:lpstr>Outcomes so far </vt:lpstr>
      <vt:lpstr>Pilot in the School of Healthcare</vt:lpstr>
      <vt:lpstr>Approach</vt:lpstr>
      <vt:lpstr>Information for staff</vt:lpstr>
      <vt:lpstr>Progress so far…..</vt:lpstr>
      <vt:lpstr>What’s next</vt:lpstr>
      <vt:lpstr>Summary</vt:lpstr>
    </vt:vector>
  </TitlesOfParts>
  <Company>University of Leeds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RMAS User</dc:creator>
  <cp:lastModifiedBy>Michael Byde</cp:lastModifiedBy>
  <cp:revision>126</cp:revision>
  <dcterms:created xsi:type="dcterms:W3CDTF">2012-07-13T13:34:43Z</dcterms:created>
  <dcterms:modified xsi:type="dcterms:W3CDTF">2013-09-30T08:24:20Z</dcterms:modified>
</cp:coreProperties>
</file>