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</p:sldIdLst>
  <p:sldSz cx="7415213" cy="1259998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371130E-0B12-95F8-E471-DFB6E2E01099}" v="77" dt="2022-06-14T09:59:41.465"/>
    <p1510:client id="{A1DD79EC-D047-2F13-EA38-581E932B826A}" v="2" dt="2022-06-15T14:23:01.11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5" d="100"/>
          <a:sy n="75" d="100"/>
        </p:scale>
        <p:origin x="2074" y="-23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ve Baldwin" userId="S::smldjba@leeds.ac.uk::dd839189-cd5f-4fb6-9a92-3b8b0e99302c" providerId="AD" clId="Web-{A1DD79EC-D047-2F13-EA38-581E932B826A}"/>
    <pc:docChg chg="modSld">
      <pc:chgData name="Dave Baldwin" userId="S::smldjba@leeds.ac.uk::dd839189-cd5f-4fb6-9a92-3b8b0e99302c" providerId="AD" clId="Web-{A1DD79EC-D047-2F13-EA38-581E932B826A}" dt="2022-06-15T14:23:01.110" v="1" actId="14100"/>
      <pc:docMkLst>
        <pc:docMk/>
      </pc:docMkLst>
      <pc:sldChg chg="modSp">
        <pc:chgData name="Dave Baldwin" userId="S::smldjba@leeds.ac.uk::dd839189-cd5f-4fb6-9a92-3b8b0e99302c" providerId="AD" clId="Web-{A1DD79EC-D047-2F13-EA38-581E932B826A}" dt="2022-06-15T14:23:01.110" v="1" actId="14100"/>
        <pc:sldMkLst>
          <pc:docMk/>
          <pc:sldMk cId="443945744" sldId="257"/>
        </pc:sldMkLst>
        <pc:spChg chg="mod">
          <ac:chgData name="Dave Baldwin" userId="S::smldjba@leeds.ac.uk::dd839189-cd5f-4fb6-9a92-3b8b0e99302c" providerId="AD" clId="Web-{A1DD79EC-D047-2F13-EA38-581E932B826A}" dt="2022-06-15T14:23:01.110" v="1" actId="14100"/>
          <ac:spMkLst>
            <pc:docMk/>
            <pc:sldMk cId="443945744" sldId="257"/>
            <ac:spMk id="336" creationId="{00000000-0000-0000-0000-000000000000}"/>
          </ac:spMkLst>
        </pc:spChg>
      </pc:sldChg>
    </pc:docChg>
  </pc:docChgLst>
  <pc:docChgLst>
    <pc:chgData name="Elizabeth Watford" userId="S::sesewa@leeds.ac.uk::9fa8466b-ecf9-434e-a72b-66c81f307dd2" providerId="AD" clId="Web-{0371130E-0B12-95F8-E471-DFB6E2E01099}"/>
    <pc:docChg chg="modSld">
      <pc:chgData name="Elizabeth Watford" userId="S::sesewa@leeds.ac.uk::9fa8466b-ecf9-434e-a72b-66c81f307dd2" providerId="AD" clId="Web-{0371130E-0B12-95F8-E471-DFB6E2E01099}" dt="2022-06-14T09:59:41.465" v="42" actId="14100"/>
      <pc:docMkLst>
        <pc:docMk/>
      </pc:docMkLst>
      <pc:sldChg chg="modSp">
        <pc:chgData name="Elizabeth Watford" userId="S::sesewa@leeds.ac.uk::9fa8466b-ecf9-434e-a72b-66c81f307dd2" providerId="AD" clId="Web-{0371130E-0B12-95F8-E471-DFB6E2E01099}" dt="2022-06-14T09:59:41.465" v="42" actId="14100"/>
        <pc:sldMkLst>
          <pc:docMk/>
          <pc:sldMk cId="1874495512" sldId="258"/>
        </pc:sldMkLst>
        <pc:spChg chg="mod">
          <ac:chgData name="Elizabeth Watford" userId="S::sesewa@leeds.ac.uk::9fa8466b-ecf9-434e-a72b-66c81f307dd2" providerId="AD" clId="Web-{0371130E-0B12-95F8-E471-DFB6E2E01099}" dt="2022-06-14T09:59:41.465" v="42" actId="14100"/>
          <ac:spMkLst>
            <pc:docMk/>
            <pc:sldMk cId="1874495512" sldId="258"/>
            <ac:spMk id="146" creationId="{00000000-0000-0000-0000-000000000000}"/>
          </ac:spMkLst>
        </pc:spChg>
        <pc:spChg chg="mod">
          <ac:chgData name="Elizabeth Watford" userId="S::sesewa@leeds.ac.uk::9fa8466b-ecf9-434e-a72b-66c81f307dd2" providerId="AD" clId="Web-{0371130E-0B12-95F8-E471-DFB6E2E01099}" dt="2022-06-14T09:58:18.744" v="16" actId="20577"/>
          <ac:spMkLst>
            <pc:docMk/>
            <pc:sldMk cId="1874495512" sldId="258"/>
            <ac:spMk id="227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56141" y="2062083"/>
            <a:ext cx="6302931" cy="4386662"/>
          </a:xfrm>
        </p:spPr>
        <p:txBody>
          <a:bodyPr anchor="b"/>
          <a:lstStyle>
            <a:lvl1pPr algn="ctr">
              <a:defRPr sz="4865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26902" y="6617911"/>
            <a:ext cx="5561410" cy="3042080"/>
          </a:xfrm>
        </p:spPr>
        <p:txBody>
          <a:bodyPr/>
          <a:lstStyle>
            <a:lvl1pPr marL="0" indent="0" algn="ctr">
              <a:buNone/>
              <a:defRPr sz="1946"/>
            </a:lvl1pPr>
            <a:lvl2pPr marL="370743" indent="0" algn="ctr">
              <a:buNone/>
              <a:defRPr sz="1622"/>
            </a:lvl2pPr>
            <a:lvl3pPr marL="741487" indent="0" algn="ctr">
              <a:buNone/>
              <a:defRPr sz="1460"/>
            </a:lvl3pPr>
            <a:lvl4pPr marL="1112230" indent="0" algn="ctr">
              <a:buNone/>
              <a:defRPr sz="1297"/>
            </a:lvl4pPr>
            <a:lvl5pPr marL="1482974" indent="0" algn="ctr">
              <a:buNone/>
              <a:defRPr sz="1297"/>
            </a:lvl5pPr>
            <a:lvl6pPr marL="1853717" indent="0" algn="ctr">
              <a:buNone/>
              <a:defRPr sz="1297"/>
            </a:lvl6pPr>
            <a:lvl7pPr marL="2224461" indent="0" algn="ctr">
              <a:buNone/>
              <a:defRPr sz="1297"/>
            </a:lvl7pPr>
            <a:lvl8pPr marL="2595204" indent="0" algn="ctr">
              <a:buNone/>
              <a:defRPr sz="1297"/>
            </a:lvl8pPr>
            <a:lvl9pPr marL="2965948" indent="0" algn="ctr">
              <a:buNone/>
              <a:defRPr sz="1297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50697-DFF6-41A5-A49E-671CC8BEDF70}" type="datetimeFigureOut">
              <a:rPr lang="en-GB" smtClean="0"/>
              <a:t>22/06/2022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C3DF1-E223-4591-80B0-D517404163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13447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50697-DFF6-41A5-A49E-671CC8BEDF70}" type="datetimeFigureOut">
              <a:rPr lang="en-GB" smtClean="0"/>
              <a:t>22/06/2022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C3DF1-E223-4591-80B0-D517404163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27056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306512" y="670833"/>
            <a:ext cx="1598905" cy="1067790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9796" y="670833"/>
            <a:ext cx="4704026" cy="1067790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50697-DFF6-41A5-A49E-671CC8BEDF70}" type="datetimeFigureOut">
              <a:rPr lang="en-GB" smtClean="0"/>
              <a:t>22/06/2022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C3DF1-E223-4591-80B0-D517404163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18011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50697-DFF6-41A5-A49E-671CC8BEDF70}" type="datetimeFigureOut">
              <a:rPr lang="en-GB" smtClean="0"/>
              <a:t>22/06/2022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C3DF1-E223-4591-80B0-D517404163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89235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934" y="3141251"/>
            <a:ext cx="6395621" cy="5241244"/>
          </a:xfrm>
        </p:spPr>
        <p:txBody>
          <a:bodyPr anchor="b"/>
          <a:lstStyle>
            <a:lvl1pPr>
              <a:defRPr sz="4865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5934" y="8432079"/>
            <a:ext cx="6395621" cy="2756246"/>
          </a:xfrm>
        </p:spPr>
        <p:txBody>
          <a:bodyPr/>
          <a:lstStyle>
            <a:lvl1pPr marL="0" indent="0">
              <a:buNone/>
              <a:defRPr sz="1946">
                <a:solidFill>
                  <a:schemeClr val="tx1"/>
                </a:solidFill>
              </a:defRPr>
            </a:lvl1pPr>
            <a:lvl2pPr marL="370743" indent="0">
              <a:buNone/>
              <a:defRPr sz="1622">
                <a:solidFill>
                  <a:schemeClr val="tx1">
                    <a:tint val="75000"/>
                  </a:schemeClr>
                </a:solidFill>
              </a:defRPr>
            </a:lvl2pPr>
            <a:lvl3pPr marL="741487" indent="0">
              <a:buNone/>
              <a:defRPr sz="1460">
                <a:solidFill>
                  <a:schemeClr val="tx1">
                    <a:tint val="75000"/>
                  </a:schemeClr>
                </a:solidFill>
              </a:defRPr>
            </a:lvl3pPr>
            <a:lvl4pPr marL="1112230" indent="0">
              <a:buNone/>
              <a:defRPr sz="1297">
                <a:solidFill>
                  <a:schemeClr val="tx1">
                    <a:tint val="75000"/>
                  </a:schemeClr>
                </a:solidFill>
              </a:defRPr>
            </a:lvl4pPr>
            <a:lvl5pPr marL="1482974" indent="0">
              <a:buNone/>
              <a:defRPr sz="1297">
                <a:solidFill>
                  <a:schemeClr val="tx1">
                    <a:tint val="75000"/>
                  </a:schemeClr>
                </a:solidFill>
              </a:defRPr>
            </a:lvl5pPr>
            <a:lvl6pPr marL="1853717" indent="0">
              <a:buNone/>
              <a:defRPr sz="1297">
                <a:solidFill>
                  <a:schemeClr val="tx1">
                    <a:tint val="75000"/>
                  </a:schemeClr>
                </a:solidFill>
              </a:defRPr>
            </a:lvl6pPr>
            <a:lvl7pPr marL="2224461" indent="0">
              <a:buNone/>
              <a:defRPr sz="1297">
                <a:solidFill>
                  <a:schemeClr val="tx1">
                    <a:tint val="75000"/>
                  </a:schemeClr>
                </a:solidFill>
              </a:defRPr>
            </a:lvl7pPr>
            <a:lvl8pPr marL="2595204" indent="0">
              <a:buNone/>
              <a:defRPr sz="1297">
                <a:solidFill>
                  <a:schemeClr val="tx1">
                    <a:tint val="75000"/>
                  </a:schemeClr>
                </a:solidFill>
              </a:defRPr>
            </a:lvl8pPr>
            <a:lvl9pPr marL="2965948" indent="0">
              <a:buNone/>
              <a:defRPr sz="129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50697-DFF6-41A5-A49E-671CC8BEDF70}" type="datetimeFigureOut">
              <a:rPr lang="en-GB" smtClean="0"/>
              <a:t>22/06/2022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C3DF1-E223-4591-80B0-D517404163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87208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9796" y="3354163"/>
            <a:ext cx="3151466" cy="799457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53951" y="3354163"/>
            <a:ext cx="3151466" cy="799457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50697-DFF6-41A5-A49E-671CC8BEDF70}" type="datetimeFigureOut">
              <a:rPr lang="en-GB" smtClean="0"/>
              <a:t>22/06/2022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C3DF1-E223-4591-80B0-D517404163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78789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0762" y="670836"/>
            <a:ext cx="6395621" cy="243541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0763" y="3088748"/>
            <a:ext cx="3136982" cy="1513748"/>
          </a:xfrm>
        </p:spPr>
        <p:txBody>
          <a:bodyPr anchor="b"/>
          <a:lstStyle>
            <a:lvl1pPr marL="0" indent="0">
              <a:buNone/>
              <a:defRPr sz="1946" b="1"/>
            </a:lvl1pPr>
            <a:lvl2pPr marL="370743" indent="0">
              <a:buNone/>
              <a:defRPr sz="1622" b="1"/>
            </a:lvl2pPr>
            <a:lvl3pPr marL="741487" indent="0">
              <a:buNone/>
              <a:defRPr sz="1460" b="1"/>
            </a:lvl3pPr>
            <a:lvl4pPr marL="1112230" indent="0">
              <a:buNone/>
              <a:defRPr sz="1297" b="1"/>
            </a:lvl4pPr>
            <a:lvl5pPr marL="1482974" indent="0">
              <a:buNone/>
              <a:defRPr sz="1297" b="1"/>
            </a:lvl5pPr>
            <a:lvl6pPr marL="1853717" indent="0">
              <a:buNone/>
              <a:defRPr sz="1297" b="1"/>
            </a:lvl6pPr>
            <a:lvl7pPr marL="2224461" indent="0">
              <a:buNone/>
              <a:defRPr sz="1297" b="1"/>
            </a:lvl7pPr>
            <a:lvl8pPr marL="2595204" indent="0">
              <a:buNone/>
              <a:defRPr sz="1297" b="1"/>
            </a:lvl8pPr>
            <a:lvl9pPr marL="2965948" indent="0">
              <a:buNone/>
              <a:defRPr sz="1297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763" y="4602496"/>
            <a:ext cx="3136982" cy="676957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753952" y="3088748"/>
            <a:ext cx="3152431" cy="1513748"/>
          </a:xfrm>
        </p:spPr>
        <p:txBody>
          <a:bodyPr anchor="b"/>
          <a:lstStyle>
            <a:lvl1pPr marL="0" indent="0">
              <a:buNone/>
              <a:defRPr sz="1946" b="1"/>
            </a:lvl1pPr>
            <a:lvl2pPr marL="370743" indent="0">
              <a:buNone/>
              <a:defRPr sz="1622" b="1"/>
            </a:lvl2pPr>
            <a:lvl3pPr marL="741487" indent="0">
              <a:buNone/>
              <a:defRPr sz="1460" b="1"/>
            </a:lvl3pPr>
            <a:lvl4pPr marL="1112230" indent="0">
              <a:buNone/>
              <a:defRPr sz="1297" b="1"/>
            </a:lvl4pPr>
            <a:lvl5pPr marL="1482974" indent="0">
              <a:buNone/>
              <a:defRPr sz="1297" b="1"/>
            </a:lvl5pPr>
            <a:lvl6pPr marL="1853717" indent="0">
              <a:buNone/>
              <a:defRPr sz="1297" b="1"/>
            </a:lvl6pPr>
            <a:lvl7pPr marL="2224461" indent="0">
              <a:buNone/>
              <a:defRPr sz="1297" b="1"/>
            </a:lvl7pPr>
            <a:lvl8pPr marL="2595204" indent="0">
              <a:buNone/>
              <a:defRPr sz="1297" b="1"/>
            </a:lvl8pPr>
            <a:lvl9pPr marL="2965948" indent="0">
              <a:buNone/>
              <a:defRPr sz="1297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753952" y="4602496"/>
            <a:ext cx="3152431" cy="676957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50697-DFF6-41A5-A49E-671CC8BEDF70}" type="datetimeFigureOut">
              <a:rPr lang="en-GB" smtClean="0"/>
              <a:t>22/06/2022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C3DF1-E223-4591-80B0-D517404163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35654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50697-DFF6-41A5-A49E-671CC8BEDF70}" type="datetimeFigureOut">
              <a:rPr lang="en-GB" smtClean="0"/>
              <a:t>22/06/2022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C3DF1-E223-4591-80B0-D517404163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02993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50697-DFF6-41A5-A49E-671CC8BEDF70}" type="datetimeFigureOut">
              <a:rPr lang="en-GB" smtClean="0"/>
              <a:t>22/06/2022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C3DF1-E223-4591-80B0-D517404163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55702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0762" y="839999"/>
            <a:ext cx="2391599" cy="2939997"/>
          </a:xfrm>
        </p:spPr>
        <p:txBody>
          <a:bodyPr anchor="b"/>
          <a:lstStyle>
            <a:lvl1pPr>
              <a:defRPr sz="2595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52431" y="1814168"/>
            <a:ext cx="3753952" cy="8954158"/>
          </a:xfrm>
        </p:spPr>
        <p:txBody>
          <a:bodyPr/>
          <a:lstStyle>
            <a:lvl1pPr>
              <a:defRPr sz="2595"/>
            </a:lvl1pPr>
            <a:lvl2pPr>
              <a:defRPr sz="2271"/>
            </a:lvl2pPr>
            <a:lvl3pPr>
              <a:defRPr sz="1946"/>
            </a:lvl3pPr>
            <a:lvl4pPr>
              <a:defRPr sz="1622"/>
            </a:lvl4pPr>
            <a:lvl5pPr>
              <a:defRPr sz="1622"/>
            </a:lvl5pPr>
            <a:lvl6pPr>
              <a:defRPr sz="1622"/>
            </a:lvl6pPr>
            <a:lvl7pPr>
              <a:defRPr sz="1622"/>
            </a:lvl7pPr>
            <a:lvl8pPr>
              <a:defRPr sz="1622"/>
            </a:lvl8pPr>
            <a:lvl9pPr>
              <a:defRPr sz="1622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0762" y="3779996"/>
            <a:ext cx="2391599" cy="7002911"/>
          </a:xfrm>
        </p:spPr>
        <p:txBody>
          <a:bodyPr/>
          <a:lstStyle>
            <a:lvl1pPr marL="0" indent="0">
              <a:buNone/>
              <a:defRPr sz="1297"/>
            </a:lvl1pPr>
            <a:lvl2pPr marL="370743" indent="0">
              <a:buNone/>
              <a:defRPr sz="1135"/>
            </a:lvl2pPr>
            <a:lvl3pPr marL="741487" indent="0">
              <a:buNone/>
              <a:defRPr sz="973"/>
            </a:lvl3pPr>
            <a:lvl4pPr marL="1112230" indent="0">
              <a:buNone/>
              <a:defRPr sz="811"/>
            </a:lvl4pPr>
            <a:lvl5pPr marL="1482974" indent="0">
              <a:buNone/>
              <a:defRPr sz="811"/>
            </a:lvl5pPr>
            <a:lvl6pPr marL="1853717" indent="0">
              <a:buNone/>
              <a:defRPr sz="811"/>
            </a:lvl6pPr>
            <a:lvl7pPr marL="2224461" indent="0">
              <a:buNone/>
              <a:defRPr sz="811"/>
            </a:lvl7pPr>
            <a:lvl8pPr marL="2595204" indent="0">
              <a:buNone/>
              <a:defRPr sz="811"/>
            </a:lvl8pPr>
            <a:lvl9pPr marL="2965948" indent="0">
              <a:buNone/>
              <a:defRPr sz="81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50697-DFF6-41A5-A49E-671CC8BEDF70}" type="datetimeFigureOut">
              <a:rPr lang="en-GB" smtClean="0"/>
              <a:t>22/06/2022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C3DF1-E223-4591-80B0-D517404163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03588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0762" y="839999"/>
            <a:ext cx="2391599" cy="2939997"/>
          </a:xfrm>
        </p:spPr>
        <p:txBody>
          <a:bodyPr anchor="b"/>
          <a:lstStyle>
            <a:lvl1pPr>
              <a:defRPr sz="2595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152431" y="1814168"/>
            <a:ext cx="3753952" cy="8954158"/>
          </a:xfrm>
        </p:spPr>
        <p:txBody>
          <a:bodyPr anchor="t"/>
          <a:lstStyle>
            <a:lvl1pPr marL="0" indent="0">
              <a:buNone/>
              <a:defRPr sz="2595"/>
            </a:lvl1pPr>
            <a:lvl2pPr marL="370743" indent="0">
              <a:buNone/>
              <a:defRPr sz="2271"/>
            </a:lvl2pPr>
            <a:lvl3pPr marL="741487" indent="0">
              <a:buNone/>
              <a:defRPr sz="1946"/>
            </a:lvl3pPr>
            <a:lvl4pPr marL="1112230" indent="0">
              <a:buNone/>
              <a:defRPr sz="1622"/>
            </a:lvl4pPr>
            <a:lvl5pPr marL="1482974" indent="0">
              <a:buNone/>
              <a:defRPr sz="1622"/>
            </a:lvl5pPr>
            <a:lvl6pPr marL="1853717" indent="0">
              <a:buNone/>
              <a:defRPr sz="1622"/>
            </a:lvl6pPr>
            <a:lvl7pPr marL="2224461" indent="0">
              <a:buNone/>
              <a:defRPr sz="1622"/>
            </a:lvl7pPr>
            <a:lvl8pPr marL="2595204" indent="0">
              <a:buNone/>
              <a:defRPr sz="1622"/>
            </a:lvl8pPr>
            <a:lvl9pPr marL="2965948" indent="0">
              <a:buNone/>
              <a:defRPr sz="1622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0762" y="3779996"/>
            <a:ext cx="2391599" cy="7002911"/>
          </a:xfrm>
        </p:spPr>
        <p:txBody>
          <a:bodyPr/>
          <a:lstStyle>
            <a:lvl1pPr marL="0" indent="0">
              <a:buNone/>
              <a:defRPr sz="1297"/>
            </a:lvl1pPr>
            <a:lvl2pPr marL="370743" indent="0">
              <a:buNone/>
              <a:defRPr sz="1135"/>
            </a:lvl2pPr>
            <a:lvl3pPr marL="741487" indent="0">
              <a:buNone/>
              <a:defRPr sz="973"/>
            </a:lvl3pPr>
            <a:lvl4pPr marL="1112230" indent="0">
              <a:buNone/>
              <a:defRPr sz="811"/>
            </a:lvl4pPr>
            <a:lvl5pPr marL="1482974" indent="0">
              <a:buNone/>
              <a:defRPr sz="811"/>
            </a:lvl5pPr>
            <a:lvl6pPr marL="1853717" indent="0">
              <a:buNone/>
              <a:defRPr sz="811"/>
            </a:lvl6pPr>
            <a:lvl7pPr marL="2224461" indent="0">
              <a:buNone/>
              <a:defRPr sz="811"/>
            </a:lvl7pPr>
            <a:lvl8pPr marL="2595204" indent="0">
              <a:buNone/>
              <a:defRPr sz="811"/>
            </a:lvl8pPr>
            <a:lvl9pPr marL="2965948" indent="0">
              <a:buNone/>
              <a:defRPr sz="81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50697-DFF6-41A5-A49E-671CC8BEDF70}" type="datetimeFigureOut">
              <a:rPr lang="en-GB" smtClean="0"/>
              <a:t>22/06/2022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C3DF1-E223-4591-80B0-D517404163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52210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9796" y="670836"/>
            <a:ext cx="6395621" cy="243541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9796" y="3354163"/>
            <a:ext cx="6395621" cy="79945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9796" y="11678325"/>
            <a:ext cx="1668423" cy="670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950697-DFF6-41A5-A49E-671CC8BEDF70}" type="datetimeFigureOut">
              <a:rPr lang="en-GB" smtClean="0"/>
              <a:t>22/06/2022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56290" y="11678325"/>
            <a:ext cx="2502634" cy="670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236994" y="11678325"/>
            <a:ext cx="1668423" cy="670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7C3DF1-E223-4591-80B0-D517404163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15461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41487" rtl="0" eaLnBrk="1" latinLnBrk="0" hangingPunct="1">
        <a:lnSpc>
          <a:spcPct val="90000"/>
        </a:lnSpc>
        <a:spcBef>
          <a:spcPct val="0"/>
        </a:spcBef>
        <a:buNone/>
        <a:defRPr sz="356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5372" indent="-185372" algn="l" defTabSz="741487" rtl="0" eaLnBrk="1" latinLnBrk="0" hangingPunct="1">
        <a:lnSpc>
          <a:spcPct val="90000"/>
        </a:lnSpc>
        <a:spcBef>
          <a:spcPts val="811"/>
        </a:spcBef>
        <a:buFont typeface="Arial" panose="020B0604020202020204" pitchFamily="34" charset="0"/>
        <a:buChar char="•"/>
        <a:defRPr sz="2271" kern="1200">
          <a:solidFill>
            <a:schemeClr val="tx1"/>
          </a:solidFill>
          <a:latin typeface="+mn-lt"/>
          <a:ea typeface="+mn-ea"/>
          <a:cs typeface="+mn-cs"/>
        </a:defRPr>
      </a:lvl1pPr>
      <a:lvl2pPr marL="556115" indent="-185372" algn="l" defTabSz="741487" rtl="0" eaLnBrk="1" latinLnBrk="0" hangingPunct="1">
        <a:lnSpc>
          <a:spcPct val="90000"/>
        </a:lnSpc>
        <a:spcBef>
          <a:spcPts val="405"/>
        </a:spcBef>
        <a:buFont typeface="Arial" panose="020B0604020202020204" pitchFamily="34" charset="0"/>
        <a:buChar char="•"/>
        <a:defRPr sz="1946" kern="1200">
          <a:solidFill>
            <a:schemeClr val="tx1"/>
          </a:solidFill>
          <a:latin typeface="+mn-lt"/>
          <a:ea typeface="+mn-ea"/>
          <a:cs typeface="+mn-cs"/>
        </a:defRPr>
      </a:lvl2pPr>
      <a:lvl3pPr marL="926859" indent="-185372" algn="l" defTabSz="741487" rtl="0" eaLnBrk="1" latinLnBrk="0" hangingPunct="1">
        <a:lnSpc>
          <a:spcPct val="90000"/>
        </a:lnSpc>
        <a:spcBef>
          <a:spcPts val="405"/>
        </a:spcBef>
        <a:buFont typeface="Arial" panose="020B0604020202020204" pitchFamily="34" charset="0"/>
        <a:buChar char="•"/>
        <a:defRPr sz="1622" kern="1200">
          <a:solidFill>
            <a:schemeClr val="tx1"/>
          </a:solidFill>
          <a:latin typeface="+mn-lt"/>
          <a:ea typeface="+mn-ea"/>
          <a:cs typeface="+mn-cs"/>
        </a:defRPr>
      </a:lvl3pPr>
      <a:lvl4pPr marL="1297602" indent="-185372" algn="l" defTabSz="741487" rtl="0" eaLnBrk="1" latinLnBrk="0" hangingPunct="1">
        <a:lnSpc>
          <a:spcPct val="90000"/>
        </a:lnSpc>
        <a:spcBef>
          <a:spcPts val="405"/>
        </a:spcBef>
        <a:buFont typeface="Arial" panose="020B0604020202020204" pitchFamily="34" charset="0"/>
        <a:buChar char="•"/>
        <a:defRPr sz="1460" kern="1200">
          <a:solidFill>
            <a:schemeClr val="tx1"/>
          </a:solidFill>
          <a:latin typeface="+mn-lt"/>
          <a:ea typeface="+mn-ea"/>
          <a:cs typeface="+mn-cs"/>
        </a:defRPr>
      </a:lvl4pPr>
      <a:lvl5pPr marL="1668346" indent="-185372" algn="l" defTabSz="741487" rtl="0" eaLnBrk="1" latinLnBrk="0" hangingPunct="1">
        <a:lnSpc>
          <a:spcPct val="90000"/>
        </a:lnSpc>
        <a:spcBef>
          <a:spcPts val="405"/>
        </a:spcBef>
        <a:buFont typeface="Arial" panose="020B0604020202020204" pitchFamily="34" charset="0"/>
        <a:buChar char="•"/>
        <a:defRPr sz="1460" kern="1200">
          <a:solidFill>
            <a:schemeClr val="tx1"/>
          </a:solidFill>
          <a:latin typeface="+mn-lt"/>
          <a:ea typeface="+mn-ea"/>
          <a:cs typeface="+mn-cs"/>
        </a:defRPr>
      </a:lvl5pPr>
      <a:lvl6pPr marL="2039089" indent="-185372" algn="l" defTabSz="741487" rtl="0" eaLnBrk="1" latinLnBrk="0" hangingPunct="1">
        <a:lnSpc>
          <a:spcPct val="90000"/>
        </a:lnSpc>
        <a:spcBef>
          <a:spcPts val="405"/>
        </a:spcBef>
        <a:buFont typeface="Arial" panose="020B0604020202020204" pitchFamily="34" charset="0"/>
        <a:buChar char="•"/>
        <a:defRPr sz="1460" kern="1200">
          <a:solidFill>
            <a:schemeClr val="tx1"/>
          </a:solidFill>
          <a:latin typeface="+mn-lt"/>
          <a:ea typeface="+mn-ea"/>
          <a:cs typeface="+mn-cs"/>
        </a:defRPr>
      </a:lvl6pPr>
      <a:lvl7pPr marL="2409833" indent="-185372" algn="l" defTabSz="741487" rtl="0" eaLnBrk="1" latinLnBrk="0" hangingPunct="1">
        <a:lnSpc>
          <a:spcPct val="90000"/>
        </a:lnSpc>
        <a:spcBef>
          <a:spcPts val="405"/>
        </a:spcBef>
        <a:buFont typeface="Arial" panose="020B0604020202020204" pitchFamily="34" charset="0"/>
        <a:buChar char="•"/>
        <a:defRPr sz="1460" kern="1200">
          <a:solidFill>
            <a:schemeClr val="tx1"/>
          </a:solidFill>
          <a:latin typeface="+mn-lt"/>
          <a:ea typeface="+mn-ea"/>
          <a:cs typeface="+mn-cs"/>
        </a:defRPr>
      </a:lvl7pPr>
      <a:lvl8pPr marL="2780576" indent="-185372" algn="l" defTabSz="741487" rtl="0" eaLnBrk="1" latinLnBrk="0" hangingPunct="1">
        <a:lnSpc>
          <a:spcPct val="90000"/>
        </a:lnSpc>
        <a:spcBef>
          <a:spcPts val="405"/>
        </a:spcBef>
        <a:buFont typeface="Arial" panose="020B0604020202020204" pitchFamily="34" charset="0"/>
        <a:buChar char="•"/>
        <a:defRPr sz="1460" kern="1200">
          <a:solidFill>
            <a:schemeClr val="tx1"/>
          </a:solidFill>
          <a:latin typeface="+mn-lt"/>
          <a:ea typeface="+mn-ea"/>
          <a:cs typeface="+mn-cs"/>
        </a:defRPr>
      </a:lvl8pPr>
      <a:lvl9pPr marL="3151320" indent="-185372" algn="l" defTabSz="741487" rtl="0" eaLnBrk="1" latinLnBrk="0" hangingPunct="1">
        <a:lnSpc>
          <a:spcPct val="90000"/>
        </a:lnSpc>
        <a:spcBef>
          <a:spcPts val="405"/>
        </a:spcBef>
        <a:buFont typeface="Arial" panose="020B0604020202020204" pitchFamily="34" charset="0"/>
        <a:buChar char="•"/>
        <a:defRPr sz="14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41487" rtl="0" eaLnBrk="1" latinLnBrk="0" hangingPunct="1">
        <a:defRPr sz="1460" kern="1200">
          <a:solidFill>
            <a:schemeClr val="tx1"/>
          </a:solidFill>
          <a:latin typeface="+mn-lt"/>
          <a:ea typeface="+mn-ea"/>
          <a:cs typeface="+mn-cs"/>
        </a:defRPr>
      </a:lvl1pPr>
      <a:lvl2pPr marL="370743" algn="l" defTabSz="741487" rtl="0" eaLnBrk="1" latinLnBrk="0" hangingPunct="1">
        <a:defRPr sz="1460" kern="1200">
          <a:solidFill>
            <a:schemeClr val="tx1"/>
          </a:solidFill>
          <a:latin typeface="+mn-lt"/>
          <a:ea typeface="+mn-ea"/>
          <a:cs typeface="+mn-cs"/>
        </a:defRPr>
      </a:lvl2pPr>
      <a:lvl3pPr marL="741487" algn="l" defTabSz="741487" rtl="0" eaLnBrk="1" latinLnBrk="0" hangingPunct="1">
        <a:defRPr sz="1460" kern="1200">
          <a:solidFill>
            <a:schemeClr val="tx1"/>
          </a:solidFill>
          <a:latin typeface="+mn-lt"/>
          <a:ea typeface="+mn-ea"/>
          <a:cs typeface="+mn-cs"/>
        </a:defRPr>
      </a:lvl3pPr>
      <a:lvl4pPr marL="1112230" algn="l" defTabSz="741487" rtl="0" eaLnBrk="1" latinLnBrk="0" hangingPunct="1">
        <a:defRPr sz="1460" kern="1200">
          <a:solidFill>
            <a:schemeClr val="tx1"/>
          </a:solidFill>
          <a:latin typeface="+mn-lt"/>
          <a:ea typeface="+mn-ea"/>
          <a:cs typeface="+mn-cs"/>
        </a:defRPr>
      </a:lvl4pPr>
      <a:lvl5pPr marL="1482974" algn="l" defTabSz="741487" rtl="0" eaLnBrk="1" latinLnBrk="0" hangingPunct="1">
        <a:defRPr sz="1460" kern="1200">
          <a:solidFill>
            <a:schemeClr val="tx1"/>
          </a:solidFill>
          <a:latin typeface="+mn-lt"/>
          <a:ea typeface="+mn-ea"/>
          <a:cs typeface="+mn-cs"/>
        </a:defRPr>
      </a:lvl5pPr>
      <a:lvl6pPr marL="1853717" algn="l" defTabSz="741487" rtl="0" eaLnBrk="1" latinLnBrk="0" hangingPunct="1">
        <a:defRPr sz="1460" kern="1200">
          <a:solidFill>
            <a:schemeClr val="tx1"/>
          </a:solidFill>
          <a:latin typeface="+mn-lt"/>
          <a:ea typeface="+mn-ea"/>
          <a:cs typeface="+mn-cs"/>
        </a:defRPr>
      </a:lvl6pPr>
      <a:lvl7pPr marL="2224461" algn="l" defTabSz="741487" rtl="0" eaLnBrk="1" latinLnBrk="0" hangingPunct="1">
        <a:defRPr sz="1460" kern="1200">
          <a:solidFill>
            <a:schemeClr val="tx1"/>
          </a:solidFill>
          <a:latin typeface="+mn-lt"/>
          <a:ea typeface="+mn-ea"/>
          <a:cs typeface="+mn-cs"/>
        </a:defRPr>
      </a:lvl7pPr>
      <a:lvl8pPr marL="2595204" algn="l" defTabSz="741487" rtl="0" eaLnBrk="1" latinLnBrk="0" hangingPunct="1">
        <a:defRPr sz="1460" kern="1200">
          <a:solidFill>
            <a:schemeClr val="tx1"/>
          </a:solidFill>
          <a:latin typeface="+mn-lt"/>
          <a:ea typeface="+mn-ea"/>
          <a:cs typeface="+mn-cs"/>
        </a:defRPr>
      </a:lvl8pPr>
      <a:lvl9pPr marL="2965948" algn="l" defTabSz="741487" rtl="0" eaLnBrk="1" latinLnBrk="0" hangingPunct="1">
        <a:defRPr sz="14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forms.office.com/Pages/ResponsePage.aspx?id=qO3qvR3IzkWGPlIypTW3y5_WoHzW9qBOk0s7VJ2l1MVUMUNMR0dWOEVMNzBKRjY5QVgxNkhLV1JTQi4u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772616" y="1702141"/>
            <a:ext cx="2436087" cy="774004"/>
            <a:chOff x="975672" y="537345"/>
            <a:chExt cx="1325929" cy="405137"/>
          </a:xfrm>
        </p:grpSpPr>
        <p:sp>
          <p:nvSpPr>
            <p:cNvPr id="125" name="Rectangle 124"/>
            <p:cNvSpPr/>
            <p:nvPr/>
          </p:nvSpPr>
          <p:spPr>
            <a:xfrm>
              <a:off x="975672" y="537345"/>
              <a:ext cx="1325929" cy="405137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26" name="TextBox 125"/>
            <p:cNvSpPr txBox="1"/>
            <p:nvPr/>
          </p:nvSpPr>
          <p:spPr>
            <a:xfrm>
              <a:off x="975672" y="537345"/>
              <a:ext cx="1325929" cy="40513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2000" tIns="42000" rIns="42000" bIns="42000" numCol="1" spcCol="1270" anchor="ctr" anchorCtr="0">
              <a:noAutofit/>
            </a:bodyPr>
            <a:lstStyle/>
            <a:p>
              <a:pPr algn="ctr" defTabSz="490034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104"/>
                <a:t>Has an academic decision been made?</a:t>
              </a: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4673921" y="2091345"/>
            <a:ext cx="1480083" cy="511862"/>
            <a:chOff x="2477964" y="496135"/>
            <a:chExt cx="1325929" cy="358884"/>
          </a:xfrm>
        </p:grpSpPr>
        <p:sp>
          <p:nvSpPr>
            <p:cNvPr id="123" name="Rectangle 122"/>
            <p:cNvSpPr/>
            <p:nvPr/>
          </p:nvSpPr>
          <p:spPr>
            <a:xfrm>
              <a:off x="2477964" y="496135"/>
              <a:ext cx="1325929" cy="358884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24" name="TextBox 123"/>
            <p:cNvSpPr txBox="1"/>
            <p:nvPr/>
          </p:nvSpPr>
          <p:spPr>
            <a:xfrm>
              <a:off x="2477964" y="496135"/>
              <a:ext cx="1325929" cy="358884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2000" tIns="42000" rIns="42000" bIns="42000" numCol="1" spcCol="1270" anchor="ctr" anchorCtr="0">
              <a:noAutofit/>
            </a:bodyPr>
            <a:lstStyle/>
            <a:p>
              <a:pPr algn="ctr" defTabSz="490034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104"/>
                <a:t>Academic decision needs to be made</a:t>
              </a: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1788987" y="2862260"/>
            <a:ext cx="2436087" cy="661116"/>
            <a:chOff x="1021085" y="1346352"/>
            <a:chExt cx="1325929" cy="391287"/>
          </a:xfrm>
        </p:grpSpPr>
        <p:sp>
          <p:nvSpPr>
            <p:cNvPr id="121" name="Rectangle 120"/>
            <p:cNvSpPr/>
            <p:nvPr/>
          </p:nvSpPr>
          <p:spPr>
            <a:xfrm>
              <a:off x="1021085" y="1346352"/>
              <a:ext cx="1325929" cy="391287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22" name="TextBox 121"/>
            <p:cNvSpPr txBox="1"/>
            <p:nvPr/>
          </p:nvSpPr>
          <p:spPr>
            <a:xfrm>
              <a:off x="1021085" y="1346352"/>
              <a:ext cx="1325929" cy="39128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2000" tIns="42000" rIns="42000" bIns="42000" numCol="1" spcCol="1270" anchor="ctr" anchorCtr="0">
              <a:noAutofit/>
            </a:bodyPr>
            <a:lstStyle/>
            <a:p>
              <a:pPr algn="ctr" defTabSz="490034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104" dirty="0"/>
                <a:t>Has the applicant previously studied in the UK? </a:t>
              </a:r>
              <a:r>
                <a:rPr lang="en-US" sz="1000" dirty="0"/>
                <a:t>(This is determined via reviewing UCAS form/not appearing on Argos flag report)</a:t>
              </a:r>
              <a:endParaRPr lang="en-US" sz="1104" dirty="0"/>
            </a:p>
          </p:txBody>
        </p:sp>
      </p:grpSp>
      <p:sp>
        <p:nvSpPr>
          <p:cNvPr id="120" name="TextBox 119"/>
          <p:cNvSpPr txBox="1"/>
          <p:nvPr/>
        </p:nvSpPr>
        <p:spPr>
          <a:xfrm>
            <a:off x="4710306" y="2854654"/>
            <a:ext cx="900658" cy="55170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42000" tIns="42000" rIns="42000" bIns="42000" numCol="1" spcCol="1270" anchor="ctr" anchorCtr="0">
            <a:noAutofit/>
          </a:bodyPr>
          <a:lstStyle/>
          <a:p>
            <a:pPr algn="ctr" defTabSz="490034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104"/>
              <a:t>Academic progression not applicable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6202072" y="2768552"/>
            <a:ext cx="875154" cy="730613"/>
            <a:chOff x="4180126" y="1138550"/>
            <a:chExt cx="1325929" cy="386768"/>
          </a:xfrm>
        </p:grpSpPr>
        <p:sp>
          <p:nvSpPr>
            <p:cNvPr id="117" name="Rectangle 116"/>
            <p:cNvSpPr/>
            <p:nvPr/>
          </p:nvSpPr>
          <p:spPr>
            <a:xfrm>
              <a:off x="4180126" y="1138550"/>
              <a:ext cx="1325929" cy="386768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18" name="TextBox 117"/>
            <p:cNvSpPr txBox="1"/>
            <p:nvPr/>
          </p:nvSpPr>
          <p:spPr>
            <a:xfrm>
              <a:off x="4180126" y="1138550"/>
              <a:ext cx="1325929" cy="386768"/>
            </a:xfrm>
            <a:prstGeom prst="rect">
              <a:avLst/>
            </a:prstGeom>
            <a:solidFill>
              <a:srgbClr val="7030A0"/>
            </a:solidFill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2000" tIns="42000" rIns="42000" bIns="42000" numCol="1" spcCol="1270" anchor="ctr" anchorCtr="0">
              <a:noAutofit/>
            </a:bodyPr>
            <a:lstStyle/>
            <a:p>
              <a:pPr algn="ctr" defTabSz="490034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104"/>
                <a:t>No academic progression record needed</a:t>
              </a: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5783519" y="3759920"/>
            <a:ext cx="1557787" cy="913271"/>
            <a:chOff x="4168192" y="1485620"/>
            <a:chExt cx="1325929" cy="497081"/>
          </a:xfrm>
        </p:grpSpPr>
        <p:sp>
          <p:nvSpPr>
            <p:cNvPr id="115" name="Rectangle 114"/>
            <p:cNvSpPr/>
            <p:nvPr/>
          </p:nvSpPr>
          <p:spPr>
            <a:xfrm>
              <a:off x="4168192" y="1667150"/>
              <a:ext cx="1325929" cy="315550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16" name="TextBox 115"/>
            <p:cNvSpPr txBox="1"/>
            <p:nvPr/>
          </p:nvSpPr>
          <p:spPr>
            <a:xfrm>
              <a:off x="4168192" y="1485620"/>
              <a:ext cx="1325929" cy="497081"/>
            </a:xfrm>
            <a:prstGeom prst="rect">
              <a:avLst/>
            </a:prstGeom>
            <a:solidFill>
              <a:srgbClr val="7030A0"/>
            </a:solidFill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2000" tIns="42000" rIns="42000" bIns="42000" numCol="1" spcCol="1270" anchor="ctr" anchorCtr="0">
              <a:noAutofit/>
            </a:bodyPr>
            <a:lstStyle/>
            <a:p>
              <a:pPr algn="ctr" defTabSz="490034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104" dirty="0"/>
                <a:t>Obtain immigration evidence and complete </a:t>
              </a:r>
              <a:r>
                <a:rPr lang="en-GB" sz="1100" u="sng" dirty="0">
                  <a:ln>
                    <a:solidFill>
                      <a:schemeClr val="accent6">
                        <a:lumMod val="60000"/>
                        <a:lumOff val="40000"/>
                      </a:schemeClr>
                    </a:solidFill>
                  </a:ln>
                  <a:solidFill>
                    <a:schemeClr val="accent6">
                      <a:lumMod val="60000"/>
                      <a:lumOff val="40000"/>
                    </a:schemeClr>
                  </a:solidFill>
                  <a:hlinkClick r:id="rId2"/>
                </a:rPr>
                <a:t>UG CAS Preparation </a:t>
              </a:r>
              <a:r>
                <a:rPr lang="en-GB" sz="1100" u="sng" dirty="0" err="1">
                  <a:ln>
                    <a:solidFill>
                      <a:schemeClr val="accent6">
                        <a:lumMod val="60000"/>
                        <a:lumOff val="40000"/>
                      </a:schemeClr>
                    </a:solidFill>
                  </a:ln>
                  <a:solidFill>
                    <a:schemeClr val="accent6">
                      <a:lumMod val="60000"/>
                      <a:lumOff val="40000"/>
                    </a:schemeClr>
                  </a:solidFill>
                  <a:hlinkClick r:id="rId2"/>
                </a:rPr>
                <a:t>WebForm</a:t>
              </a:r>
              <a:r>
                <a:rPr lang="en-GB" sz="1100" dirty="0"/>
                <a:t> </a:t>
              </a:r>
              <a:r>
                <a:rPr lang="en-GB" sz="1104" dirty="0"/>
                <a:t>before making an offer</a:t>
              </a: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1767475" y="5540227"/>
            <a:ext cx="2436087" cy="535550"/>
            <a:chOff x="1051290" y="2649262"/>
            <a:chExt cx="1325929" cy="394795"/>
          </a:xfrm>
        </p:grpSpPr>
        <p:sp>
          <p:nvSpPr>
            <p:cNvPr id="111" name="Rectangle 110"/>
            <p:cNvSpPr/>
            <p:nvPr/>
          </p:nvSpPr>
          <p:spPr>
            <a:xfrm>
              <a:off x="1051290" y="2649262"/>
              <a:ext cx="1325929" cy="394795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12" name="TextBox 111"/>
            <p:cNvSpPr txBox="1"/>
            <p:nvPr/>
          </p:nvSpPr>
          <p:spPr>
            <a:xfrm>
              <a:off x="1051290" y="2649262"/>
              <a:ext cx="1325929" cy="39479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2000" tIns="42000" rIns="42000" bIns="42000" numCol="1" spcCol="1270" anchor="ctr" anchorCtr="0">
              <a:noAutofit/>
            </a:bodyPr>
            <a:lstStyle/>
            <a:p>
              <a:pPr algn="ctr" defTabSz="490034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104"/>
                <a:t>Will they have been awarded the qualification they were previously sponsored for when we assign the CAS? </a:t>
              </a: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4651901" y="5625487"/>
            <a:ext cx="1155909" cy="369126"/>
            <a:chOff x="2573921" y="2544413"/>
            <a:chExt cx="1325929" cy="314841"/>
          </a:xfrm>
          <a:solidFill>
            <a:schemeClr val="accent4">
              <a:lumMod val="75000"/>
            </a:schemeClr>
          </a:solidFill>
        </p:grpSpPr>
        <p:sp>
          <p:nvSpPr>
            <p:cNvPr id="109" name="Rectangle 108"/>
            <p:cNvSpPr/>
            <p:nvPr/>
          </p:nvSpPr>
          <p:spPr>
            <a:xfrm>
              <a:off x="2573921" y="2544413"/>
              <a:ext cx="1325929" cy="314841"/>
            </a:xfrm>
            <a:prstGeom prst="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10" name="TextBox 109"/>
            <p:cNvSpPr txBox="1"/>
            <p:nvPr/>
          </p:nvSpPr>
          <p:spPr>
            <a:xfrm>
              <a:off x="2573921" y="2544413"/>
              <a:ext cx="1257271" cy="297115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2000" tIns="42000" rIns="42000" bIns="42000" numCol="1" spcCol="1270" anchor="ctr" anchorCtr="0">
              <a:noAutofit/>
            </a:bodyPr>
            <a:lstStyle/>
            <a:p>
              <a:pPr algn="ctr" defTabSz="490034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104" dirty="0"/>
                <a:t>Contact Taught Admissions team</a:t>
              </a: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6209627" y="5625487"/>
            <a:ext cx="1040609" cy="1272014"/>
            <a:chOff x="4143756" y="2517340"/>
            <a:chExt cx="1325929" cy="368987"/>
          </a:xfrm>
        </p:grpSpPr>
        <p:sp>
          <p:nvSpPr>
            <p:cNvPr id="107" name="Rectangle 106"/>
            <p:cNvSpPr/>
            <p:nvPr/>
          </p:nvSpPr>
          <p:spPr>
            <a:xfrm>
              <a:off x="4143756" y="2517340"/>
              <a:ext cx="1325929" cy="368987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8" name="TextBox 107"/>
            <p:cNvSpPr txBox="1"/>
            <p:nvPr/>
          </p:nvSpPr>
          <p:spPr>
            <a:xfrm>
              <a:off x="4143756" y="2517340"/>
              <a:ext cx="1325929" cy="368987"/>
            </a:xfrm>
            <a:prstGeom prst="rect">
              <a:avLst/>
            </a:prstGeom>
            <a:solidFill>
              <a:srgbClr val="7030A0"/>
            </a:solidFill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2000" tIns="42000" rIns="42000" bIns="42000" numCol="1" spcCol="1270" anchor="ctr" anchorCtr="0">
              <a:noAutofit/>
            </a:bodyPr>
            <a:lstStyle/>
            <a:p>
              <a:pPr algn="ctr" defTabSz="490034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104" dirty="0"/>
                <a:t>TA review case (refer to Academic Progression section of the website)</a:t>
              </a: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2796991" y="6335223"/>
            <a:ext cx="1406571" cy="564849"/>
            <a:chOff x="918962" y="3629880"/>
            <a:chExt cx="1325929" cy="417046"/>
          </a:xfrm>
        </p:grpSpPr>
        <p:sp>
          <p:nvSpPr>
            <p:cNvPr id="105" name="Rectangle 104"/>
            <p:cNvSpPr/>
            <p:nvPr/>
          </p:nvSpPr>
          <p:spPr>
            <a:xfrm>
              <a:off x="918962" y="3629880"/>
              <a:ext cx="1325929" cy="386187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6" name="TextBox 105"/>
            <p:cNvSpPr txBox="1"/>
            <p:nvPr/>
          </p:nvSpPr>
          <p:spPr>
            <a:xfrm>
              <a:off x="918962" y="3629880"/>
              <a:ext cx="1325929" cy="41704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2000" tIns="42000" rIns="42000" bIns="42000" numCol="1" spcCol="1270" anchor="ctr" anchorCtr="0">
              <a:noAutofit/>
            </a:bodyPr>
            <a:lstStyle/>
            <a:p>
              <a:pPr algn="ctr" defTabSz="490034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104"/>
                <a:t>What was the highest RQF/SCQF/CEFR level of previous study? </a:t>
              </a: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4580418" y="6660968"/>
            <a:ext cx="859623" cy="276468"/>
            <a:chOff x="3932509" y="3888624"/>
            <a:chExt cx="1325929" cy="234244"/>
          </a:xfrm>
        </p:grpSpPr>
        <p:sp>
          <p:nvSpPr>
            <p:cNvPr id="97" name="Rectangle 96"/>
            <p:cNvSpPr/>
            <p:nvPr/>
          </p:nvSpPr>
          <p:spPr>
            <a:xfrm>
              <a:off x="3932509" y="3888624"/>
              <a:ext cx="1325929" cy="234244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8" name="TextBox 97"/>
            <p:cNvSpPr txBox="1"/>
            <p:nvPr/>
          </p:nvSpPr>
          <p:spPr>
            <a:xfrm>
              <a:off x="3932509" y="3888624"/>
              <a:ext cx="1325929" cy="23424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2000" tIns="42000" rIns="42000" bIns="42000" numCol="1" spcCol="1270" anchor="ctr" anchorCtr="0">
              <a:noAutofit/>
            </a:bodyPr>
            <a:lstStyle/>
            <a:p>
              <a:pPr algn="ctr" defTabSz="490034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104"/>
                <a:t>Any CEFR</a:t>
              </a:r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1788987" y="4093441"/>
            <a:ext cx="2436087" cy="454872"/>
            <a:chOff x="1025076" y="1198117"/>
            <a:chExt cx="1325929" cy="396625"/>
          </a:xfrm>
          <a:solidFill>
            <a:schemeClr val="accent4">
              <a:lumMod val="75000"/>
            </a:schemeClr>
          </a:solidFill>
        </p:grpSpPr>
        <p:sp>
          <p:nvSpPr>
            <p:cNvPr id="89" name="Rectangle 88"/>
            <p:cNvSpPr/>
            <p:nvPr/>
          </p:nvSpPr>
          <p:spPr>
            <a:xfrm>
              <a:off x="1025076" y="1198117"/>
              <a:ext cx="1325929" cy="396625"/>
            </a:xfrm>
            <a:prstGeom prst="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0" name="TextBox 89"/>
            <p:cNvSpPr txBox="1"/>
            <p:nvPr/>
          </p:nvSpPr>
          <p:spPr>
            <a:xfrm>
              <a:off x="1025076" y="1198117"/>
              <a:ext cx="1325929" cy="396625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2000" tIns="42000" rIns="42000" bIns="42000" numCol="1" spcCol="1270" anchor="ctr" anchorCtr="0">
              <a:noAutofit/>
            </a:bodyPr>
            <a:lstStyle/>
            <a:p>
              <a:pPr algn="ctr" defTabSz="490034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104" dirty="0"/>
                <a:t>Collect immigration evidence and ask if a Student visa is required for further study</a:t>
              </a:r>
            </a:p>
          </p:txBody>
        </p:sp>
      </p:grpSp>
      <p:sp>
        <p:nvSpPr>
          <p:cNvPr id="84" name="TextBox 83"/>
          <p:cNvSpPr txBox="1"/>
          <p:nvPr/>
        </p:nvSpPr>
        <p:spPr>
          <a:xfrm>
            <a:off x="6099754" y="7851965"/>
            <a:ext cx="1225546" cy="1583963"/>
          </a:xfrm>
          <a:prstGeom prst="rect">
            <a:avLst/>
          </a:prstGeom>
          <a:solidFill>
            <a:srgbClr val="7030A0"/>
          </a:solidFill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42000" tIns="42000" rIns="42000" bIns="42000" numCol="1" spcCol="1270" anchor="ctr" anchorCtr="0">
            <a:noAutofit/>
          </a:bodyPr>
          <a:lstStyle/>
          <a:p>
            <a:pPr algn="ctr" defTabSz="490034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104" dirty="0"/>
              <a:t>Obtain immigration evidence and complete </a:t>
            </a:r>
            <a:r>
              <a:rPr lang="en-GB" sz="1100" u="sng" dirty="0">
                <a:ln>
                  <a:solidFill>
                    <a:schemeClr val="accent6">
                      <a:lumMod val="60000"/>
                      <a:lumOff val="40000"/>
                    </a:schemeClr>
                  </a:solidFill>
                </a:ln>
                <a:solidFill>
                  <a:schemeClr val="accent6">
                    <a:lumMod val="60000"/>
                    <a:lumOff val="40000"/>
                  </a:schemeClr>
                </a:solidFill>
                <a:hlinkClick r:id="rId2"/>
              </a:rPr>
              <a:t>UG CAS Preparation </a:t>
            </a:r>
            <a:r>
              <a:rPr lang="en-GB" sz="1100" u="sng" dirty="0" err="1">
                <a:ln>
                  <a:solidFill>
                    <a:schemeClr val="accent6">
                      <a:lumMod val="60000"/>
                      <a:lumOff val="40000"/>
                    </a:schemeClr>
                  </a:solidFill>
                </a:ln>
                <a:solidFill>
                  <a:schemeClr val="accent6">
                    <a:lumMod val="60000"/>
                    <a:lumOff val="40000"/>
                  </a:schemeClr>
                </a:solidFill>
                <a:hlinkClick r:id="rId2"/>
              </a:rPr>
              <a:t>WebForm</a:t>
            </a:r>
            <a:r>
              <a:rPr lang="en-GB" sz="1104" dirty="0"/>
              <a:t> before making an offer. TA to review this return and also consider </a:t>
            </a:r>
            <a:r>
              <a:rPr lang="en-GB" sz="1100" u="sng" dirty="0">
                <a:ln>
                  <a:solidFill>
                    <a:srgbClr val="FFC000"/>
                  </a:solidFill>
                </a:ln>
                <a:solidFill>
                  <a:srgbClr val="FFC000"/>
                </a:solidFill>
              </a:rPr>
              <a:t>time limits</a:t>
            </a:r>
            <a:endParaRPr lang="en-US" sz="1100" dirty="0"/>
          </a:p>
        </p:txBody>
      </p:sp>
      <p:grpSp>
        <p:nvGrpSpPr>
          <p:cNvPr id="32" name="Group 31"/>
          <p:cNvGrpSpPr/>
          <p:nvPr/>
        </p:nvGrpSpPr>
        <p:grpSpPr>
          <a:xfrm>
            <a:off x="5292599" y="7138596"/>
            <a:ext cx="775550" cy="879034"/>
            <a:chOff x="1460193" y="5363408"/>
            <a:chExt cx="1437571" cy="1639284"/>
          </a:xfrm>
          <a:solidFill>
            <a:schemeClr val="accent6">
              <a:lumMod val="75000"/>
            </a:schemeClr>
          </a:solidFill>
        </p:grpSpPr>
        <p:sp>
          <p:nvSpPr>
            <p:cNvPr id="75" name="Rectangle 74"/>
            <p:cNvSpPr/>
            <p:nvPr/>
          </p:nvSpPr>
          <p:spPr>
            <a:xfrm>
              <a:off x="1460193" y="5417018"/>
              <a:ext cx="1325929" cy="795557"/>
            </a:xfrm>
            <a:prstGeom prst="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6" name="TextBox 75"/>
            <p:cNvSpPr txBox="1"/>
            <p:nvPr/>
          </p:nvSpPr>
          <p:spPr>
            <a:xfrm>
              <a:off x="1460193" y="5363408"/>
              <a:ext cx="1437571" cy="1639284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2000" tIns="42000" rIns="42000" bIns="42000" numCol="1" spcCol="1270" anchor="ctr" anchorCtr="0">
              <a:noAutofit/>
            </a:bodyPr>
            <a:lstStyle/>
            <a:p>
              <a:pPr algn="ctr" defTabSz="490034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104"/>
                <a:t>OK to process, via </a:t>
              </a:r>
              <a:r>
                <a:rPr lang="en-US" sz="1104" err="1"/>
                <a:t>webform</a:t>
              </a:r>
              <a:r>
                <a:rPr lang="en-US" sz="1104"/>
                <a:t> submission</a:t>
              </a:r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2856286" y="8342164"/>
            <a:ext cx="1432821" cy="336737"/>
            <a:chOff x="4377239" y="5417018"/>
            <a:chExt cx="1325929" cy="795557"/>
          </a:xfrm>
        </p:grpSpPr>
        <p:sp>
          <p:nvSpPr>
            <p:cNvPr id="71" name="Rectangle 70"/>
            <p:cNvSpPr/>
            <p:nvPr/>
          </p:nvSpPr>
          <p:spPr>
            <a:xfrm>
              <a:off x="4377239" y="5417018"/>
              <a:ext cx="1325929" cy="795557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2" name="TextBox 71"/>
            <p:cNvSpPr txBox="1"/>
            <p:nvPr/>
          </p:nvSpPr>
          <p:spPr>
            <a:xfrm>
              <a:off x="4377239" y="5417018"/>
              <a:ext cx="1325929" cy="79555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2000" tIns="42000" rIns="42000" bIns="42000" numCol="1" spcCol="1270" anchor="ctr" anchorCtr="0">
              <a:noAutofit/>
            </a:bodyPr>
            <a:lstStyle/>
            <a:p>
              <a:pPr algn="ctr" defTabSz="490034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104"/>
                <a:t>Do not make offer</a:t>
              </a:r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2491065" y="9866723"/>
            <a:ext cx="2313801" cy="488004"/>
            <a:chOff x="4377239" y="6345169"/>
            <a:chExt cx="1325929" cy="795557"/>
          </a:xfrm>
        </p:grpSpPr>
        <p:sp>
          <p:nvSpPr>
            <p:cNvPr id="63" name="Rectangle 62"/>
            <p:cNvSpPr/>
            <p:nvPr/>
          </p:nvSpPr>
          <p:spPr>
            <a:xfrm>
              <a:off x="4377239" y="6345169"/>
              <a:ext cx="1325929" cy="795557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4" name="TextBox 63"/>
            <p:cNvSpPr txBox="1"/>
            <p:nvPr/>
          </p:nvSpPr>
          <p:spPr>
            <a:xfrm>
              <a:off x="4377239" y="6345169"/>
              <a:ext cx="1325929" cy="79555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2000" tIns="42000" rIns="42000" bIns="42000" numCol="1" spcCol="1270" anchor="ctr" anchorCtr="0">
              <a:noAutofit/>
            </a:bodyPr>
            <a:lstStyle/>
            <a:p>
              <a:pPr algn="ctr" defTabSz="490034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104"/>
                <a:t>Taught Admissions management team review case</a:t>
              </a:r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5723330" y="10814050"/>
            <a:ext cx="1113542" cy="361329"/>
            <a:chOff x="1671" y="7273320"/>
            <a:chExt cx="1325929" cy="795557"/>
          </a:xfrm>
        </p:grpSpPr>
        <p:sp>
          <p:nvSpPr>
            <p:cNvPr id="61" name="Rectangle 60"/>
            <p:cNvSpPr/>
            <p:nvPr/>
          </p:nvSpPr>
          <p:spPr>
            <a:xfrm>
              <a:off x="1671" y="7273320"/>
              <a:ext cx="1325929" cy="795557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2" name="TextBox 61"/>
            <p:cNvSpPr txBox="1"/>
            <p:nvPr/>
          </p:nvSpPr>
          <p:spPr>
            <a:xfrm>
              <a:off x="1671" y="7273320"/>
              <a:ext cx="1325929" cy="795557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2000" tIns="42000" rIns="42000" bIns="42000" numCol="1" spcCol="1270" anchor="ctr" anchorCtr="0">
              <a:noAutofit/>
            </a:bodyPr>
            <a:lstStyle/>
            <a:p>
              <a:pPr algn="ctr" defTabSz="490034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104"/>
                <a:t>OK to process</a:t>
              </a:r>
            </a:p>
          </p:txBody>
        </p:sp>
      </p:grpSp>
      <p:grpSp>
        <p:nvGrpSpPr>
          <p:cNvPr id="42" name="Group 41"/>
          <p:cNvGrpSpPr/>
          <p:nvPr/>
        </p:nvGrpSpPr>
        <p:grpSpPr>
          <a:xfrm>
            <a:off x="358837" y="10762743"/>
            <a:ext cx="1861286" cy="310554"/>
            <a:chOff x="4377238" y="7273320"/>
            <a:chExt cx="1325930" cy="795557"/>
          </a:xfrm>
        </p:grpSpPr>
        <p:sp>
          <p:nvSpPr>
            <p:cNvPr id="55" name="Rectangle 54"/>
            <p:cNvSpPr/>
            <p:nvPr/>
          </p:nvSpPr>
          <p:spPr>
            <a:xfrm>
              <a:off x="4377239" y="7273320"/>
              <a:ext cx="1325929" cy="795557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6" name="TextBox 55"/>
            <p:cNvSpPr txBox="1"/>
            <p:nvPr/>
          </p:nvSpPr>
          <p:spPr>
            <a:xfrm>
              <a:off x="4377238" y="7273320"/>
              <a:ext cx="1325929" cy="795557"/>
            </a:xfrm>
            <a:prstGeom prst="rect">
              <a:avLst/>
            </a:prstGeom>
            <a:solidFill>
              <a:srgbClr val="FF0000"/>
            </a:solidFill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2000" tIns="42000" rIns="42000" bIns="42000" numCol="1" spcCol="1270" anchor="ctr" anchorCtr="0">
              <a:noAutofit/>
            </a:bodyPr>
            <a:lstStyle/>
            <a:p>
              <a:pPr algn="ctr" defTabSz="490034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104"/>
                <a:t>Unable to sponsor unless can enter on another visa</a:t>
              </a:r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160566" y="11223945"/>
            <a:ext cx="2130052" cy="589364"/>
            <a:chOff x="1671" y="8201470"/>
            <a:chExt cx="1325929" cy="795557"/>
          </a:xfrm>
        </p:grpSpPr>
        <p:sp>
          <p:nvSpPr>
            <p:cNvPr id="53" name="Rectangle 52"/>
            <p:cNvSpPr/>
            <p:nvPr/>
          </p:nvSpPr>
          <p:spPr>
            <a:xfrm>
              <a:off x="1671" y="8201470"/>
              <a:ext cx="1325929" cy="795557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4" name="TextBox 53"/>
            <p:cNvSpPr txBox="1"/>
            <p:nvPr/>
          </p:nvSpPr>
          <p:spPr>
            <a:xfrm>
              <a:off x="1671" y="8201470"/>
              <a:ext cx="1325929" cy="79555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2000" tIns="42000" rIns="42000" bIns="42000" numCol="1" spcCol="1270" anchor="ctr" anchorCtr="0">
              <a:noAutofit/>
            </a:bodyPr>
            <a:lstStyle/>
            <a:p>
              <a:pPr algn="ctr" defTabSz="490034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104" dirty="0"/>
                <a:t>TA and Faculty/School work together on next steps for communications and Banner input</a:t>
              </a:r>
            </a:p>
          </p:txBody>
        </p:sp>
      </p:grpSp>
      <p:grpSp>
        <p:nvGrpSpPr>
          <p:cNvPr id="46" name="Group 45"/>
          <p:cNvGrpSpPr/>
          <p:nvPr/>
        </p:nvGrpSpPr>
        <p:grpSpPr>
          <a:xfrm>
            <a:off x="5221558" y="11379364"/>
            <a:ext cx="2117089" cy="1035177"/>
            <a:chOff x="4377237" y="8201470"/>
            <a:chExt cx="1325931" cy="1387840"/>
          </a:xfrm>
        </p:grpSpPr>
        <p:sp>
          <p:nvSpPr>
            <p:cNvPr id="47" name="Rectangle 46"/>
            <p:cNvSpPr/>
            <p:nvPr/>
          </p:nvSpPr>
          <p:spPr>
            <a:xfrm>
              <a:off x="4377239" y="8201470"/>
              <a:ext cx="1325929" cy="795557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8" name="TextBox 47"/>
            <p:cNvSpPr txBox="1"/>
            <p:nvPr/>
          </p:nvSpPr>
          <p:spPr>
            <a:xfrm>
              <a:off x="4377237" y="8201470"/>
              <a:ext cx="1325929" cy="1387840"/>
            </a:xfrm>
            <a:prstGeom prst="rect">
              <a:avLst/>
            </a:prstGeom>
            <a:solidFill>
              <a:srgbClr val="7030A0"/>
            </a:solidFill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2000" tIns="42000" rIns="42000" bIns="42000" numCol="1" spcCol="1270" anchor="ctr" anchorCtr="0">
              <a:noAutofit/>
            </a:bodyPr>
            <a:lstStyle/>
            <a:p>
              <a:pPr algn="ctr" defTabSz="490034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104" dirty="0"/>
                <a:t>TA enter progression statement in Banner. TA ask Faculty/School to make offer (subject to time limits) on Banner/issue communication to applicant</a:t>
              </a:r>
            </a:p>
          </p:txBody>
        </p:sp>
      </p:grpSp>
      <p:grpSp>
        <p:nvGrpSpPr>
          <p:cNvPr id="127" name="Group 126"/>
          <p:cNvGrpSpPr/>
          <p:nvPr/>
        </p:nvGrpSpPr>
        <p:grpSpPr>
          <a:xfrm>
            <a:off x="4509816" y="5079016"/>
            <a:ext cx="1008334" cy="246573"/>
            <a:chOff x="2517715" y="1771499"/>
            <a:chExt cx="1325929" cy="169127"/>
          </a:xfrm>
          <a:solidFill>
            <a:schemeClr val="accent6">
              <a:lumMod val="75000"/>
            </a:schemeClr>
          </a:solidFill>
        </p:grpSpPr>
        <p:sp>
          <p:nvSpPr>
            <p:cNvPr id="128" name="Rectangle 127"/>
            <p:cNvSpPr/>
            <p:nvPr/>
          </p:nvSpPr>
          <p:spPr>
            <a:xfrm>
              <a:off x="2517715" y="1771499"/>
              <a:ext cx="1325929" cy="169127"/>
            </a:xfrm>
            <a:prstGeom prst="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29" name="TextBox 128"/>
            <p:cNvSpPr txBox="1"/>
            <p:nvPr/>
          </p:nvSpPr>
          <p:spPr>
            <a:xfrm>
              <a:off x="2517715" y="1771499"/>
              <a:ext cx="1325929" cy="167488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2000" tIns="42000" rIns="42000" bIns="42000" numCol="1" spcCol="1270" anchor="ctr" anchorCtr="0">
              <a:noAutofit/>
            </a:bodyPr>
            <a:lstStyle/>
            <a:p>
              <a:pPr algn="ctr" defTabSz="490034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104"/>
                <a:t>OK to process</a:t>
              </a:r>
            </a:p>
          </p:txBody>
        </p:sp>
      </p:grpSp>
      <p:grpSp>
        <p:nvGrpSpPr>
          <p:cNvPr id="136" name="Group 135"/>
          <p:cNvGrpSpPr/>
          <p:nvPr/>
        </p:nvGrpSpPr>
        <p:grpSpPr>
          <a:xfrm>
            <a:off x="4207416" y="7040792"/>
            <a:ext cx="976664" cy="339619"/>
            <a:chOff x="3932509" y="3888624"/>
            <a:chExt cx="1325929" cy="234244"/>
          </a:xfrm>
        </p:grpSpPr>
        <p:sp>
          <p:nvSpPr>
            <p:cNvPr id="137" name="Rectangle 136"/>
            <p:cNvSpPr/>
            <p:nvPr/>
          </p:nvSpPr>
          <p:spPr>
            <a:xfrm>
              <a:off x="3932509" y="3888624"/>
              <a:ext cx="1325929" cy="234244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38" name="TextBox 137"/>
            <p:cNvSpPr txBox="1"/>
            <p:nvPr/>
          </p:nvSpPr>
          <p:spPr>
            <a:xfrm>
              <a:off x="3932509" y="3888624"/>
              <a:ext cx="1325929" cy="23424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2000" tIns="42000" rIns="42000" bIns="42000" numCol="1" spcCol="1270" anchor="ctr" anchorCtr="0">
              <a:noAutofit/>
            </a:bodyPr>
            <a:lstStyle/>
            <a:p>
              <a:pPr algn="ctr" defTabSz="490034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104"/>
                <a:t>RQF level 3 or 4 or equivalent</a:t>
              </a:r>
            </a:p>
          </p:txBody>
        </p:sp>
      </p:grpSp>
      <p:grpSp>
        <p:nvGrpSpPr>
          <p:cNvPr id="139" name="Group 138"/>
          <p:cNvGrpSpPr/>
          <p:nvPr/>
        </p:nvGrpSpPr>
        <p:grpSpPr>
          <a:xfrm>
            <a:off x="2785318" y="7386627"/>
            <a:ext cx="1523931" cy="730363"/>
            <a:chOff x="3932509" y="3878809"/>
            <a:chExt cx="1449242" cy="456303"/>
          </a:xfrm>
        </p:grpSpPr>
        <p:sp>
          <p:nvSpPr>
            <p:cNvPr id="140" name="Rectangle 139"/>
            <p:cNvSpPr/>
            <p:nvPr/>
          </p:nvSpPr>
          <p:spPr>
            <a:xfrm>
              <a:off x="3932509" y="3888624"/>
              <a:ext cx="1449242" cy="441760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41" name="TextBox 140"/>
            <p:cNvSpPr txBox="1"/>
            <p:nvPr/>
          </p:nvSpPr>
          <p:spPr>
            <a:xfrm>
              <a:off x="3932509" y="3878809"/>
              <a:ext cx="1384708" cy="45630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2000" tIns="42000" rIns="42000" bIns="42000" numCol="1" spcCol="1270" anchor="ctr" anchorCtr="0">
              <a:noAutofit/>
            </a:bodyPr>
            <a:lstStyle/>
            <a:p>
              <a:pPr algn="ctr" defTabSz="490034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104"/>
                <a:t>RQF level 5 or equivalent; RQF level 6 or equivalent; RQF level 7 or equivalent </a:t>
              </a:r>
            </a:p>
          </p:txBody>
        </p:sp>
      </p:grpSp>
      <p:sp>
        <p:nvSpPr>
          <p:cNvPr id="155" name="TextBox 154"/>
          <p:cNvSpPr txBox="1"/>
          <p:nvPr/>
        </p:nvSpPr>
        <p:spPr>
          <a:xfrm>
            <a:off x="4683896" y="10099599"/>
            <a:ext cx="186490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00" dirty="0"/>
              <a:t>Approved by TA/PCM</a:t>
            </a:r>
          </a:p>
        </p:txBody>
      </p:sp>
      <p:cxnSp>
        <p:nvCxnSpPr>
          <p:cNvPr id="157" name="Elbow Connector 156"/>
          <p:cNvCxnSpPr/>
          <p:nvPr/>
        </p:nvCxnSpPr>
        <p:spPr>
          <a:xfrm>
            <a:off x="4797664" y="10174466"/>
            <a:ext cx="1475235" cy="631100"/>
          </a:xfrm>
          <a:prstGeom prst="curvedConnector3">
            <a:avLst>
              <a:gd name="adj1" fmla="val 99931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6" name="Straight Arrow Connector 175"/>
          <p:cNvCxnSpPr>
            <a:stCxn id="62" idx="2"/>
            <a:endCxn id="47" idx="0"/>
          </p:cNvCxnSpPr>
          <p:nvPr/>
        </p:nvCxnSpPr>
        <p:spPr>
          <a:xfrm>
            <a:off x="6280101" y="11175379"/>
            <a:ext cx="3" cy="20398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Straight Arrow Connector 181"/>
          <p:cNvCxnSpPr/>
          <p:nvPr/>
        </p:nvCxnSpPr>
        <p:spPr>
          <a:xfrm flipH="1">
            <a:off x="1164380" y="11073297"/>
            <a:ext cx="1" cy="15064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5" name="TextBox 184"/>
          <p:cNvSpPr txBox="1"/>
          <p:nvPr/>
        </p:nvSpPr>
        <p:spPr>
          <a:xfrm>
            <a:off x="920417" y="10015949"/>
            <a:ext cx="186490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00" dirty="0"/>
              <a:t>Not approved</a:t>
            </a:r>
          </a:p>
        </p:txBody>
      </p:sp>
      <p:cxnSp>
        <p:nvCxnSpPr>
          <p:cNvPr id="186" name="Elbow Connector 156"/>
          <p:cNvCxnSpPr>
            <a:stCxn id="64" idx="1"/>
          </p:cNvCxnSpPr>
          <p:nvPr/>
        </p:nvCxnSpPr>
        <p:spPr>
          <a:xfrm rot="10800000" flipV="1">
            <a:off x="1172009" y="10110725"/>
            <a:ext cx="1319057" cy="571698"/>
          </a:xfrm>
          <a:prstGeom prst="curvedConnector3">
            <a:avLst>
              <a:gd name="adj1" fmla="val 100548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7" name="TextBox 196"/>
          <p:cNvSpPr txBox="1"/>
          <p:nvPr/>
        </p:nvSpPr>
        <p:spPr>
          <a:xfrm>
            <a:off x="2657853" y="9530177"/>
            <a:ext cx="18649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00"/>
              <a:t>Send aspiration statement and immigration evidence to TA team</a:t>
            </a:r>
          </a:p>
        </p:txBody>
      </p:sp>
      <p:cxnSp>
        <p:nvCxnSpPr>
          <p:cNvPr id="199" name="Straight Arrow Connector 198"/>
          <p:cNvCxnSpPr>
            <a:stCxn id="197" idx="0"/>
            <a:endCxn id="64" idx="0"/>
          </p:cNvCxnSpPr>
          <p:nvPr/>
        </p:nvCxnSpPr>
        <p:spPr>
          <a:xfrm>
            <a:off x="3590304" y="9530177"/>
            <a:ext cx="57662" cy="33654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0" name="Straight Arrow Connector 229"/>
          <p:cNvCxnSpPr>
            <a:stCxn id="106" idx="3"/>
            <a:endCxn id="98" idx="1"/>
          </p:cNvCxnSpPr>
          <p:nvPr/>
        </p:nvCxnSpPr>
        <p:spPr>
          <a:xfrm>
            <a:off x="4203562" y="6617648"/>
            <a:ext cx="376856" cy="18155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2" name="Straight Arrow Connector 231"/>
          <p:cNvCxnSpPr>
            <a:endCxn id="76" idx="0"/>
          </p:cNvCxnSpPr>
          <p:nvPr/>
        </p:nvCxnSpPr>
        <p:spPr>
          <a:xfrm>
            <a:off x="5440041" y="6937436"/>
            <a:ext cx="240333" cy="20116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" name="Straight Arrow Connector 235"/>
          <p:cNvCxnSpPr/>
          <p:nvPr/>
        </p:nvCxnSpPr>
        <p:spPr>
          <a:xfrm>
            <a:off x="5116404" y="7225370"/>
            <a:ext cx="174748" cy="22990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7" name="Elbow Connector 156"/>
          <p:cNvCxnSpPr>
            <a:stCxn id="76" idx="2"/>
          </p:cNvCxnSpPr>
          <p:nvPr/>
        </p:nvCxnSpPr>
        <p:spPr>
          <a:xfrm rot="16200000" flipH="1">
            <a:off x="5628865" y="8069138"/>
            <a:ext cx="462924" cy="359907"/>
          </a:xfrm>
          <a:prstGeom prst="curvedConnector3">
            <a:avLst>
              <a:gd name="adj1" fmla="val 97743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2" name="Straight Arrow Connector 241"/>
          <p:cNvCxnSpPr/>
          <p:nvPr/>
        </p:nvCxnSpPr>
        <p:spPr>
          <a:xfrm>
            <a:off x="3671990" y="6890712"/>
            <a:ext cx="541427" cy="2480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8" name="Straight Arrow Connector 247"/>
          <p:cNvCxnSpPr/>
          <p:nvPr/>
        </p:nvCxnSpPr>
        <p:spPr>
          <a:xfrm>
            <a:off x="3392353" y="6890712"/>
            <a:ext cx="27334" cy="48081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2" name="Straight Arrow Connector 251"/>
          <p:cNvCxnSpPr/>
          <p:nvPr/>
        </p:nvCxnSpPr>
        <p:spPr>
          <a:xfrm>
            <a:off x="3451291" y="8180851"/>
            <a:ext cx="0" cy="19379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5" name="Straight Arrow Connector 254"/>
          <p:cNvCxnSpPr>
            <a:stCxn id="72" idx="2"/>
            <a:endCxn id="355" idx="0"/>
          </p:cNvCxnSpPr>
          <p:nvPr/>
        </p:nvCxnSpPr>
        <p:spPr>
          <a:xfrm flipH="1">
            <a:off x="3565693" y="8678901"/>
            <a:ext cx="7004" cy="42563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7" name="Elbow Connector 156"/>
          <p:cNvCxnSpPr>
            <a:stCxn id="72" idx="1"/>
          </p:cNvCxnSpPr>
          <p:nvPr/>
        </p:nvCxnSpPr>
        <p:spPr>
          <a:xfrm rot="10800000" flipV="1">
            <a:off x="664390" y="8510533"/>
            <a:ext cx="2191897" cy="2234158"/>
          </a:xfrm>
          <a:prstGeom prst="curved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1" name="Straight Arrow Connector 260"/>
          <p:cNvCxnSpPr/>
          <p:nvPr/>
        </p:nvCxnSpPr>
        <p:spPr>
          <a:xfrm>
            <a:off x="3392353" y="6136109"/>
            <a:ext cx="0" cy="2054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2" name="TextBox 261"/>
          <p:cNvSpPr txBox="1"/>
          <p:nvPr/>
        </p:nvSpPr>
        <p:spPr>
          <a:xfrm>
            <a:off x="2928268" y="6045790"/>
            <a:ext cx="92816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00"/>
              <a:t>YES</a:t>
            </a:r>
          </a:p>
        </p:txBody>
      </p:sp>
      <p:sp>
        <p:nvSpPr>
          <p:cNvPr id="263" name="TextBox 262"/>
          <p:cNvSpPr txBox="1"/>
          <p:nvPr/>
        </p:nvSpPr>
        <p:spPr>
          <a:xfrm>
            <a:off x="4180545" y="5731214"/>
            <a:ext cx="399873" cy="2365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00"/>
              <a:t>NO</a:t>
            </a:r>
          </a:p>
        </p:txBody>
      </p:sp>
      <p:cxnSp>
        <p:nvCxnSpPr>
          <p:cNvPr id="265" name="Straight Arrow Connector 264"/>
          <p:cNvCxnSpPr/>
          <p:nvPr/>
        </p:nvCxnSpPr>
        <p:spPr>
          <a:xfrm>
            <a:off x="4164144" y="5731214"/>
            <a:ext cx="47135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7" name="Straight Arrow Connector 266"/>
          <p:cNvCxnSpPr/>
          <p:nvPr/>
        </p:nvCxnSpPr>
        <p:spPr>
          <a:xfrm>
            <a:off x="5747956" y="5728378"/>
            <a:ext cx="47135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9" name="Straight Arrow Connector 268"/>
          <p:cNvCxnSpPr>
            <a:stCxn id="129" idx="3"/>
            <a:endCxn id="116" idx="2"/>
          </p:cNvCxnSpPr>
          <p:nvPr/>
        </p:nvCxnSpPr>
        <p:spPr>
          <a:xfrm flipV="1">
            <a:off x="5518150" y="4673191"/>
            <a:ext cx="1044263" cy="52791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70" name="Group 269"/>
          <p:cNvGrpSpPr/>
          <p:nvPr/>
        </p:nvGrpSpPr>
        <p:grpSpPr>
          <a:xfrm>
            <a:off x="4548861" y="4500573"/>
            <a:ext cx="1008334" cy="246573"/>
            <a:chOff x="2517715" y="1771499"/>
            <a:chExt cx="1325929" cy="169127"/>
          </a:xfrm>
          <a:solidFill>
            <a:schemeClr val="accent6">
              <a:lumMod val="75000"/>
            </a:schemeClr>
          </a:solidFill>
        </p:grpSpPr>
        <p:sp>
          <p:nvSpPr>
            <p:cNvPr id="271" name="Rectangle 270"/>
            <p:cNvSpPr/>
            <p:nvPr/>
          </p:nvSpPr>
          <p:spPr>
            <a:xfrm>
              <a:off x="2517715" y="1771499"/>
              <a:ext cx="1325929" cy="169127"/>
            </a:xfrm>
            <a:prstGeom prst="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72" name="TextBox 271"/>
            <p:cNvSpPr txBox="1"/>
            <p:nvPr/>
          </p:nvSpPr>
          <p:spPr>
            <a:xfrm>
              <a:off x="2517715" y="1771499"/>
              <a:ext cx="1325929" cy="167488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2000" tIns="42000" rIns="42000" bIns="42000" numCol="1" spcCol="1270" anchor="ctr" anchorCtr="0">
              <a:noAutofit/>
            </a:bodyPr>
            <a:lstStyle/>
            <a:p>
              <a:pPr algn="ctr" defTabSz="490034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104"/>
                <a:t>OK to process</a:t>
              </a:r>
            </a:p>
          </p:txBody>
        </p:sp>
      </p:grpSp>
      <p:cxnSp>
        <p:nvCxnSpPr>
          <p:cNvPr id="274" name="Straight Arrow Connector 273"/>
          <p:cNvCxnSpPr>
            <a:stCxn id="272" idx="3"/>
            <a:endCxn id="116" idx="1"/>
          </p:cNvCxnSpPr>
          <p:nvPr/>
        </p:nvCxnSpPr>
        <p:spPr>
          <a:xfrm flipV="1">
            <a:off x="5557195" y="4216557"/>
            <a:ext cx="226324" cy="40610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6" name="Curved Connector 275"/>
          <p:cNvCxnSpPr>
            <a:stCxn id="90" idx="3"/>
            <a:endCxn id="271" idx="1"/>
          </p:cNvCxnSpPr>
          <p:nvPr/>
        </p:nvCxnSpPr>
        <p:spPr>
          <a:xfrm>
            <a:off x="4225074" y="4320877"/>
            <a:ext cx="323787" cy="302983"/>
          </a:xfrm>
          <a:prstGeom prst="curved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5" name="TextBox 284"/>
          <p:cNvSpPr txBox="1"/>
          <p:nvPr/>
        </p:nvSpPr>
        <p:spPr>
          <a:xfrm>
            <a:off x="4479399" y="4052688"/>
            <a:ext cx="1243931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00" dirty="0"/>
              <a:t>No previous Student/T4 visa but now needed</a:t>
            </a:r>
          </a:p>
        </p:txBody>
      </p:sp>
      <p:sp>
        <p:nvSpPr>
          <p:cNvPr id="288" name="TextBox 287"/>
          <p:cNvSpPr txBox="1"/>
          <p:nvPr/>
        </p:nvSpPr>
        <p:spPr>
          <a:xfrm>
            <a:off x="2856286" y="4776159"/>
            <a:ext cx="14234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00" dirty="0"/>
              <a:t>Previous Student/T4 visa but none needed now</a:t>
            </a:r>
          </a:p>
        </p:txBody>
      </p:sp>
      <p:cxnSp>
        <p:nvCxnSpPr>
          <p:cNvPr id="290" name="Curved Connector 289"/>
          <p:cNvCxnSpPr>
            <a:endCxn id="129" idx="1"/>
          </p:cNvCxnSpPr>
          <p:nvPr/>
        </p:nvCxnSpPr>
        <p:spPr>
          <a:xfrm>
            <a:off x="3251200" y="4572500"/>
            <a:ext cx="1258616" cy="628608"/>
          </a:xfrm>
          <a:prstGeom prst="curvedConnector3">
            <a:avLst>
              <a:gd name="adj1" fmla="val 22756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2" name="Curved Connector 291"/>
          <p:cNvCxnSpPr/>
          <p:nvPr/>
        </p:nvCxnSpPr>
        <p:spPr>
          <a:xfrm rot="5400000">
            <a:off x="1565087" y="4977979"/>
            <a:ext cx="917563" cy="206933"/>
          </a:xfrm>
          <a:prstGeom prst="curvedConnector3">
            <a:avLst>
              <a:gd name="adj1" fmla="val 47232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0" name="TextBox 309"/>
          <p:cNvSpPr txBox="1"/>
          <p:nvPr/>
        </p:nvSpPr>
        <p:spPr>
          <a:xfrm>
            <a:off x="1312135" y="4960825"/>
            <a:ext cx="14234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00" dirty="0"/>
              <a:t>Previous Student/T4 visa and another needed now</a:t>
            </a:r>
          </a:p>
        </p:txBody>
      </p:sp>
      <p:cxnSp>
        <p:nvCxnSpPr>
          <p:cNvPr id="314" name="Straight Arrow Connector 313"/>
          <p:cNvCxnSpPr>
            <a:stCxn id="122" idx="2"/>
            <a:endCxn id="90" idx="0"/>
          </p:cNvCxnSpPr>
          <p:nvPr/>
        </p:nvCxnSpPr>
        <p:spPr>
          <a:xfrm>
            <a:off x="3007031" y="3523376"/>
            <a:ext cx="0" cy="57006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5" name="TextBox 314"/>
          <p:cNvSpPr txBox="1"/>
          <p:nvPr/>
        </p:nvSpPr>
        <p:spPr>
          <a:xfrm>
            <a:off x="2572107" y="3602928"/>
            <a:ext cx="92816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00"/>
              <a:t>YES</a:t>
            </a:r>
          </a:p>
        </p:txBody>
      </p:sp>
      <p:sp>
        <p:nvSpPr>
          <p:cNvPr id="316" name="TextBox 315"/>
          <p:cNvSpPr txBox="1"/>
          <p:nvPr/>
        </p:nvSpPr>
        <p:spPr>
          <a:xfrm>
            <a:off x="4263375" y="2966353"/>
            <a:ext cx="399873" cy="2365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00"/>
              <a:t>NO</a:t>
            </a:r>
          </a:p>
        </p:txBody>
      </p:sp>
      <p:cxnSp>
        <p:nvCxnSpPr>
          <p:cNvPr id="317" name="Straight Arrow Connector 316"/>
          <p:cNvCxnSpPr/>
          <p:nvPr/>
        </p:nvCxnSpPr>
        <p:spPr>
          <a:xfrm>
            <a:off x="4238396" y="2961579"/>
            <a:ext cx="47135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0" name="Straight Arrow Connector 319"/>
          <p:cNvCxnSpPr/>
          <p:nvPr/>
        </p:nvCxnSpPr>
        <p:spPr>
          <a:xfrm flipV="1">
            <a:off x="5610964" y="2915747"/>
            <a:ext cx="598663" cy="857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1" name="Straight Arrow Connector 320"/>
          <p:cNvCxnSpPr>
            <a:endCxn id="122" idx="0"/>
          </p:cNvCxnSpPr>
          <p:nvPr/>
        </p:nvCxnSpPr>
        <p:spPr>
          <a:xfrm>
            <a:off x="3007031" y="2389955"/>
            <a:ext cx="0" cy="47230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2" name="TextBox 321"/>
          <p:cNvSpPr txBox="1"/>
          <p:nvPr/>
        </p:nvSpPr>
        <p:spPr>
          <a:xfrm>
            <a:off x="2572107" y="2554842"/>
            <a:ext cx="92816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00"/>
              <a:t>YES</a:t>
            </a:r>
          </a:p>
        </p:txBody>
      </p:sp>
      <p:sp>
        <p:nvSpPr>
          <p:cNvPr id="324" name="TextBox 323"/>
          <p:cNvSpPr txBox="1"/>
          <p:nvPr/>
        </p:nvSpPr>
        <p:spPr>
          <a:xfrm>
            <a:off x="4238396" y="2260177"/>
            <a:ext cx="399873" cy="2365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00"/>
              <a:t>NO</a:t>
            </a:r>
          </a:p>
        </p:txBody>
      </p:sp>
      <p:cxnSp>
        <p:nvCxnSpPr>
          <p:cNvPr id="325" name="Straight Arrow Connector 324"/>
          <p:cNvCxnSpPr/>
          <p:nvPr/>
        </p:nvCxnSpPr>
        <p:spPr>
          <a:xfrm>
            <a:off x="4213417" y="2255403"/>
            <a:ext cx="47135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7" name="Curved Connector 326"/>
          <p:cNvCxnSpPr/>
          <p:nvPr/>
        </p:nvCxnSpPr>
        <p:spPr>
          <a:xfrm rot="10800000">
            <a:off x="4180546" y="1854204"/>
            <a:ext cx="1996609" cy="378320"/>
          </a:xfrm>
          <a:prstGeom prst="curvedConnector3">
            <a:avLst>
              <a:gd name="adj1" fmla="val -26011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3" name="TextBox 332"/>
          <p:cNvSpPr txBox="1"/>
          <p:nvPr/>
        </p:nvSpPr>
        <p:spPr>
          <a:xfrm>
            <a:off x="1312135" y="419100"/>
            <a:ext cx="49679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Undergraduate: is academic progression needed?</a:t>
            </a:r>
          </a:p>
        </p:txBody>
      </p:sp>
      <p:sp>
        <p:nvSpPr>
          <p:cNvPr id="334" name="TextBox 333"/>
          <p:cNvSpPr txBox="1"/>
          <p:nvPr/>
        </p:nvSpPr>
        <p:spPr>
          <a:xfrm>
            <a:off x="133092" y="946150"/>
            <a:ext cx="1179043" cy="313932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sz="900" dirty="0"/>
              <a:t>T4/Tier 4/Student Visa = Student visa</a:t>
            </a:r>
            <a:br>
              <a:rPr lang="en-GB" sz="900" dirty="0"/>
            </a:br>
            <a:br>
              <a:rPr lang="en-GB" sz="900" dirty="0"/>
            </a:br>
            <a:r>
              <a:rPr lang="en-GB" sz="900" dirty="0"/>
              <a:t>TA = Taught Admissions</a:t>
            </a:r>
          </a:p>
          <a:p>
            <a:endParaRPr lang="en-GB" sz="900" dirty="0"/>
          </a:p>
          <a:p>
            <a:r>
              <a:rPr lang="en-GB" sz="900" dirty="0"/>
              <a:t>PCM = Policy and Conversion Manager</a:t>
            </a:r>
            <a:br>
              <a:rPr lang="en-GB" sz="900" dirty="0"/>
            </a:br>
            <a:br>
              <a:rPr lang="en-GB" sz="900" dirty="0"/>
            </a:br>
            <a:r>
              <a:rPr lang="en-GB" sz="900" dirty="0"/>
              <a:t>RQF = Regulated Qualifications Framework</a:t>
            </a:r>
            <a:br>
              <a:rPr lang="en-GB" sz="900" dirty="0"/>
            </a:br>
            <a:br>
              <a:rPr lang="en-GB" sz="900" dirty="0"/>
            </a:br>
            <a:r>
              <a:rPr lang="en-GB" sz="900" dirty="0"/>
              <a:t>SCQF = Scottish Credit &amp; Qualifications Framework</a:t>
            </a:r>
            <a:br>
              <a:rPr lang="en-GB" sz="900" dirty="0"/>
            </a:br>
            <a:endParaRPr lang="en-GB" sz="900" dirty="0"/>
          </a:p>
          <a:p>
            <a:r>
              <a:rPr lang="en-GB" sz="900" dirty="0"/>
              <a:t>CEFR = Common European Framework of Reference</a:t>
            </a:r>
          </a:p>
        </p:txBody>
      </p:sp>
      <p:sp>
        <p:nvSpPr>
          <p:cNvPr id="336" name="TextBox 335"/>
          <p:cNvSpPr txBox="1"/>
          <p:nvPr/>
        </p:nvSpPr>
        <p:spPr>
          <a:xfrm>
            <a:off x="124924" y="4373151"/>
            <a:ext cx="1179043" cy="4801314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sz="900" u="sng" dirty="0"/>
              <a:t>Immigration evidence: </a:t>
            </a:r>
            <a:br>
              <a:rPr lang="en-GB" sz="900" dirty="0"/>
            </a:br>
            <a:r>
              <a:rPr lang="en-GB" sz="900" dirty="0"/>
              <a:t>- Visa/BRP/previous CAS (where applicable)</a:t>
            </a:r>
          </a:p>
          <a:p>
            <a:r>
              <a:rPr lang="en-GB" sz="900" dirty="0"/>
              <a:t>- Passport</a:t>
            </a:r>
            <a:br>
              <a:rPr lang="en-GB" sz="900" dirty="0"/>
            </a:br>
            <a:r>
              <a:rPr lang="en-GB" sz="900" dirty="0"/>
              <a:t>- Qualification transcripts</a:t>
            </a:r>
            <a:br>
              <a:rPr lang="en-GB" sz="900" dirty="0"/>
            </a:br>
            <a:r>
              <a:rPr lang="en-GB" sz="900" dirty="0"/>
              <a:t>- Time limits (at UG level only)</a:t>
            </a:r>
          </a:p>
          <a:p>
            <a:endParaRPr lang="en-GB" sz="900" dirty="0"/>
          </a:p>
          <a:p>
            <a:r>
              <a:rPr lang="en-GB" sz="900" u="sng" dirty="0"/>
              <a:t>UG CAS preparation webform: </a:t>
            </a:r>
            <a:r>
              <a:rPr lang="en-GB" sz="900" dirty="0"/>
              <a:t>https://forms.office.com/r/AY73GgryGA</a:t>
            </a:r>
            <a:br>
              <a:rPr lang="en-GB" sz="900" dirty="0"/>
            </a:br>
            <a:endParaRPr lang="en-GB" sz="900" dirty="0"/>
          </a:p>
          <a:p>
            <a:r>
              <a:rPr lang="en-GB" sz="900" u="sng" dirty="0"/>
              <a:t>Time limits information:</a:t>
            </a:r>
            <a:r>
              <a:rPr lang="en-GB" sz="900" dirty="0"/>
              <a:t> </a:t>
            </a:r>
            <a:br>
              <a:rPr lang="en-GB" sz="900" dirty="0"/>
            </a:br>
            <a:r>
              <a:rPr lang="en-GB" sz="900" dirty="0"/>
              <a:t>https://students.leeds.ac.uk/info/21506/your_visa/850/student_visa_time_limits</a:t>
            </a:r>
          </a:p>
          <a:p>
            <a:br>
              <a:rPr lang="en-GB" sz="900" dirty="0"/>
            </a:br>
            <a:r>
              <a:rPr lang="en-GB" sz="900" u="sng" dirty="0"/>
              <a:t>Colour key:</a:t>
            </a:r>
            <a:br>
              <a:rPr lang="en-GB" sz="900" dirty="0"/>
            </a:br>
            <a:br>
              <a:rPr lang="en-GB" sz="900" dirty="0"/>
            </a:br>
            <a:r>
              <a:rPr lang="en-GB" sz="900" b="1" dirty="0">
                <a:solidFill>
                  <a:srgbClr val="FF0000"/>
                </a:solidFill>
              </a:rPr>
              <a:t>UNABLE TO SPONSOR</a:t>
            </a:r>
            <a:br>
              <a:rPr lang="en-GB" sz="900" dirty="0"/>
            </a:br>
            <a:br>
              <a:rPr lang="en-GB" sz="900" dirty="0"/>
            </a:br>
            <a:r>
              <a:rPr lang="en-GB" sz="900" b="1" dirty="0">
                <a:solidFill>
                  <a:schemeClr val="accent4">
                    <a:lumMod val="75000"/>
                  </a:schemeClr>
                </a:solidFill>
              </a:rPr>
              <a:t>FURTHER ACTION REQUIRED</a:t>
            </a:r>
            <a:br>
              <a:rPr lang="en-GB" sz="900" dirty="0"/>
            </a:br>
            <a:br>
              <a:rPr lang="en-GB" sz="900" dirty="0"/>
            </a:br>
            <a:r>
              <a:rPr lang="en-GB" sz="900" b="1" dirty="0">
                <a:solidFill>
                  <a:schemeClr val="accent6">
                    <a:lumMod val="50000"/>
                  </a:schemeClr>
                </a:solidFill>
              </a:rPr>
              <a:t>OK TO PROCESS</a:t>
            </a:r>
            <a:br>
              <a:rPr lang="en-GB" sz="900" dirty="0"/>
            </a:br>
            <a:br>
              <a:rPr lang="en-GB" sz="900" dirty="0"/>
            </a:br>
            <a:r>
              <a:rPr lang="en-GB" sz="900" b="1" dirty="0">
                <a:solidFill>
                  <a:srgbClr val="7030A0"/>
                </a:solidFill>
              </a:rPr>
              <a:t>SYSTEM PROCESS</a:t>
            </a:r>
            <a:endParaRPr lang="en-GB" sz="900" dirty="0"/>
          </a:p>
        </p:txBody>
      </p:sp>
      <p:sp>
        <p:nvSpPr>
          <p:cNvPr id="355" name="TextBox 354"/>
          <p:cNvSpPr txBox="1"/>
          <p:nvPr/>
        </p:nvSpPr>
        <p:spPr>
          <a:xfrm>
            <a:off x="2750183" y="9104539"/>
            <a:ext cx="1631020" cy="436514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42000" tIns="42000" rIns="42000" bIns="42000" numCol="1" spcCol="1270" anchor="ctr" anchorCtr="0">
            <a:noAutofit/>
          </a:bodyPr>
          <a:lstStyle/>
          <a:p>
            <a:pPr algn="ctr" defTabSz="490034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104"/>
              <a:t>Faculty/School asks what their career aspirations are</a:t>
            </a:r>
          </a:p>
        </p:txBody>
      </p:sp>
      <p:sp>
        <p:nvSpPr>
          <p:cNvPr id="361" name="TextBox 360"/>
          <p:cNvSpPr txBox="1"/>
          <p:nvPr/>
        </p:nvSpPr>
        <p:spPr>
          <a:xfrm>
            <a:off x="1066756" y="9178358"/>
            <a:ext cx="8165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/>
              <a:t>RQF level 7 or equivalent</a:t>
            </a:r>
            <a:endParaRPr lang="en-GB" sz="900"/>
          </a:p>
        </p:txBody>
      </p:sp>
      <p:sp>
        <p:nvSpPr>
          <p:cNvPr id="373" name="TextBox 372"/>
          <p:cNvSpPr txBox="1"/>
          <p:nvPr/>
        </p:nvSpPr>
        <p:spPr>
          <a:xfrm>
            <a:off x="2894945" y="8704083"/>
            <a:ext cx="15404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/>
              <a:t>RQF level 5 or equivalent; RQF level 6 or equivalent</a:t>
            </a:r>
          </a:p>
        </p:txBody>
      </p:sp>
    </p:spTree>
    <p:extLst>
      <p:ext uri="{BB962C8B-B14F-4D97-AF65-F5344CB8AC3E}">
        <p14:creationId xmlns:p14="http://schemas.microsoft.com/office/powerpoint/2010/main" val="4439457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772616" y="1702141"/>
            <a:ext cx="2436087" cy="774004"/>
            <a:chOff x="975672" y="537345"/>
            <a:chExt cx="1325929" cy="405137"/>
          </a:xfrm>
        </p:grpSpPr>
        <p:sp>
          <p:nvSpPr>
            <p:cNvPr id="125" name="Rectangle 124"/>
            <p:cNvSpPr/>
            <p:nvPr/>
          </p:nvSpPr>
          <p:spPr>
            <a:xfrm>
              <a:off x="975672" y="537345"/>
              <a:ext cx="1325929" cy="405137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26" name="TextBox 125"/>
            <p:cNvSpPr txBox="1"/>
            <p:nvPr/>
          </p:nvSpPr>
          <p:spPr>
            <a:xfrm>
              <a:off x="975672" y="537345"/>
              <a:ext cx="1325929" cy="40513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2000" tIns="42000" rIns="42000" bIns="42000" numCol="1" spcCol="1270" anchor="ctr" anchorCtr="0">
              <a:noAutofit/>
            </a:bodyPr>
            <a:lstStyle/>
            <a:p>
              <a:pPr algn="ctr" defTabSz="490034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104"/>
                <a:t>Has an academic decision been made?</a:t>
              </a: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4673921" y="2091345"/>
            <a:ext cx="1480083" cy="511862"/>
            <a:chOff x="2477964" y="496135"/>
            <a:chExt cx="1325929" cy="358884"/>
          </a:xfrm>
        </p:grpSpPr>
        <p:sp>
          <p:nvSpPr>
            <p:cNvPr id="123" name="Rectangle 122"/>
            <p:cNvSpPr/>
            <p:nvPr/>
          </p:nvSpPr>
          <p:spPr>
            <a:xfrm>
              <a:off x="2477964" y="496135"/>
              <a:ext cx="1325929" cy="358884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24" name="TextBox 123"/>
            <p:cNvSpPr txBox="1"/>
            <p:nvPr/>
          </p:nvSpPr>
          <p:spPr>
            <a:xfrm>
              <a:off x="2477964" y="496135"/>
              <a:ext cx="1325929" cy="358884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2000" tIns="42000" rIns="42000" bIns="42000" numCol="1" spcCol="1270" anchor="ctr" anchorCtr="0">
              <a:noAutofit/>
            </a:bodyPr>
            <a:lstStyle/>
            <a:p>
              <a:pPr algn="ctr" defTabSz="490034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104"/>
                <a:t>Academic decision needs to be made</a:t>
              </a: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1788987" y="2862260"/>
            <a:ext cx="2436087" cy="575781"/>
            <a:chOff x="1021085" y="1346352"/>
            <a:chExt cx="1325929" cy="391287"/>
          </a:xfrm>
        </p:grpSpPr>
        <p:sp>
          <p:nvSpPr>
            <p:cNvPr id="121" name="Rectangle 120"/>
            <p:cNvSpPr/>
            <p:nvPr/>
          </p:nvSpPr>
          <p:spPr>
            <a:xfrm>
              <a:off x="1021085" y="1346352"/>
              <a:ext cx="1325929" cy="391287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22" name="TextBox 121"/>
            <p:cNvSpPr txBox="1"/>
            <p:nvPr/>
          </p:nvSpPr>
          <p:spPr>
            <a:xfrm>
              <a:off x="1021085" y="1346352"/>
              <a:ext cx="1325929" cy="39128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2000" tIns="42000" rIns="42000" bIns="42000" numCol="1" spcCol="1270" anchor="ctr" anchorCtr="0">
              <a:noAutofit/>
            </a:bodyPr>
            <a:lstStyle/>
            <a:p>
              <a:pPr algn="ctr" defTabSz="490034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104"/>
                <a:t>Has the applicant previously studied in the UK? </a:t>
              </a:r>
            </a:p>
          </p:txBody>
        </p:sp>
      </p:grpSp>
      <p:sp>
        <p:nvSpPr>
          <p:cNvPr id="120" name="TextBox 119"/>
          <p:cNvSpPr txBox="1"/>
          <p:nvPr/>
        </p:nvSpPr>
        <p:spPr>
          <a:xfrm>
            <a:off x="4710306" y="2854654"/>
            <a:ext cx="900658" cy="55170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42000" tIns="42000" rIns="42000" bIns="42000" numCol="1" spcCol="1270" anchor="ctr" anchorCtr="0">
            <a:noAutofit/>
          </a:bodyPr>
          <a:lstStyle/>
          <a:p>
            <a:pPr algn="ctr" defTabSz="490034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104"/>
              <a:t>Academic progression not applicable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6202072" y="2768552"/>
            <a:ext cx="875154" cy="730613"/>
            <a:chOff x="4180126" y="1138550"/>
            <a:chExt cx="1325929" cy="386768"/>
          </a:xfrm>
        </p:grpSpPr>
        <p:sp>
          <p:nvSpPr>
            <p:cNvPr id="117" name="Rectangle 116"/>
            <p:cNvSpPr/>
            <p:nvPr/>
          </p:nvSpPr>
          <p:spPr>
            <a:xfrm>
              <a:off x="4180126" y="1138550"/>
              <a:ext cx="1325929" cy="386768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18" name="TextBox 117"/>
            <p:cNvSpPr txBox="1"/>
            <p:nvPr/>
          </p:nvSpPr>
          <p:spPr>
            <a:xfrm>
              <a:off x="4180126" y="1138550"/>
              <a:ext cx="1325929" cy="386768"/>
            </a:xfrm>
            <a:prstGeom prst="rect">
              <a:avLst/>
            </a:prstGeom>
            <a:solidFill>
              <a:srgbClr val="7030A0"/>
            </a:solidFill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2000" tIns="42000" rIns="42000" bIns="42000" numCol="1" spcCol="1270" anchor="ctr" anchorCtr="0">
              <a:noAutofit/>
            </a:bodyPr>
            <a:lstStyle/>
            <a:p>
              <a:pPr algn="ctr" defTabSz="490034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104"/>
                <a:t>No academic progression record needed</a:t>
              </a: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5783519" y="4093441"/>
            <a:ext cx="1557787" cy="579752"/>
            <a:chOff x="4168192" y="1667150"/>
            <a:chExt cx="1325929" cy="315551"/>
          </a:xfrm>
        </p:grpSpPr>
        <p:sp>
          <p:nvSpPr>
            <p:cNvPr id="115" name="Rectangle 114"/>
            <p:cNvSpPr/>
            <p:nvPr/>
          </p:nvSpPr>
          <p:spPr>
            <a:xfrm>
              <a:off x="4168192" y="1667150"/>
              <a:ext cx="1325929" cy="315550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16" name="TextBox 115"/>
            <p:cNvSpPr txBox="1"/>
            <p:nvPr/>
          </p:nvSpPr>
          <p:spPr>
            <a:xfrm>
              <a:off x="4168192" y="1667151"/>
              <a:ext cx="1325929" cy="315550"/>
            </a:xfrm>
            <a:prstGeom prst="rect">
              <a:avLst/>
            </a:prstGeom>
            <a:solidFill>
              <a:srgbClr val="7030A0"/>
            </a:solidFill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2000" tIns="42000" rIns="42000" bIns="42000" numCol="1" spcCol="1270" anchor="ctr" anchorCtr="0">
              <a:noAutofit/>
            </a:bodyPr>
            <a:lstStyle/>
            <a:p>
              <a:pPr algn="ctr" defTabSz="490034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104"/>
                <a:t>No academic progression record needed (make note of previous visa)</a:t>
              </a: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5915710" y="4824001"/>
            <a:ext cx="1456337" cy="699494"/>
            <a:chOff x="4156272" y="2020947"/>
            <a:chExt cx="1325929" cy="387174"/>
          </a:xfrm>
        </p:grpSpPr>
        <p:sp>
          <p:nvSpPr>
            <p:cNvPr id="113" name="Rectangle 112"/>
            <p:cNvSpPr/>
            <p:nvPr/>
          </p:nvSpPr>
          <p:spPr>
            <a:xfrm>
              <a:off x="4156272" y="2020947"/>
              <a:ext cx="1325929" cy="387174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14" name="TextBox 113"/>
            <p:cNvSpPr txBox="1"/>
            <p:nvPr/>
          </p:nvSpPr>
          <p:spPr>
            <a:xfrm>
              <a:off x="4156272" y="2020947"/>
              <a:ext cx="1325929" cy="387174"/>
            </a:xfrm>
            <a:prstGeom prst="rect">
              <a:avLst/>
            </a:prstGeom>
            <a:solidFill>
              <a:srgbClr val="7030A0"/>
            </a:solidFill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2000" tIns="42000" rIns="42000" bIns="42000" numCol="1" spcCol="1270" anchor="ctr" anchorCtr="0">
              <a:noAutofit/>
            </a:bodyPr>
            <a:lstStyle/>
            <a:p>
              <a:pPr algn="ctr" defTabSz="490034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104" dirty="0"/>
                <a:t>Progression not applicable (make a note of current visa and set ‘CAS required’ to ‘No’)</a:t>
              </a: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1767475" y="5540227"/>
            <a:ext cx="2436087" cy="535550"/>
            <a:chOff x="1051290" y="2649262"/>
            <a:chExt cx="1325929" cy="394795"/>
          </a:xfrm>
        </p:grpSpPr>
        <p:sp>
          <p:nvSpPr>
            <p:cNvPr id="111" name="Rectangle 110"/>
            <p:cNvSpPr/>
            <p:nvPr/>
          </p:nvSpPr>
          <p:spPr>
            <a:xfrm>
              <a:off x="1051290" y="2649262"/>
              <a:ext cx="1325929" cy="394795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12" name="TextBox 111"/>
            <p:cNvSpPr txBox="1"/>
            <p:nvPr/>
          </p:nvSpPr>
          <p:spPr>
            <a:xfrm>
              <a:off x="1051290" y="2649262"/>
              <a:ext cx="1325929" cy="39479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2000" tIns="42000" rIns="42000" bIns="42000" numCol="1" spcCol="1270" anchor="ctr" anchorCtr="0">
              <a:noAutofit/>
            </a:bodyPr>
            <a:lstStyle/>
            <a:p>
              <a:pPr algn="ctr" defTabSz="490034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104"/>
                <a:t>Will they have been awarded the qualification they were previously sponsored for when we assign the CAS? </a:t>
              </a: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4651901" y="5625487"/>
            <a:ext cx="1155909" cy="369126"/>
            <a:chOff x="2573921" y="2544413"/>
            <a:chExt cx="1325929" cy="314841"/>
          </a:xfrm>
          <a:solidFill>
            <a:schemeClr val="accent4">
              <a:lumMod val="75000"/>
            </a:schemeClr>
          </a:solidFill>
        </p:grpSpPr>
        <p:sp>
          <p:nvSpPr>
            <p:cNvPr id="109" name="Rectangle 108"/>
            <p:cNvSpPr/>
            <p:nvPr/>
          </p:nvSpPr>
          <p:spPr>
            <a:xfrm>
              <a:off x="2573921" y="2544413"/>
              <a:ext cx="1325929" cy="314841"/>
            </a:xfrm>
            <a:prstGeom prst="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10" name="TextBox 109"/>
            <p:cNvSpPr txBox="1"/>
            <p:nvPr/>
          </p:nvSpPr>
          <p:spPr>
            <a:xfrm>
              <a:off x="2573921" y="2544413"/>
              <a:ext cx="1257271" cy="297115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2000" tIns="42000" rIns="42000" bIns="42000" numCol="1" spcCol="1270" anchor="ctr" anchorCtr="0">
              <a:noAutofit/>
            </a:bodyPr>
            <a:lstStyle/>
            <a:p>
              <a:pPr algn="ctr" defTabSz="490034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104" dirty="0"/>
                <a:t>Contact Taught Admissions team</a:t>
              </a: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6209627" y="5625487"/>
            <a:ext cx="1040609" cy="1073181"/>
            <a:chOff x="4143756" y="2517340"/>
            <a:chExt cx="1325929" cy="368987"/>
          </a:xfrm>
        </p:grpSpPr>
        <p:sp>
          <p:nvSpPr>
            <p:cNvPr id="107" name="Rectangle 106"/>
            <p:cNvSpPr/>
            <p:nvPr/>
          </p:nvSpPr>
          <p:spPr>
            <a:xfrm>
              <a:off x="4143756" y="2517340"/>
              <a:ext cx="1325929" cy="368987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8" name="TextBox 107"/>
            <p:cNvSpPr txBox="1"/>
            <p:nvPr/>
          </p:nvSpPr>
          <p:spPr>
            <a:xfrm>
              <a:off x="4143756" y="2517340"/>
              <a:ext cx="1325929" cy="368987"/>
            </a:xfrm>
            <a:prstGeom prst="rect">
              <a:avLst/>
            </a:prstGeom>
            <a:solidFill>
              <a:srgbClr val="7030A0"/>
            </a:solidFill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2000" tIns="42000" rIns="42000" bIns="42000" numCol="1" spcCol="1270" anchor="ctr" anchorCtr="0">
              <a:noAutofit/>
            </a:bodyPr>
            <a:lstStyle/>
            <a:p>
              <a:pPr algn="ctr" defTabSz="490034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104" dirty="0"/>
                <a:t>TA review case (refer to Academic Progression section of the website)</a:t>
              </a: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2796991" y="6335223"/>
            <a:ext cx="1406571" cy="564849"/>
            <a:chOff x="918962" y="3629880"/>
            <a:chExt cx="1325929" cy="417046"/>
          </a:xfrm>
        </p:grpSpPr>
        <p:sp>
          <p:nvSpPr>
            <p:cNvPr id="105" name="Rectangle 104"/>
            <p:cNvSpPr/>
            <p:nvPr/>
          </p:nvSpPr>
          <p:spPr>
            <a:xfrm>
              <a:off x="918962" y="3629880"/>
              <a:ext cx="1325929" cy="386187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6" name="TextBox 105"/>
            <p:cNvSpPr txBox="1"/>
            <p:nvPr/>
          </p:nvSpPr>
          <p:spPr>
            <a:xfrm>
              <a:off x="918962" y="3629880"/>
              <a:ext cx="1325929" cy="41704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2000" tIns="42000" rIns="42000" bIns="42000" numCol="1" spcCol="1270" anchor="ctr" anchorCtr="0">
              <a:noAutofit/>
            </a:bodyPr>
            <a:lstStyle/>
            <a:p>
              <a:pPr algn="ctr" defTabSz="490034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104"/>
                <a:t>What was the highest RQF/SCQF/CEFR level of previous study? </a:t>
              </a:r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1272651" y="7201543"/>
            <a:ext cx="958979" cy="292299"/>
            <a:chOff x="2585298" y="4110947"/>
            <a:chExt cx="1325929" cy="314396"/>
          </a:xfrm>
        </p:grpSpPr>
        <p:sp>
          <p:nvSpPr>
            <p:cNvPr id="99" name="Rectangle 98"/>
            <p:cNvSpPr/>
            <p:nvPr/>
          </p:nvSpPr>
          <p:spPr>
            <a:xfrm>
              <a:off x="2585298" y="4110947"/>
              <a:ext cx="1325929" cy="314396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0" name="TextBox 99"/>
            <p:cNvSpPr txBox="1"/>
            <p:nvPr/>
          </p:nvSpPr>
          <p:spPr>
            <a:xfrm>
              <a:off x="2585298" y="4110947"/>
              <a:ext cx="1325929" cy="31439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2000" tIns="42000" rIns="42000" bIns="42000" numCol="1" spcCol="1270" anchor="ctr" anchorCtr="0">
              <a:noAutofit/>
            </a:bodyPr>
            <a:lstStyle/>
            <a:p>
              <a:pPr algn="ctr" defTabSz="490034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104"/>
                <a:t>Higher than current course</a:t>
              </a: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4580418" y="6660968"/>
            <a:ext cx="859623" cy="276468"/>
            <a:chOff x="3932509" y="3888624"/>
            <a:chExt cx="1325929" cy="234244"/>
          </a:xfrm>
        </p:grpSpPr>
        <p:sp>
          <p:nvSpPr>
            <p:cNvPr id="97" name="Rectangle 96"/>
            <p:cNvSpPr/>
            <p:nvPr/>
          </p:nvSpPr>
          <p:spPr>
            <a:xfrm>
              <a:off x="3932509" y="3888624"/>
              <a:ext cx="1325929" cy="234244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8" name="TextBox 97"/>
            <p:cNvSpPr txBox="1"/>
            <p:nvPr/>
          </p:nvSpPr>
          <p:spPr>
            <a:xfrm>
              <a:off x="3932509" y="3888624"/>
              <a:ext cx="1325929" cy="23424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2000" tIns="42000" rIns="42000" bIns="42000" numCol="1" spcCol="1270" anchor="ctr" anchorCtr="0">
              <a:noAutofit/>
            </a:bodyPr>
            <a:lstStyle/>
            <a:p>
              <a:pPr algn="ctr" defTabSz="490034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104"/>
                <a:t>Any CEFR</a:t>
              </a:r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1788987" y="4093441"/>
            <a:ext cx="2436087" cy="454872"/>
            <a:chOff x="1025076" y="1198117"/>
            <a:chExt cx="1325929" cy="396625"/>
          </a:xfrm>
        </p:grpSpPr>
        <p:sp>
          <p:nvSpPr>
            <p:cNvPr id="89" name="Rectangle 88"/>
            <p:cNvSpPr/>
            <p:nvPr/>
          </p:nvSpPr>
          <p:spPr>
            <a:xfrm>
              <a:off x="1025076" y="1198117"/>
              <a:ext cx="1325929" cy="396625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0" name="TextBox 89"/>
            <p:cNvSpPr txBox="1"/>
            <p:nvPr/>
          </p:nvSpPr>
          <p:spPr>
            <a:xfrm>
              <a:off x="1025076" y="1198117"/>
              <a:ext cx="1325929" cy="39662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2000" tIns="42000" rIns="42000" bIns="42000" numCol="1" spcCol="1270" anchor="ctr" anchorCtr="0">
              <a:noAutofit/>
            </a:bodyPr>
            <a:lstStyle/>
            <a:p>
              <a:pPr algn="ctr" defTabSz="490034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104" dirty="0"/>
                <a:t>Collect immigration evidence and ask if a Student visa is required for further study</a:t>
              </a:r>
            </a:p>
          </p:txBody>
        </p:sp>
      </p:grpSp>
      <p:sp>
        <p:nvSpPr>
          <p:cNvPr id="84" name="TextBox 83"/>
          <p:cNvSpPr txBox="1"/>
          <p:nvPr/>
        </p:nvSpPr>
        <p:spPr>
          <a:xfrm>
            <a:off x="6058910" y="6999493"/>
            <a:ext cx="1276578" cy="995342"/>
          </a:xfrm>
          <a:prstGeom prst="rect">
            <a:avLst/>
          </a:prstGeom>
          <a:solidFill>
            <a:srgbClr val="7030A0"/>
          </a:solidFill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42000" tIns="42000" rIns="42000" bIns="42000" numCol="1" spcCol="1270" anchor="ctr" anchorCtr="0">
            <a:noAutofit/>
          </a:bodyPr>
          <a:lstStyle/>
          <a:p>
            <a:pPr algn="ctr" defTabSz="490034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104" dirty="0"/>
              <a:t>Academic progression (create progression record with relevant CEFR/RQF/SCQF level)</a:t>
            </a:r>
          </a:p>
        </p:txBody>
      </p:sp>
      <p:grpSp>
        <p:nvGrpSpPr>
          <p:cNvPr id="30" name="Group 29"/>
          <p:cNvGrpSpPr/>
          <p:nvPr/>
        </p:nvGrpSpPr>
        <p:grpSpPr>
          <a:xfrm>
            <a:off x="133092" y="11690862"/>
            <a:ext cx="2031013" cy="621787"/>
            <a:chOff x="4377239" y="4488867"/>
            <a:chExt cx="1360923" cy="795557"/>
          </a:xfrm>
        </p:grpSpPr>
        <p:sp>
          <p:nvSpPr>
            <p:cNvPr id="79" name="Rectangle 78"/>
            <p:cNvSpPr/>
            <p:nvPr/>
          </p:nvSpPr>
          <p:spPr>
            <a:xfrm>
              <a:off x="4377239" y="4488867"/>
              <a:ext cx="1325929" cy="795557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0" name="TextBox 79"/>
            <p:cNvSpPr txBox="1"/>
            <p:nvPr/>
          </p:nvSpPr>
          <p:spPr>
            <a:xfrm>
              <a:off x="4412233" y="4488867"/>
              <a:ext cx="1325929" cy="79555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2000" tIns="42000" rIns="42000" bIns="42000" numCol="1" spcCol="1270" anchor="ctr" anchorCtr="0">
              <a:noAutofit/>
            </a:bodyPr>
            <a:lstStyle/>
            <a:p>
              <a:pPr algn="ctr" defTabSz="490034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104" dirty="0"/>
                <a:t>TA and Faculty/School work together on next steps for communications and CRM input</a:t>
              </a:r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2648259" y="7691345"/>
            <a:ext cx="1803856" cy="366698"/>
            <a:chOff x="1671" y="5417018"/>
            <a:chExt cx="1325929" cy="795557"/>
          </a:xfrm>
        </p:grpSpPr>
        <p:sp>
          <p:nvSpPr>
            <p:cNvPr id="77" name="Rectangle 76"/>
            <p:cNvSpPr/>
            <p:nvPr/>
          </p:nvSpPr>
          <p:spPr>
            <a:xfrm>
              <a:off x="1671" y="5417018"/>
              <a:ext cx="1325929" cy="795557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8" name="TextBox 77"/>
            <p:cNvSpPr txBox="1"/>
            <p:nvPr/>
          </p:nvSpPr>
          <p:spPr>
            <a:xfrm>
              <a:off x="1671" y="5417018"/>
              <a:ext cx="1325929" cy="79555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2000" tIns="42000" rIns="42000" bIns="42000" numCol="1" spcCol="1270" anchor="ctr" anchorCtr="0">
              <a:noAutofit/>
            </a:bodyPr>
            <a:lstStyle/>
            <a:p>
              <a:pPr algn="ctr" defTabSz="490034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104"/>
                <a:t>Choose progression statement</a:t>
              </a:r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5292599" y="7167344"/>
            <a:ext cx="644380" cy="426602"/>
            <a:chOff x="1460193" y="5417018"/>
            <a:chExt cx="1325929" cy="795557"/>
          </a:xfrm>
          <a:solidFill>
            <a:schemeClr val="accent6">
              <a:lumMod val="75000"/>
            </a:schemeClr>
          </a:solidFill>
        </p:grpSpPr>
        <p:sp>
          <p:nvSpPr>
            <p:cNvPr id="75" name="Rectangle 74"/>
            <p:cNvSpPr/>
            <p:nvPr/>
          </p:nvSpPr>
          <p:spPr>
            <a:xfrm>
              <a:off x="1460193" y="5417018"/>
              <a:ext cx="1325929" cy="795557"/>
            </a:xfrm>
            <a:prstGeom prst="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6" name="TextBox 75"/>
            <p:cNvSpPr txBox="1"/>
            <p:nvPr/>
          </p:nvSpPr>
          <p:spPr>
            <a:xfrm>
              <a:off x="1460193" y="5417018"/>
              <a:ext cx="1325929" cy="795557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2000" tIns="42000" rIns="42000" bIns="42000" numCol="1" spcCol="1270" anchor="ctr" anchorCtr="0">
              <a:noAutofit/>
            </a:bodyPr>
            <a:lstStyle/>
            <a:p>
              <a:pPr algn="ctr" defTabSz="490034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104"/>
                <a:t>OK to process</a:t>
              </a:r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6177154" y="8188198"/>
            <a:ext cx="1184824" cy="1296991"/>
            <a:chOff x="3402329" y="5417018"/>
            <a:chExt cx="842315" cy="1306966"/>
          </a:xfrm>
        </p:grpSpPr>
        <p:sp>
          <p:nvSpPr>
            <p:cNvPr id="73" name="Rectangle 72"/>
            <p:cNvSpPr/>
            <p:nvPr/>
          </p:nvSpPr>
          <p:spPr>
            <a:xfrm>
              <a:off x="3402329" y="5417018"/>
              <a:ext cx="842315" cy="1306966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4" name="TextBox 73"/>
            <p:cNvSpPr txBox="1"/>
            <p:nvPr/>
          </p:nvSpPr>
          <p:spPr>
            <a:xfrm>
              <a:off x="3402329" y="5417018"/>
              <a:ext cx="842315" cy="1306966"/>
            </a:xfrm>
            <a:prstGeom prst="rect">
              <a:avLst/>
            </a:prstGeom>
            <a:solidFill>
              <a:srgbClr val="7030A0"/>
            </a:solidFill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2000" tIns="42000" rIns="42000" bIns="42000" numCol="1" spcCol="1270" anchor="ctr" anchorCtr="0">
              <a:noAutofit/>
            </a:bodyPr>
            <a:lstStyle/>
            <a:p>
              <a:pPr algn="ctr" defTabSz="490034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104" dirty="0"/>
                <a:t>Academic progression applicable (create progression record with relevant RQF/SCQF level and progression statement 5)</a:t>
              </a:r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2686763" y="8467963"/>
            <a:ext cx="1893655" cy="336737"/>
            <a:chOff x="4377239" y="5417018"/>
            <a:chExt cx="1325929" cy="795557"/>
          </a:xfrm>
        </p:grpSpPr>
        <p:sp>
          <p:nvSpPr>
            <p:cNvPr id="71" name="Rectangle 70"/>
            <p:cNvSpPr/>
            <p:nvPr/>
          </p:nvSpPr>
          <p:spPr>
            <a:xfrm>
              <a:off x="4377239" y="5417018"/>
              <a:ext cx="1325929" cy="795557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2" name="TextBox 71"/>
            <p:cNvSpPr txBox="1"/>
            <p:nvPr/>
          </p:nvSpPr>
          <p:spPr>
            <a:xfrm>
              <a:off x="4377239" y="5417018"/>
              <a:ext cx="1325929" cy="79555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2000" tIns="42000" rIns="42000" bIns="42000" numCol="1" spcCol="1270" anchor="ctr" anchorCtr="0">
              <a:noAutofit/>
            </a:bodyPr>
            <a:lstStyle/>
            <a:p>
              <a:pPr algn="ctr" defTabSz="490034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104"/>
                <a:t>Look at previous study and the course applied for</a:t>
              </a:r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2513971" y="9035808"/>
            <a:ext cx="2267987" cy="500571"/>
            <a:chOff x="2918716" y="6345169"/>
            <a:chExt cx="1325929" cy="795557"/>
          </a:xfrm>
        </p:grpSpPr>
        <p:sp>
          <p:nvSpPr>
            <p:cNvPr id="65" name="Rectangle 64"/>
            <p:cNvSpPr/>
            <p:nvPr/>
          </p:nvSpPr>
          <p:spPr>
            <a:xfrm>
              <a:off x="2918716" y="6345169"/>
              <a:ext cx="1325929" cy="795557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6" name="TextBox 65"/>
            <p:cNvSpPr txBox="1"/>
            <p:nvPr/>
          </p:nvSpPr>
          <p:spPr>
            <a:xfrm>
              <a:off x="2918716" y="6345169"/>
              <a:ext cx="1325929" cy="79555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2000" tIns="42000" rIns="42000" bIns="42000" numCol="1" spcCol="1270" anchor="ctr" anchorCtr="0">
              <a:noAutofit/>
            </a:bodyPr>
            <a:lstStyle/>
            <a:p>
              <a:pPr algn="ctr" defTabSz="490034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104"/>
                <a:t>Need to investigate combined qualifications for a genuine career. Send applicant email for evidence</a:t>
              </a:r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2491065" y="9866723"/>
            <a:ext cx="2313801" cy="488004"/>
            <a:chOff x="4377239" y="6345169"/>
            <a:chExt cx="1325929" cy="795557"/>
          </a:xfrm>
        </p:grpSpPr>
        <p:sp>
          <p:nvSpPr>
            <p:cNvPr id="63" name="Rectangle 62"/>
            <p:cNvSpPr/>
            <p:nvPr/>
          </p:nvSpPr>
          <p:spPr>
            <a:xfrm>
              <a:off x="4377239" y="6345169"/>
              <a:ext cx="1325929" cy="795557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4" name="TextBox 63"/>
            <p:cNvSpPr txBox="1"/>
            <p:nvPr/>
          </p:nvSpPr>
          <p:spPr>
            <a:xfrm>
              <a:off x="4377239" y="6345169"/>
              <a:ext cx="1325929" cy="79555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2000" tIns="42000" rIns="42000" bIns="42000" numCol="1" spcCol="1270" anchor="ctr" anchorCtr="0">
              <a:noAutofit/>
            </a:bodyPr>
            <a:lstStyle/>
            <a:p>
              <a:pPr algn="ctr" defTabSz="490034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104"/>
                <a:t>Taught Admissions management team review case</a:t>
              </a:r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5723330" y="10814050"/>
            <a:ext cx="1113542" cy="361329"/>
            <a:chOff x="1671" y="7273320"/>
            <a:chExt cx="1325929" cy="795557"/>
          </a:xfrm>
        </p:grpSpPr>
        <p:sp>
          <p:nvSpPr>
            <p:cNvPr id="61" name="Rectangle 60"/>
            <p:cNvSpPr/>
            <p:nvPr/>
          </p:nvSpPr>
          <p:spPr>
            <a:xfrm>
              <a:off x="1671" y="7273320"/>
              <a:ext cx="1325929" cy="795557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2" name="TextBox 61"/>
            <p:cNvSpPr txBox="1"/>
            <p:nvPr/>
          </p:nvSpPr>
          <p:spPr>
            <a:xfrm>
              <a:off x="1671" y="7273320"/>
              <a:ext cx="1325929" cy="795557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2000" tIns="42000" rIns="42000" bIns="42000" numCol="1" spcCol="1270" anchor="ctr" anchorCtr="0">
              <a:noAutofit/>
            </a:bodyPr>
            <a:lstStyle/>
            <a:p>
              <a:pPr algn="ctr" defTabSz="490034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104"/>
                <a:t>OK to process</a:t>
              </a:r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2429924" y="10656854"/>
            <a:ext cx="2356140" cy="416443"/>
            <a:chOff x="2918716" y="7273320"/>
            <a:chExt cx="1325929" cy="795557"/>
          </a:xfrm>
        </p:grpSpPr>
        <p:sp>
          <p:nvSpPr>
            <p:cNvPr id="57" name="Rectangle 56"/>
            <p:cNvSpPr/>
            <p:nvPr/>
          </p:nvSpPr>
          <p:spPr>
            <a:xfrm>
              <a:off x="2918716" y="7273320"/>
              <a:ext cx="1325929" cy="795557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8" name="TextBox 57"/>
            <p:cNvSpPr txBox="1"/>
            <p:nvPr/>
          </p:nvSpPr>
          <p:spPr>
            <a:xfrm>
              <a:off x="2918716" y="7273320"/>
              <a:ext cx="1325929" cy="79555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2000" tIns="42000" rIns="42000" bIns="42000" numCol="1" spcCol="1270" anchor="ctr" anchorCtr="0">
              <a:noAutofit/>
            </a:bodyPr>
            <a:lstStyle/>
            <a:p>
              <a:pPr algn="ctr" defTabSz="490034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104"/>
                <a:t>Taught Admissions management team contact Careers Centre</a:t>
              </a:r>
            </a:p>
          </p:txBody>
        </p:sp>
      </p:grpSp>
      <p:grpSp>
        <p:nvGrpSpPr>
          <p:cNvPr id="42" name="Group 41"/>
          <p:cNvGrpSpPr/>
          <p:nvPr/>
        </p:nvGrpSpPr>
        <p:grpSpPr>
          <a:xfrm>
            <a:off x="358837" y="10762743"/>
            <a:ext cx="1861286" cy="310554"/>
            <a:chOff x="4377238" y="7273320"/>
            <a:chExt cx="1325930" cy="795557"/>
          </a:xfrm>
        </p:grpSpPr>
        <p:sp>
          <p:nvSpPr>
            <p:cNvPr id="55" name="Rectangle 54"/>
            <p:cNvSpPr/>
            <p:nvPr/>
          </p:nvSpPr>
          <p:spPr>
            <a:xfrm>
              <a:off x="4377239" y="7273320"/>
              <a:ext cx="1325929" cy="795557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6" name="TextBox 55"/>
            <p:cNvSpPr txBox="1"/>
            <p:nvPr/>
          </p:nvSpPr>
          <p:spPr>
            <a:xfrm>
              <a:off x="4377238" y="7273320"/>
              <a:ext cx="1325929" cy="795557"/>
            </a:xfrm>
            <a:prstGeom prst="rect">
              <a:avLst/>
            </a:prstGeom>
            <a:solidFill>
              <a:srgbClr val="FF0000"/>
            </a:solidFill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2000" tIns="42000" rIns="42000" bIns="42000" numCol="1" spcCol="1270" anchor="ctr" anchorCtr="0">
              <a:noAutofit/>
            </a:bodyPr>
            <a:lstStyle/>
            <a:p>
              <a:pPr algn="ctr" defTabSz="490034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104"/>
                <a:t>Unable to sponsor unless can enter on another visa</a:t>
              </a:r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160566" y="11223945"/>
            <a:ext cx="1923840" cy="327727"/>
            <a:chOff x="1671" y="8201470"/>
            <a:chExt cx="1325929" cy="795557"/>
          </a:xfrm>
        </p:grpSpPr>
        <p:sp>
          <p:nvSpPr>
            <p:cNvPr id="53" name="Rectangle 52"/>
            <p:cNvSpPr/>
            <p:nvPr/>
          </p:nvSpPr>
          <p:spPr>
            <a:xfrm>
              <a:off x="1671" y="8201470"/>
              <a:ext cx="1325929" cy="795557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4" name="TextBox 53"/>
            <p:cNvSpPr txBox="1"/>
            <p:nvPr/>
          </p:nvSpPr>
          <p:spPr>
            <a:xfrm>
              <a:off x="1671" y="8201470"/>
              <a:ext cx="1325929" cy="79555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2000" tIns="42000" rIns="42000" bIns="42000" numCol="1" spcCol="1270" anchor="ctr" anchorCtr="0">
              <a:noAutofit/>
            </a:bodyPr>
            <a:lstStyle/>
            <a:p>
              <a:pPr algn="ctr" defTabSz="490034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104"/>
                <a:t>Send evidence collected to TA</a:t>
              </a:r>
            </a:p>
          </p:txBody>
        </p:sp>
      </p:grpSp>
      <p:grpSp>
        <p:nvGrpSpPr>
          <p:cNvPr id="46" name="Group 45"/>
          <p:cNvGrpSpPr/>
          <p:nvPr/>
        </p:nvGrpSpPr>
        <p:grpSpPr>
          <a:xfrm>
            <a:off x="5221558" y="11379364"/>
            <a:ext cx="2117089" cy="641497"/>
            <a:chOff x="4377237" y="8201470"/>
            <a:chExt cx="1325931" cy="795557"/>
          </a:xfrm>
        </p:grpSpPr>
        <p:sp>
          <p:nvSpPr>
            <p:cNvPr id="47" name="Rectangle 46"/>
            <p:cNvSpPr/>
            <p:nvPr/>
          </p:nvSpPr>
          <p:spPr>
            <a:xfrm>
              <a:off x="4377239" y="8201470"/>
              <a:ext cx="1325929" cy="795557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8" name="TextBox 47"/>
            <p:cNvSpPr txBox="1"/>
            <p:nvPr/>
          </p:nvSpPr>
          <p:spPr>
            <a:xfrm>
              <a:off x="4377237" y="8201470"/>
              <a:ext cx="1325929" cy="795557"/>
            </a:xfrm>
            <a:prstGeom prst="rect">
              <a:avLst/>
            </a:prstGeom>
            <a:solidFill>
              <a:srgbClr val="7030A0"/>
            </a:solidFill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2000" tIns="42000" rIns="42000" bIns="42000" numCol="1" spcCol="1270" anchor="ctr" anchorCtr="0">
              <a:noAutofit/>
            </a:bodyPr>
            <a:lstStyle/>
            <a:p>
              <a:pPr algn="ctr" defTabSz="490034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104"/>
                <a:t>Academic progression applicable (create progression record with relevant RQF/SCQF level and progression statement 1)</a:t>
              </a:r>
            </a:p>
          </p:txBody>
        </p:sp>
      </p:grpSp>
      <p:grpSp>
        <p:nvGrpSpPr>
          <p:cNvPr id="127" name="Group 126"/>
          <p:cNvGrpSpPr/>
          <p:nvPr/>
        </p:nvGrpSpPr>
        <p:grpSpPr>
          <a:xfrm>
            <a:off x="4509816" y="5079016"/>
            <a:ext cx="1008334" cy="246573"/>
            <a:chOff x="2517715" y="1771499"/>
            <a:chExt cx="1325929" cy="169127"/>
          </a:xfrm>
          <a:solidFill>
            <a:schemeClr val="accent6">
              <a:lumMod val="75000"/>
            </a:schemeClr>
          </a:solidFill>
        </p:grpSpPr>
        <p:sp>
          <p:nvSpPr>
            <p:cNvPr id="128" name="Rectangle 127"/>
            <p:cNvSpPr/>
            <p:nvPr/>
          </p:nvSpPr>
          <p:spPr>
            <a:xfrm>
              <a:off x="2517715" y="1771499"/>
              <a:ext cx="1325929" cy="169127"/>
            </a:xfrm>
            <a:prstGeom prst="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29" name="TextBox 128"/>
            <p:cNvSpPr txBox="1"/>
            <p:nvPr/>
          </p:nvSpPr>
          <p:spPr>
            <a:xfrm>
              <a:off x="2517715" y="1771499"/>
              <a:ext cx="1325929" cy="167488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2000" tIns="42000" rIns="42000" bIns="42000" numCol="1" spcCol="1270" anchor="ctr" anchorCtr="0">
              <a:noAutofit/>
            </a:bodyPr>
            <a:lstStyle/>
            <a:p>
              <a:pPr algn="ctr" defTabSz="490034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104"/>
                <a:t>OK to process</a:t>
              </a:r>
            </a:p>
          </p:txBody>
        </p:sp>
      </p:grpSp>
      <p:grpSp>
        <p:nvGrpSpPr>
          <p:cNvPr id="136" name="Group 135"/>
          <p:cNvGrpSpPr/>
          <p:nvPr/>
        </p:nvGrpSpPr>
        <p:grpSpPr>
          <a:xfrm>
            <a:off x="4165600" y="7068945"/>
            <a:ext cx="976664" cy="339619"/>
            <a:chOff x="3932509" y="3888624"/>
            <a:chExt cx="1325929" cy="234244"/>
          </a:xfrm>
        </p:grpSpPr>
        <p:sp>
          <p:nvSpPr>
            <p:cNvPr id="137" name="Rectangle 136"/>
            <p:cNvSpPr/>
            <p:nvPr/>
          </p:nvSpPr>
          <p:spPr>
            <a:xfrm>
              <a:off x="3932509" y="3888624"/>
              <a:ext cx="1325929" cy="234244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38" name="TextBox 137"/>
            <p:cNvSpPr txBox="1"/>
            <p:nvPr/>
          </p:nvSpPr>
          <p:spPr>
            <a:xfrm>
              <a:off x="3932509" y="3888624"/>
              <a:ext cx="1325929" cy="23424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2000" tIns="42000" rIns="42000" bIns="42000" numCol="1" spcCol="1270" anchor="ctr" anchorCtr="0">
              <a:noAutofit/>
            </a:bodyPr>
            <a:lstStyle/>
            <a:p>
              <a:pPr algn="ctr" defTabSz="490034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104"/>
                <a:t>Lower than current course</a:t>
              </a:r>
            </a:p>
          </p:txBody>
        </p:sp>
      </p:grpSp>
      <p:grpSp>
        <p:nvGrpSpPr>
          <p:cNvPr id="139" name="Group 138"/>
          <p:cNvGrpSpPr/>
          <p:nvPr/>
        </p:nvGrpSpPr>
        <p:grpSpPr>
          <a:xfrm>
            <a:off x="2727738" y="7222067"/>
            <a:ext cx="1431965" cy="298644"/>
            <a:chOff x="3932509" y="3878808"/>
            <a:chExt cx="1361783" cy="244060"/>
          </a:xfrm>
        </p:grpSpPr>
        <p:sp>
          <p:nvSpPr>
            <p:cNvPr id="140" name="Rectangle 139"/>
            <p:cNvSpPr/>
            <p:nvPr/>
          </p:nvSpPr>
          <p:spPr>
            <a:xfrm>
              <a:off x="3932509" y="3888624"/>
              <a:ext cx="1325929" cy="234244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41" name="TextBox 140"/>
            <p:cNvSpPr txBox="1"/>
            <p:nvPr/>
          </p:nvSpPr>
          <p:spPr>
            <a:xfrm>
              <a:off x="3932510" y="3878808"/>
              <a:ext cx="1361782" cy="24405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2000" tIns="42000" rIns="42000" bIns="42000" numCol="1" spcCol="1270" anchor="ctr" anchorCtr="0">
              <a:noAutofit/>
            </a:bodyPr>
            <a:lstStyle/>
            <a:p>
              <a:pPr algn="ctr" defTabSz="490034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104"/>
                <a:t>Same as current course</a:t>
              </a:r>
            </a:p>
          </p:txBody>
        </p:sp>
      </p:grpSp>
      <p:sp>
        <p:nvSpPr>
          <p:cNvPr id="151" name="TextBox 150"/>
          <p:cNvSpPr txBox="1"/>
          <p:nvPr/>
        </p:nvSpPr>
        <p:spPr>
          <a:xfrm>
            <a:off x="2614498" y="10363211"/>
            <a:ext cx="186490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00"/>
              <a:t>Need further careers information</a:t>
            </a:r>
          </a:p>
        </p:txBody>
      </p:sp>
      <p:cxnSp>
        <p:nvCxnSpPr>
          <p:cNvPr id="153" name="Straight Arrow Connector 152"/>
          <p:cNvCxnSpPr/>
          <p:nvPr/>
        </p:nvCxnSpPr>
        <p:spPr>
          <a:xfrm>
            <a:off x="4804866" y="11004680"/>
            <a:ext cx="865580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4" name="TextBox 153"/>
          <p:cNvSpPr txBox="1"/>
          <p:nvPr/>
        </p:nvSpPr>
        <p:spPr>
          <a:xfrm>
            <a:off x="4289107" y="10782333"/>
            <a:ext cx="186490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00"/>
              <a:t>Approved</a:t>
            </a:r>
          </a:p>
        </p:txBody>
      </p:sp>
      <p:sp>
        <p:nvSpPr>
          <p:cNvPr id="155" name="TextBox 154"/>
          <p:cNvSpPr txBox="1"/>
          <p:nvPr/>
        </p:nvSpPr>
        <p:spPr>
          <a:xfrm>
            <a:off x="4547281" y="10100670"/>
            <a:ext cx="186490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00" dirty="0"/>
              <a:t>Approved by TA/PCM</a:t>
            </a:r>
          </a:p>
        </p:txBody>
      </p:sp>
      <p:cxnSp>
        <p:nvCxnSpPr>
          <p:cNvPr id="157" name="Elbow Connector 156"/>
          <p:cNvCxnSpPr/>
          <p:nvPr/>
        </p:nvCxnSpPr>
        <p:spPr>
          <a:xfrm>
            <a:off x="4797664" y="10174466"/>
            <a:ext cx="1475235" cy="631100"/>
          </a:xfrm>
          <a:prstGeom prst="curvedConnector3">
            <a:avLst>
              <a:gd name="adj1" fmla="val 99931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4" name="Straight Arrow Connector 173"/>
          <p:cNvCxnSpPr/>
          <p:nvPr/>
        </p:nvCxnSpPr>
        <p:spPr>
          <a:xfrm>
            <a:off x="3546949" y="10354727"/>
            <a:ext cx="0" cy="30212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6" name="Straight Arrow Connector 175"/>
          <p:cNvCxnSpPr>
            <a:stCxn id="62" idx="2"/>
            <a:endCxn id="47" idx="0"/>
          </p:cNvCxnSpPr>
          <p:nvPr/>
        </p:nvCxnSpPr>
        <p:spPr>
          <a:xfrm>
            <a:off x="6280101" y="11175379"/>
            <a:ext cx="3" cy="20398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Straight Arrow Connector 181"/>
          <p:cNvCxnSpPr/>
          <p:nvPr/>
        </p:nvCxnSpPr>
        <p:spPr>
          <a:xfrm flipH="1">
            <a:off x="1164380" y="11073297"/>
            <a:ext cx="1" cy="15064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4" name="Straight Arrow Connector 183"/>
          <p:cNvCxnSpPr>
            <a:stCxn id="54" idx="2"/>
            <a:endCxn id="80" idx="0"/>
          </p:cNvCxnSpPr>
          <p:nvPr/>
        </p:nvCxnSpPr>
        <p:spPr>
          <a:xfrm>
            <a:off x="1122486" y="11551672"/>
            <a:ext cx="52225" cy="13919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5" name="TextBox 184"/>
          <p:cNvSpPr txBox="1"/>
          <p:nvPr/>
        </p:nvSpPr>
        <p:spPr>
          <a:xfrm>
            <a:off x="722613" y="10054947"/>
            <a:ext cx="186490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00" dirty="0"/>
              <a:t>Not approved</a:t>
            </a:r>
          </a:p>
        </p:txBody>
      </p:sp>
      <p:cxnSp>
        <p:nvCxnSpPr>
          <p:cNvPr id="186" name="Elbow Connector 156"/>
          <p:cNvCxnSpPr>
            <a:stCxn id="64" idx="1"/>
          </p:cNvCxnSpPr>
          <p:nvPr/>
        </p:nvCxnSpPr>
        <p:spPr>
          <a:xfrm rot="10800000" flipV="1">
            <a:off x="1172009" y="10110725"/>
            <a:ext cx="1319057" cy="571698"/>
          </a:xfrm>
          <a:prstGeom prst="curvedConnector3">
            <a:avLst>
              <a:gd name="adj1" fmla="val 100548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7" name="TextBox 196"/>
          <p:cNvSpPr txBox="1"/>
          <p:nvPr/>
        </p:nvSpPr>
        <p:spPr>
          <a:xfrm>
            <a:off x="2513971" y="9572027"/>
            <a:ext cx="206644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00" dirty="0"/>
              <a:t>When received, send response to TA</a:t>
            </a:r>
          </a:p>
        </p:txBody>
      </p:sp>
      <p:cxnSp>
        <p:nvCxnSpPr>
          <p:cNvPr id="199" name="Straight Arrow Connector 198"/>
          <p:cNvCxnSpPr>
            <a:cxnSpLocks/>
            <a:stCxn id="197" idx="0"/>
            <a:endCxn id="64" idx="0"/>
          </p:cNvCxnSpPr>
          <p:nvPr/>
        </p:nvCxnSpPr>
        <p:spPr>
          <a:xfrm>
            <a:off x="3547195" y="9572027"/>
            <a:ext cx="100771" cy="29469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0" name="TextBox 199"/>
          <p:cNvSpPr txBox="1"/>
          <p:nvPr/>
        </p:nvSpPr>
        <p:spPr>
          <a:xfrm>
            <a:off x="2675543" y="8792995"/>
            <a:ext cx="186490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00"/>
              <a:t>Different field (e.g. Law -&gt; Media)</a:t>
            </a:r>
          </a:p>
        </p:txBody>
      </p:sp>
      <p:cxnSp>
        <p:nvCxnSpPr>
          <p:cNvPr id="202" name="Straight Arrow Connector 201"/>
          <p:cNvCxnSpPr>
            <a:stCxn id="200" idx="0"/>
            <a:endCxn id="200" idx="2"/>
          </p:cNvCxnSpPr>
          <p:nvPr/>
        </p:nvCxnSpPr>
        <p:spPr>
          <a:xfrm>
            <a:off x="3607994" y="8792995"/>
            <a:ext cx="0" cy="23083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3" name="Elbow Connector 156"/>
          <p:cNvCxnSpPr>
            <a:stCxn id="72" idx="3"/>
          </p:cNvCxnSpPr>
          <p:nvPr/>
        </p:nvCxnSpPr>
        <p:spPr>
          <a:xfrm>
            <a:off x="4580418" y="8636332"/>
            <a:ext cx="1930224" cy="2126410"/>
          </a:xfrm>
          <a:prstGeom prst="curved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9" name="TextBox 208"/>
          <p:cNvSpPr txBox="1"/>
          <p:nvPr/>
        </p:nvSpPr>
        <p:spPr>
          <a:xfrm>
            <a:off x="5008810" y="8881932"/>
            <a:ext cx="9281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00"/>
              <a:t>Same field (e.g. Law -&gt; Law)</a:t>
            </a:r>
          </a:p>
        </p:txBody>
      </p:sp>
      <p:cxnSp>
        <p:nvCxnSpPr>
          <p:cNvPr id="224" name="Straight Arrow Connector 223"/>
          <p:cNvCxnSpPr>
            <a:stCxn id="78" idx="3"/>
          </p:cNvCxnSpPr>
          <p:nvPr/>
        </p:nvCxnSpPr>
        <p:spPr>
          <a:xfrm>
            <a:off x="4452115" y="7874694"/>
            <a:ext cx="1701889" cy="42096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7" name="TextBox 226"/>
          <p:cNvSpPr txBox="1"/>
          <p:nvPr/>
        </p:nvSpPr>
        <p:spPr>
          <a:xfrm>
            <a:off x="4987541" y="8026962"/>
            <a:ext cx="928169" cy="5078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GB" sz="900" dirty="0">
                <a:cs typeface="Calibri"/>
              </a:rPr>
              <a:t>Language Centre – statement 5</a:t>
            </a:r>
          </a:p>
        </p:txBody>
      </p:sp>
      <p:cxnSp>
        <p:nvCxnSpPr>
          <p:cNvPr id="230" name="Straight Arrow Connector 229"/>
          <p:cNvCxnSpPr>
            <a:stCxn id="106" idx="3"/>
            <a:endCxn id="98" idx="1"/>
          </p:cNvCxnSpPr>
          <p:nvPr/>
        </p:nvCxnSpPr>
        <p:spPr>
          <a:xfrm>
            <a:off x="4203562" y="6617648"/>
            <a:ext cx="376856" cy="18155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2" name="Straight Arrow Connector 231"/>
          <p:cNvCxnSpPr>
            <a:endCxn id="76" idx="0"/>
          </p:cNvCxnSpPr>
          <p:nvPr/>
        </p:nvCxnSpPr>
        <p:spPr>
          <a:xfrm>
            <a:off x="5440041" y="6937436"/>
            <a:ext cx="174748" cy="22990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" name="Straight Arrow Connector 235"/>
          <p:cNvCxnSpPr/>
          <p:nvPr/>
        </p:nvCxnSpPr>
        <p:spPr>
          <a:xfrm>
            <a:off x="5116404" y="7225370"/>
            <a:ext cx="174748" cy="22990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7" name="Elbow Connector 156"/>
          <p:cNvCxnSpPr>
            <a:stCxn id="75" idx="2"/>
          </p:cNvCxnSpPr>
          <p:nvPr/>
        </p:nvCxnSpPr>
        <p:spPr>
          <a:xfrm rot="16200000" flipH="1">
            <a:off x="5719876" y="7488858"/>
            <a:ext cx="233947" cy="444121"/>
          </a:xfrm>
          <a:prstGeom prst="curved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2" name="Straight Arrow Connector 241"/>
          <p:cNvCxnSpPr/>
          <p:nvPr/>
        </p:nvCxnSpPr>
        <p:spPr>
          <a:xfrm>
            <a:off x="3690130" y="6824911"/>
            <a:ext cx="626732" cy="21319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8" name="Straight Arrow Connector 247"/>
          <p:cNvCxnSpPr/>
          <p:nvPr/>
        </p:nvCxnSpPr>
        <p:spPr>
          <a:xfrm flipH="1">
            <a:off x="3392352" y="6890712"/>
            <a:ext cx="1" cy="33465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2" name="Straight Arrow Connector 251"/>
          <p:cNvCxnSpPr/>
          <p:nvPr/>
        </p:nvCxnSpPr>
        <p:spPr>
          <a:xfrm>
            <a:off x="3392352" y="7464374"/>
            <a:ext cx="4897" cy="2157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5" name="Straight Arrow Connector 254"/>
          <p:cNvCxnSpPr/>
          <p:nvPr/>
        </p:nvCxnSpPr>
        <p:spPr>
          <a:xfrm flipH="1">
            <a:off x="1875884" y="6890712"/>
            <a:ext cx="1315114" cy="29949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7" name="Elbow Connector 156"/>
          <p:cNvCxnSpPr>
            <a:stCxn id="100" idx="1"/>
          </p:cNvCxnSpPr>
          <p:nvPr/>
        </p:nvCxnSpPr>
        <p:spPr>
          <a:xfrm rot="10800000" flipV="1">
            <a:off x="497979" y="7347692"/>
            <a:ext cx="774673" cy="3415049"/>
          </a:xfrm>
          <a:prstGeom prst="curved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1" name="Straight Arrow Connector 260"/>
          <p:cNvCxnSpPr/>
          <p:nvPr/>
        </p:nvCxnSpPr>
        <p:spPr>
          <a:xfrm>
            <a:off x="3392353" y="6136109"/>
            <a:ext cx="0" cy="2054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2" name="TextBox 261"/>
          <p:cNvSpPr txBox="1"/>
          <p:nvPr/>
        </p:nvSpPr>
        <p:spPr>
          <a:xfrm>
            <a:off x="2928268" y="6045790"/>
            <a:ext cx="92816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00"/>
              <a:t>YES</a:t>
            </a:r>
          </a:p>
        </p:txBody>
      </p:sp>
      <p:sp>
        <p:nvSpPr>
          <p:cNvPr id="263" name="TextBox 262"/>
          <p:cNvSpPr txBox="1"/>
          <p:nvPr/>
        </p:nvSpPr>
        <p:spPr>
          <a:xfrm>
            <a:off x="4180545" y="5731214"/>
            <a:ext cx="399873" cy="2365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00"/>
              <a:t>NO</a:t>
            </a:r>
          </a:p>
        </p:txBody>
      </p:sp>
      <p:cxnSp>
        <p:nvCxnSpPr>
          <p:cNvPr id="265" name="Straight Arrow Connector 264"/>
          <p:cNvCxnSpPr/>
          <p:nvPr/>
        </p:nvCxnSpPr>
        <p:spPr>
          <a:xfrm>
            <a:off x="4164144" y="5731214"/>
            <a:ext cx="47135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7" name="Straight Arrow Connector 266"/>
          <p:cNvCxnSpPr/>
          <p:nvPr/>
        </p:nvCxnSpPr>
        <p:spPr>
          <a:xfrm>
            <a:off x="5747956" y="5728378"/>
            <a:ext cx="47135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9" name="Straight Arrow Connector 268"/>
          <p:cNvCxnSpPr>
            <a:cxnSpLocks/>
            <a:stCxn id="128" idx="3"/>
            <a:endCxn id="114" idx="1"/>
          </p:cNvCxnSpPr>
          <p:nvPr/>
        </p:nvCxnSpPr>
        <p:spPr>
          <a:xfrm flipV="1">
            <a:off x="5518150" y="5173748"/>
            <a:ext cx="397560" cy="2855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70" name="Group 269"/>
          <p:cNvGrpSpPr/>
          <p:nvPr/>
        </p:nvGrpSpPr>
        <p:grpSpPr>
          <a:xfrm>
            <a:off x="4548861" y="4500573"/>
            <a:ext cx="1008334" cy="246573"/>
            <a:chOff x="2517715" y="1771499"/>
            <a:chExt cx="1325929" cy="169127"/>
          </a:xfrm>
          <a:solidFill>
            <a:schemeClr val="accent6">
              <a:lumMod val="75000"/>
            </a:schemeClr>
          </a:solidFill>
        </p:grpSpPr>
        <p:sp>
          <p:nvSpPr>
            <p:cNvPr id="271" name="Rectangle 270"/>
            <p:cNvSpPr/>
            <p:nvPr/>
          </p:nvSpPr>
          <p:spPr>
            <a:xfrm>
              <a:off x="2517715" y="1771499"/>
              <a:ext cx="1325929" cy="169127"/>
            </a:xfrm>
            <a:prstGeom prst="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72" name="TextBox 271"/>
            <p:cNvSpPr txBox="1"/>
            <p:nvPr/>
          </p:nvSpPr>
          <p:spPr>
            <a:xfrm>
              <a:off x="2517715" y="1771499"/>
              <a:ext cx="1325929" cy="167488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2000" tIns="42000" rIns="42000" bIns="42000" numCol="1" spcCol="1270" anchor="ctr" anchorCtr="0">
              <a:noAutofit/>
            </a:bodyPr>
            <a:lstStyle/>
            <a:p>
              <a:pPr algn="ctr" defTabSz="490034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104"/>
                <a:t>OK to process</a:t>
              </a:r>
            </a:p>
          </p:txBody>
        </p:sp>
      </p:grpSp>
      <p:cxnSp>
        <p:nvCxnSpPr>
          <p:cNvPr id="274" name="Straight Arrow Connector 273"/>
          <p:cNvCxnSpPr>
            <a:stCxn id="272" idx="3"/>
            <a:endCxn id="116" idx="1"/>
          </p:cNvCxnSpPr>
          <p:nvPr/>
        </p:nvCxnSpPr>
        <p:spPr>
          <a:xfrm flipV="1">
            <a:off x="5557195" y="4383318"/>
            <a:ext cx="226324" cy="23934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6" name="Curved Connector 275"/>
          <p:cNvCxnSpPr>
            <a:stCxn id="90" idx="3"/>
            <a:endCxn id="271" idx="1"/>
          </p:cNvCxnSpPr>
          <p:nvPr/>
        </p:nvCxnSpPr>
        <p:spPr>
          <a:xfrm>
            <a:off x="4225074" y="4320877"/>
            <a:ext cx="323787" cy="302983"/>
          </a:xfrm>
          <a:prstGeom prst="curved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5" name="TextBox 284"/>
          <p:cNvSpPr txBox="1"/>
          <p:nvPr/>
        </p:nvSpPr>
        <p:spPr>
          <a:xfrm>
            <a:off x="4479399" y="4052688"/>
            <a:ext cx="1243931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00" dirty="0"/>
              <a:t>No previous Student/T4 visa but now needed</a:t>
            </a:r>
          </a:p>
        </p:txBody>
      </p:sp>
      <p:sp>
        <p:nvSpPr>
          <p:cNvPr id="288" name="TextBox 287"/>
          <p:cNvSpPr txBox="1"/>
          <p:nvPr/>
        </p:nvSpPr>
        <p:spPr>
          <a:xfrm>
            <a:off x="2856286" y="4776159"/>
            <a:ext cx="14234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00" dirty="0"/>
              <a:t>Previous Student/T4 visa but none needed now</a:t>
            </a:r>
          </a:p>
        </p:txBody>
      </p:sp>
      <p:cxnSp>
        <p:nvCxnSpPr>
          <p:cNvPr id="290" name="Curved Connector 289"/>
          <p:cNvCxnSpPr>
            <a:endCxn id="129" idx="1"/>
          </p:cNvCxnSpPr>
          <p:nvPr/>
        </p:nvCxnSpPr>
        <p:spPr>
          <a:xfrm>
            <a:off x="3251200" y="4572500"/>
            <a:ext cx="1258616" cy="628608"/>
          </a:xfrm>
          <a:prstGeom prst="curvedConnector3">
            <a:avLst>
              <a:gd name="adj1" fmla="val 22756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2" name="Curved Connector 291"/>
          <p:cNvCxnSpPr/>
          <p:nvPr/>
        </p:nvCxnSpPr>
        <p:spPr>
          <a:xfrm rot="5400000">
            <a:off x="1565087" y="4977979"/>
            <a:ext cx="917563" cy="206933"/>
          </a:xfrm>
          <a:prstGeom prst="curvedConnector3">
            <a:avLst>
              <a:gd name="adj1" fmla="val 47232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0" name="TextBox 309"/>
          <p:cNvSpPr txBox="1"/>
          <p:nvPr/>
        </p:nvSpPr>
        <p:spPr>
          <a:xfrm>
            <a:off x="1312135" y="4960825"/>
            <a:ext cx="14234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00" dirty="0"/>
              <a:t>Previous Student/T4 visa and another needed now</a:t>
            </a:r>
          </a:p>
        </p:txBody>
      </p:sp>
      <p:cxnSp>
        <p:nvCxnSpPr>
          <p:cNvPr id="312" name="Straight Arrow Connector 311"/>
          <p:cNvCxnSpPr/>
          <p:nvPr/>
        </p:nvCxnSpPr>
        <p:spPr>
          <a:xfrm>
            <a:off x="3392352" y="8085177"/>
            <a:ext cx="0" cy="38278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4" name="Straight Arrow Connector 313"/>
          <p:cNvCxnSpPr>
            <a:stCxn id="122" idx="2"/>
            <a:endCxn id="90" idx="0"/>
          </p:cNvCxnSpPr>
          <p:nvPr/>
        </p:nvCxnSpPr>
        <p:spPr>
          <a:xfrm>
            <a:off x="3007031" y="3438041"/>
            <a:ext cx="0" cy="6554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5" name="TextBox 314"/>
          <p:cNvSpPr txBox="1"/>
          <p:nvPr/>
        </p:nvSpPr>
        <p:spPr>
          <a:xfrm>
            <a:off x="2572107" y="3602928"/>
            <a:ext cx="92816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00"/>
              <a:t>YES</a:t>
            </a:r>
          </a:p>
        </p:txBody>
      </p:sp>
      <p:sp>
        <p:nvSpPr>
          <p:cNvPr id="316" name="TextBox 315"/>
          <p:cNvSpPr txBox="1"/>
          <p:nvPr/>
        </p:nvSpPr>
        <p:spPr>
          <a:xfrm>
            <a:off x="4263375" y="2966353"/>
            <a:ext cx="399873" cy="2365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00"/>
              <a:t>NO</a:t>
            </a:r>
          </a:p>
        </p:txBody>
      </p:sp>
      <p:cxnSp>
        <p:nvCxnSpPr>
          <p:cNvPr id="317" name="Straight Arrow Connector 316"/>
          <p:cNvCxnSpPr/>
          <p:nvPr/>
        </p:nvCxnSpPr>
        <p:spPr>
          <a:xfrm>
            <a:off x="4238396" y="2961579"/>
            <a:ext cx="47135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0" name="Straight Arrow Connector 319"/>
          <p:cNvCxnSpPr/>
          <p:nvPr/>
        </p:nvCxnSpPr>
        <p:spPr>
          <a:xfrm flipV="1">
            <a:off x="5610964" y="2915747"/>
            <a:ext cx="598663" cy="857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1" name="Straight Arrow Connector 320"/>
          <p:cNvCxnSpPr>
            <a:endCxn id="122" idx="0"/>
          </p:cNvCxnSpPr>
          <p:nvPr/>
        </p:nvCxnSpPr>
        <p:spPr>
          <a:xfrm>
            <a:off x="3007031" y="2389955"/>
            <a:ext cx="0" cy="47230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2" name="TextBox 321"/>
          <p:cNvSpPr txBox="1"/>
          <p:nvPr/>
        </p:nvSpPr>
        <p:spPr>
          <a:xfrm>
            <a:off x="2572107" y="2554842"/>
            <a:ext cx="92816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00"/>
              <a:t>YES</a:t>
            </a:r>
          </a:p>
        </p:txBody>
      </p:sp>
      <p:sp>
        <p:nvSpPr>
          <p:cNvPr id="324" name="TextBox 323"/>
          <p:cNvSpPr txBox="1"/>
          <p:nvPr/>
        </p:nvSpPr>
        <p:spPr>
          <a:xfrm>
            <a:off x="4238396" y="2260177"/>
            <a:ext cx="399873" cy="2365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00"/>
              <a:t>NO</a:t>
            </a:r>
          </a:p>
        </p:txBody>
      </p:sp>
      <p:cxnSp>
        <p:nvCxnSpPr>
          <p:cNvPr id="325" name="Straight Arrow Connector 324"/>
          <p:cNvCxnSpPr/>
          <p:nvPr/>
        </p:nvCxnSpPr>
        <p:spPr>
          <a:xfrm>
            <a:off x="4213417" y="2255403"/>
            <a:ext cx="47135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7" name="Curved Connector 326"/>
          <p:cNvCxnSpPr/>
          <p:nvPr/>
        </p:nvCxnSpPr>
        <p:spPr>
          <a:xfrm rot="10800000">
            <a:off x="4180546" y="1854204"/>
            <a:ext cx="1996609" cy="378320"/>
          </a:xfrm>
          <a:prstGeom prst="curvedConnector3">
            <a:avLst>
              <a:gd name="adj1" fmla="val -26011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3" name="TextBox 332"/>
          <p:cNvSpPr txBox="1"/>
          <p:nvPr/>
        </p:nvSpPr>
        <p:spPr>
          <a:xfrm>
            <a:off x="1172009" y="419100"/>
            <a:ext cx="53386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Taught postgraduate: is academic progression needed?</a:t>
            </a:r>
          </a:p>
        </p:txBody>
      </p:sp>
      <p:sp>
        <p:nvSpPr>
          <p:cNvPr id="334" name="TextBox 333"/>
          <p:cNvSpPr txBox="1"/>
          <p:nvPr/>
        </p:nvSpPr>
        <p:spPr>
          <a:xfrm>
            <a:off x="133092" y="946150"/>
            <a:ext cx="1179043" cy="313932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sz="900" dirty="0"/>
              <a:t>T4/Tier 4/Student Visa = Student visa</a:t>
            </a:r>
            <a:br>
              <a:rPr lang="en-GB" sz="900" dirty="0"/>
            </a:br>
            <a:br>
              <a:rPr lang="en-GB" sz="900" dirty="0"/>
            </a:br>
            <a:r>
              <a:rPr lang="en-GB" sz="900" dirty="0"/>
              <a:t>TA = Taught Admissions</a:t>
            </a:r>
          </a:p>
          <a:p>
            <a:endParaRPr lang="en-GB" sz="900" dirty="0"/>
          </a:p>
          <a:p>
            <a:r>
              <a:rPr lang="en-GB" sz="900" dirty="0"/>
              <a:t>PCM = Policy and Conversion Manager</a:t>
            </a:r>
            <a:br>
              <a:rPr lang="en-GB" sz="900" dirty="0"/>
            </a:br>
            <a:br>
              <a:rPr lang="en-GB" sz="900" dirty="0"/>
            </a:br>
            <a:r>
              <a:rPr lang="en-GB" sz="900" dirty="0"/>
              <a:t>RQF = Regulated Qualifications Framework</a:t>
            </a:r>
            <a:br>
              <a:rPr lang="en-GB" sz="900" dirty="0"/>
            </a:br>
            <a:br>
              <a:rPr lang="en-GB" sz="900" dirty="0"/>
            </a:br>
            <a:r>
              <a:rPr lang="en-GB" sz="900" dirty="0"/>
              <a:t>SCQF = Scottish Credit &amp; Qualifications Framework</a:t>
            </a:r>
            <a:br>
              <a:rPr lang="en-GB" sz="900" dirty="0"/>
            </a:br>
            <a:endParaRPr lang="en-GB" sz="900" dirty="0"/>
          </a:p>
          <a:p>
            <a:r>
              <a:rPr lang="en-GB" sz="900" dirty="0"/>
              <a:t>CEFR = Common European Framework of Reference</a:t>
            </a:r>
          </a:p>
        </p:txBody>
      </p:sp>
      <p:sp>
        <p:nvSpPr>
          <p:cNvPr id="336" name="TextBox 335"/>
          <p:cNvSpPr txBox="1"/>
          <p:nvPr/>
        </p:nvSpPr>
        <p:spPr>
          <a:xfrm>
            <a:off x="139193" y="4303454"/>
            <a:ext cx="1179043" cy="2862322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sz="900" u="sng" dirty="0"/>
              <a:t>Immigration evidence: </a:t>
            </a:r>
            <a:br>
              <a:rPr lang="en-GB" sz="900" dirty="0"/>
            </a:br>
            <a:r>
              <a:rPr lang="en-GB" sz="900" dirty="0"/>
              <a:t>- Visa/BRP/previous CAS (where applicable)</a:t>
            </a:r>
            <a:br>
              <a:rPr lang="en-GB" sz="900" dirty="0"/>
            </a:br>
            <a:r>
              <a:rPr lang="en-GB" sz="900" dirty="0"/>
              <a:t>- Passport</a:t>
            </a:r>
            <a:br>
              <a:rPr lang="en-GB" sz="900" dirty="0"/>
            </a:br>
            <a:r>
              <a:rPr lang="en-GB" sz="900" dirty="0"/>
              <a:t>- Qualification transcripts</a:t>
            </a:r>
            <a:br>
              <a:rPr lang="en-GB" sz="900" dirty="0"/>
            </a:br>
            <a:br>
              <a:rPr lang="en-GB" sz="900" dirty="0"/>
            </a:br>
            <a:r>
              <a:rPr lang="en-GB" sz="900" u="sng" dirty="0"/>
              <a:t>Colour key:</a:t>
            </a:r>
            <a:br>
              <a:rPr lang="en-GB" sz="900" dirty="0"/>
            </a:br>
            <a:br>
              <a:rPr lang="en-GB" sz="900" dirty="0"/>
            </a:br>
            <a:r>
              <a:rPr lang="en-GB" sz="900" b="1" dirty="0">
                <a:solidFill>
                  <a:srgbClr val="FF0000"/>
                </a:solidFill>
              </a:rPr>
              <a:t>UNABLE TO SPONSOR</a:t>
            </a:r>
            <a:br>
              <a:rPr lang="en-GB" sz="900" dirty="0"/>
            </a:br>
            <a:br>
              <a:rPr lang="en-GB" sz="900" dirty="0"/>
            </a:br>
            <a:r>
              <a:rPr lang="en-GB" sz="900" b="1" dirty="0">
                <a:solidFill>
                  <a:schemeClr val="accent4">
                    <a:lumMod val="75000"/>
                  </a:schemeClr>
                </a:solidFill>
              </a:rPr>
              <a:t>FURTHER ACTION REQUIRED</a:t>
            </a:r>
            <a:br>
              <a:rPr lang="en-GB" sz="900" dirty="0"/>
            </a:br>
            <a:br>
              <a:rPr lang="en-GB" sz="900" dirty="0"/>
            </a:br>
            <a:r>
              <a:rPr lang="en-GB" sz="900" b="1" dirty="0">
                <a:solidFill>
                  <a:schemeClr val="accent6">
                    <a:lumMod val="50000"/>
                  </a:schemeClr>
                </a:solidFill>
              </a:rPr>
              <a:t>OK TO PROCESS</a:t>
            </a:r>
            <a:br>
              <a:rPr lang="en-GB" sz="900" dirty="0"/>
            </a:br>
            <a:br>
              <a:rPr lang="en-GB" sz="900" dirty="0"/>
            </a:br>
            <a:r>
              <a:rPr lang="en-GB" sz="900" b="1" dirty="0">
                <a:solidFill>
                  <a:srgbClr val="7030A0"/>
                </a:solidFill>
              </a:rPr>
              <a:t>SYSTEM PROCESS</a:t>
            </a:r>
            <a:endParaRPr lang="en-GB" sz="900" dirty="0"/>
          </a:p>
        </p:txBody>
      </p:sp>
      <p:sp>
        <p:nvSpPr>
          <p:cNvPr id="146" name="TextBox 145"/>
          <p:cNvSpPr txBox="1"/>
          <p:nvPr/>
        </p:nvSpPr>
        <p:spPr>
          <a:xfrm>
            <a:off x="2730033" y="8121439"/>
            <a:ext cx="1532361" cy="3693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GB" sz="900"/>
              <a:t>Prog statement 1 (do not use 2,3,4)</a:t>
            </a:r>
          </a:p>
        </p:txBody>
      </p:sp>
      <p:cxnSp>
        <p:nvCxnSpPr>
          <p:cNvPr id="147" name="Elbow Connector 156"/>
          <p:cNvCxnSpPr>
            <a:cxnSpLocks/>
          </p:cNvCxnSpPr>
          <p:nvPr/>
        </p:nvCxnSpPr>
        <p:spPr>
          <a:xfrm rot="10800000">
            <a:off x="2220125" y="10887542"/>
            <a:ext cx="466639" cy="117138"/>
          </a:xfrm>
          <a:prstGeom prst="curved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9" name="TextBox 178"/>
          <p:cNvSpPr txBox="1"/>
          <p:nvPr/>
        </p:nvSpPr>
        <p:spPr>
          <a:xfrm>
            <a:off x="1999094" y="10903345"/>
            <a:ext cx="6764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00" dirty="0"/>
              <a:t>Not approved</a:t>
            </a:r>
          </a:p>
        </p:txBody>
      </p:sp>
    </p:spTree>
    <p:extLst>
      <p:ext uri="{BB962C8B-B14F-4D97-AF65-F5344CB8AC3E}">
        <p14:creationId xmlns:p14="http://schemas.microsoft.com/office/powerpoint/2010/main" val="18744955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</TotalTime>
  <Words>943</Words>
  <Application>Microsoft Office PowerPoint</Application>
  <PresentationFormat>Custom</PresentationFormat>
  <Paragraphs>106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>University of Leeds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Dave Baldwin</dc:creator>
  <cp:lastModifiedBy>Helen Dickinson</cp:lastModifiedBy>
  <cp:revision>4</cp:revision>
  <dcterms:created xsi:type="dcterms:W3CDTF">2022-05-31T12:07:52Z</dcterms:created>
  <dcterms:modified xsi:type="dcterms:W3CDTF">2022-06-22T15:24:14Z</dcterms:modified>
</cp:coreProperties>
</file>